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  <p:sldMasterId id="2147483870" r:id="rId2"/>
  </p:sldMasterIdLst>
  <p:notesMasterIdLst>
    <p:notesMasterId r:id="rId31"/>
  </p:notesMasterIdLst>
  <p:handoutMasterIdLst>
    <p:handoutMasterId r:id="rId32"/>
  </p:handoutMasterIdLst>
  <p:sldIdLst>
    <p:sldId id="256" r:id="rId3"/>
    <p:sldId id="522" r:id="rId4"/>
    <p:sldId id="540" r:id="rId5"/>
    <p:sldId id="663" r:id="rId6"/>
    <p:sldId id="662" r:id="rId7"/>
    <p:sldId id="553" r:id="rId8"/>
    <p:sldId id="359" r:id="rId9"/>
    <p:sldId id="630" r:id="rId10"/>
    <p:sldId id="376" r:id="rId11"/>
    <p:sldId id="590" r:id="rId12"/>
    <p:sldId id="652" r:id="rId13"/>
    <p:sldId id="655" r:id="rId14"/>
    <p:sldId id="654" r:id="rId15"/>
    <p:sldId id="591" r:id="rId16"/>
    <p:sldId id="651" r:id="rId17"/>
    <p:sldId id="587" r:id="rId18"/>
    <p:sldId id="657" r:id="rId19"/>
    <p:sldId id="589" r:id="rId20"/>
    <p:sldId id="648" r:id="rId21"/>
    <p:sldId id="650" r:id="rId22"/>
    <p:sldId id="588" r:id="rId23"/>
    <p:sldId id="656" r:id="rId24"/>
    <p:sldId id="592" r:id="rId25"/>
    <p:sldId id="659" r:id="rId26"/>
    <p:sldId id="634" r:id="rId27"/>
    <p:sldId id="493" r:id="rId28"/>
    <p:sldId id="465" r:id="rId29"/>
    <p:sldId id="425" r:id="rId30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 xmlns="">
        <p14:section name="Výchozí oddíl" id="{88740F15-4A73-4F7E-B714-B7C5C36ED5C9}">
          <p14:sldIdLst>
            <p14:sldId id="256"/>
            <p14:sldId id="522"/>
            <p14:sldId id="540"/>
            <p14:sldId id="663"/>
            <p14:sldId id="662"/>
            <p14:sldId id="553"/>
            <p14:sldId id="359"/>
            <p14:sldId id="630"/>
            <p14:sldId id="376"/>
            <p14:sldId id="590"/>
            <p14:sldId id="652"/>
            <p14:sldId id="655"/>
            <p14:sldId id="654"/>
            <p14:sldId id="591"/>
            <p14:sldId id="651"/>
            <p14:sldId id="587"/>
            <p14:sldId id="657"/>
            <p14:sldId id="589"/>
            <p14:sldId id="648"/>
            <p14:sldId id="650"/>
            <p14:sldId id="588"/>
            <p14:sldId id="656"/>
            <p14:sldId id="592"/>
            <p14:sldId id="659"/>
          </p14:sldIdLst>
        </p14:section>
        <p14:section name="Oddíl bez názvu" id="{B3B6E308-DD70-46CB-9739-5710986363ED}">
          <p14:sldIdLst>
            <p14:sldId id="634"/>
            <p14:sldId id="493"/>
            <p14:sldId id="465"/>
            <p14:sldId id="42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zal Rostislav" initials="MR" lastIdx="14" clrIdx="0"/>
  <p:cmAuthor id="2" name="Fišerová Martina" initials="FM" lastIdx="1" clrIdx="1"/>
  <p:cmAuthor id="3" name="Jan Heřmánek" initials="J.H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C6608"/>
    <a:srgbClr val="164194"/>
    <a:srgbClr val="EA2E7A"/>
    <a:srgbClr val="80377C"/>
    <a:srgbClr val="D60B52"/>
    <a:srgbClr val="FFCC00"/>
    <a:srgbClr val="2F9638"/>
    <a:srgbClr val="ED8B55"/>
    <a:srgbClr val="F8D2BD"/>
    <a:srgbClr val="1D71B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Styl s motivem 2 – zvýraznění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6404" autoAdjust="0"/>
  </p:normalViewPr>
  <p:slideViewPr>
    <p:cSldViewPr snapToGrid="0">
      <p:cViewPr varScale="1">
        <p:scale>
          <a:sx n="87" d="100"/>
          <a:sy n="87" d="100"/>
        </p:scale>
        <p:origin x="-1186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7" d="100"/>
          <a:sy n="137" d="100"/>
        </p:scale>
        <p:origin x="3536" y="2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C4C2A0-FE51-495F-A89F-3595834D3721}" type="doc">
      <dgm:prSet loTypeId="urn:microsoft.com/office/officeart/2005/8/layout/b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FBFBAE09-243F-4E68-B328-797FFBAD00CE}">
      <dgm:prSet phldrT="[Text]"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Vyhlášení výzvy MAS na předkládání projektových záměrů (mimo systém) </a:t>
          </a:r>
        </a:p>
      </dgm:t>
    </dgm:pt>
    <dgm:pt modelId="{FEB9A5FE-0B25-43F3-8E04-6F1D79DFC633}" type="parTrans" cxnId="{61A9335B-EE55-47FA-BCA0-1338715E2E1B}">
      <dgm:prSet/>
      <dgm:spPr/>
      <dgm:t>
        <a:bodyPr/>
        <a:lstStyle/>
        <a:p>
          <a:endParaRPr lang="cs-CZ"/>
        </a:p>
      </dgm:t>
    </dgm:pt>
    <dgm:pt modelId="{DBAA563D-D7FB-49F2-900D-A986FB6E96A9}" type="sibTrans" cxnId="{61A9335B-EE55-47FA-BCA0-1338715E2E1B}">
      <dgm:prSet/>
      <dgm:spPr/>
      <dgm:t>
        <a:bodyPr/>
        <a:lstStyle/>
        <a:p>
          <a:endParaRPr lang="cs-CZ"/>
        </a:p>
      </dgm:t>
    </dgm:pt>
    <dgm:pt modelId="{0682EF0E-039F-4098-8BC3-7DF7CE797564}">
      <dgm:prSet phldrT="[Text]"/>
      <dgm:spPr/>
      <dgm:t>
        <a:bodyPr/>
        <a:lstStyle/>
        <a:p>
          <a:r>
            <a:rPr lang="cs-CZ" dirty="0">
              <a:solidFill>
                <a:srgbClr val="00B050"/>
              </a:solidFill>
            </a:rPr>
            <a:t>Předložení projektového záměru na MAS</a:t>
          </a:r>
        </a:p>
      </dgm:t>
    </dgm:pt>
    <dgm:pt modelId="{6F948989-C7F1-4AED-882A-3A347458871B}" type="parTrans" cxnId="{82949175-D903-4AC7-97E6-7BCB5AE02FF5}">
      <dgm:prSet/>
      <dgm:spPr/>
      <dgm:t>
        <a:bodyPr/>
        <a:lstStyle/>
        <a:p>
          <a:endParaRPr lang="cs-CZ"/>
        </a:p>
      </dgm:t>
    </dgm:pt>
    <dgm:pt modelId="{0F0D97D9-BAC3-4ED8-AA54-45DE32AC6F9C}" type="sibTrans" cxnId="{82949175-D903-4AC7-97E6-7BCB5AE02FF5}">
      <dgm:prSet/>
      <dgm:spPr/>
      <dgm:t>
        <a:bodyPr/>
        <a:lstStyle/>
        <a:p>
          <a:endParaRPr lang="cs-CZ"/>
        </a:p>
      </dgm:t>
    </dgm:pt>
    <dgm:pt modelId="{3232478E-E8A8-41AA-AEF9-5CBAB22FF67F}">
      <dgm:prSet phldrT="[Text]"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Projednání souboru projektových záměrů na Výběrovém orgánu MAS</a:t>
          </a:r>
        </a:p>
      </dgm:t>
    </dgm:pt>
    <dgm:pt modelId="{CB711EB5-5BF5-4C71-A97A-E375E264B815}" type="parTrans" cxnId="{3C9B4086-6DDD-4B00-AAB5-AC70ECCABDEF}">
      <dgm:prSet/>
      <dgm:spPr/>
      <dgm:t>
        <a:bodyPr/>
        <a:lstStyle/>
        <a:p>
          <a:endParaRPr lang="cs-CZ"/>
        </a:p>
      </dgm:t>
    </dgm:pt>
    <dgm:pt modelId="{B65B3BB0-E4B6-4FAC-8F43-A1B924C96AED}" type="sibTrans" cxnId="{3C9B4086-6DDD-4B00-AAB5-AC70ECCABDEF}">
      <dgm:prSet/>
      <dgm:spPr/>
      <dgm:t>
        <a:bodyPr/>
        <a:lstStyle/>
        <a:p>
          <a:endParaRPr lang="cs-CZ"/>
        </a:p>
      </dgm:t>
    </dgm:pt>
    <dgm:pt modelId="{3509CD3F-9FE1-412A-82B3-620C7DBBAD33}">
      <dgm:prSet phldrT="[Text]"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Předložení</a:t>
          </a:r>
          <a:r>
            <a:rPr lang="cs-CZ" baseline="0" dirty="0">
              <a:solidFill>
                <a:srgbClr val="FF0000"/>
              </a:solidFill>
            </a:rPr>
            <a:t> souboru projektových záměru Výběrovým orgánem MAS na Rozhodovací orgán MAS</a:t>
          </a:r>
          <a:endParaRPr lang="cs-CZ" dirty="0">
            <a:solidFill>
              <a:srgbClr val="FF0000"/>
            </a:solidFill>
          </a:endParaRPr>
        </a:p>
      </dgm:t>
    </dgm:pt>
    <dgm:pt modelId="{C01811C5-0189-4D42-8561-7298F2D6FC5E}" type="parTrans" cxnId="{AA78E40E-1693-463B-B193-975EA7268904}">
      <dgm:prSet/>
      <dgm:spPr/>
      <dgm:t>
        <a:bodyPr/>
        <a:lstStyle/>
        <a:p>
          <a:endParaRPr lang="cs-CZ"/>
        </a:p>
      </dgm:t>
    </dgm:pt>
    <dgm:pt modelId="{6F2D2A14-191E-4477-B10F-5463A61172E9}" type="sibTrans" cxnId="{AA78E40E-1693-463B-B193-975EA7268904}">
      <dgm:prSet/>
      <dgm:spPr/>
      <dgm:t>
        <a:bodyPr/>
        <a:lstStyle/>
        <a:p>
          <a:endParaRPr lang="cs-CZ"/>
        </a:p>
      </dgm:t>
    </dgm:pt>
    <dgm:pt modelId="{2C3EE1A3-7263-4893-AF14-E4711F27A955}">
      <dgm:prSet phldrT="[Text]"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Rozhodovací orgán MAS vydá vyjádření o souladu/nesouladu projektového záměru s PR IROP.*</a:t>
          </a:r>
        </a:p>
      </dgm:t>
    </dgm:pt>
    <dgm:pt modelId="{21688D0E-E76D-49E7-B2BE-ACA27223DD99}" type="parTrans" cxnId="{B857E1EA-B8FB-4B1D-9297-D283A963EC1C}">
      <dgm:prSet/>
      <dgm:spPr/>
      <dgm:t>
        <a:bodyPr/>
        <a:lstStyle/>
        <a:p>
          <a:endParaRPr lang="cs-CZ"/>
        </a:p>
      </dgm:t>
    </dgm:pt>
    <dgm:pt modelId="{55199979-2484-4B11-BF90-D9B5C123D51B}" type="sibTrans" cxnId="{B857E1EA-B8FB-4B1D-9297-D283A963EC1C}">
      <dgm:prSet/>
      <dgm:spPr/>
      <dgm:t>
        <a:bodyPr/>
        <a:lstStyle/>
        <a:p>
          <a:endParaRPr lang="cs-CZ"/>
        </a:p>
      </dgm:t>
    </dgm:pt>
    <dgm:pt modelId="{A7BF857F-3466-4759-A4AE-6877914006D8}">
      <dgm:prSet phldrT="[Text]"/>
      <dgm:spPr/>
      <dgm:t>
        <a:bodyPr/>
        <a:lstStyle/>
        <a:p>
          <a:r>
            <a:rPr lang="cs-CZ" dirty="0">
              <a:solidFill>
                <a:srgbClr val="00B050"/>
              </a:solidFill>
            </a:rPr>
            <a:t>Předložení žádosti o podporu do MS 21+ žadatelem do výzvy ŘO IROP</a:t>
          </a:r>
        </a:p>
      </dgm:t>
    </dgm:pt>
    <dgm:pt modelId="{29F293F7-39F3-46CF-97AD-386C773975DD}" type="parTrans" cxnId="{0C611ECC-BCE1-4B4F-9FD2-EFB4CF6927CB}">
      <dgm:prSet/>
      <dgm:spPr/>
      <dgm:t>
        <a:bodyPr/>
        <a:lstStyle/>
        <a:p>
          <a:endParaRPr lang="cs-CZ"/>
        </a:p>
      </dgm:t>
    </dgm:pt>
    <dgm:pt modelId="{B932046D-FB48-4BF7-8E75-1932E45B30EE}" type="sibTrans" cxnId="{0C611ECC-BCE1-4B4F-9FD2-EFB4CF6927CB}">
      <dgm:prSet/>
      <dgm:spPr/>
      <dgm:t>
        <a:bodyPr/>
        <a:lstStyle/>
        <a:p>
          <a:endParaRPr lang="cs-CZ"/>
        </a:p>
      </dgm:t>
    </dgm:pt>
    <dgm:pt modelId="{674226FD-7861-49CB-BD70-911558161455}">
      <dgm:prSet phldrT="[Text]"/>
      <dgm:spPr/>
      <dgm:t>
        <a:bodyPr/>
        <a:lstStyle/>
        <a:p>
          <a:r>
            <a:rPr lang="cs-CZ" dirty="0">
              <a:solidFill>
                <a:schemeClr val="accent1"/>
              </a:solidFill>
            </a:rPr>
            <a:t>Hodnocení </a:t>
          </a:r>
          <a:r>
            <a:rPr lang="cs-CZ" dirty="0" err="1">
              <a:solidFill>
                <a:schemeClr val="accent1"/>
              </a:solidFill>
            </a:rPr>
            <a:t>ŽoP</a:t>
          </a:r>
          <a:r>
            <a:rPr lang="cs-CZ" dirty="0">
              <a:solidFill>
                <a:schemeClr val="accent1"/>
              </a:solidFill>
            </a:rPr>
            <a:t> na Centru pro regionální rozvoj</a:t>
          </a:r>
        </a:p>
      </dgm:t>
    </dgm:pt>
    <dgm:pt modelId="{85325AF2-DC77-4C3C-A189-633CD05553C0}" type="parTrans" cxnId="{46BD54A3-A938-4A81-BCA0-EEE3B08DE244}">
      <dgm:prSet/>
      <dgm:spPr/>
      <dgm:t>
        <a:bodyPr/>
        <a:lstStyle/>
        <a:p>
          <a:endParaRPr lang="cs-CZ"/>
        </a:p>
      </dgm:t>
    </dgm:pt>
    <dgm:pt modelId="{3490E3FC-0171-4527-88BF-3B0D6EEEBE11}" type="sibTrans" cxnId="{46BD54A3-A938-4A81-BCA0-EEE3B08DE244}">
      <dgm:prSet/>
      <dgm:spPr/>
      <dgm:t>
        <a:bodyPr/>
        <a:lstStyle/>
        <a:p>
          <a:endParaRPr lang="cs-CZ"/>
        </a:p>
      </dgm:t>
    </dgm:pt>
    <dgm:pt modelId="{2CE374F4-CB0F-4B4A-964C-1CE353484544}">
      <dgm:prSet phldrT="[Text]"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Vytvoření souboru projektových záměrů, který splnil/nesplnil kritéria MAS pro výběr na Rozhodovací orgán MAS</a:t>
          </a:r>
        </a:p>
      </dgm:t>
    </dgm:pt>
    <dgm:pt modelId="{EBE052A5-09DE-430A-B159-ECB965AD468A}" type="sibTrans" cxnId="{FA1DC6F0-6D8D-4C5D-90C0-01C8D56FD5B6}">
      <dgm:prSet/>
      <dgm:spPr/>
      <dgm:t>
        <a:bodyPr/>
        <a:lstStyle/>
        <a:p>
          <a:endParaRPr lang="cs-CZ"/>
        </a:p>
      </dgm:t>
    </dgm:pt>
    <dgm:pt modelId="{BDB8C896-65A1-4EE1-803F-8B13D6A9A3CE}" type="parTrans" cxnId="{FA1DC6F0-6D8D-4C5D-90C0-01C8D56FD5B6}">
      <dgm:prSet/>
      <dgm:spPr/>
      <dgm:t>
        <a:bodyPr/>
        <a:lstStyle/>
        <a:p>
          <a:endParaRPr lang="cs-CZ"/>
        </a:p>
      </dgm:t>
    </dgm:pt>
    <dgm:pt modelId="{8D8EECA1-7D9A-4B4C-B59F-E3386C12BA30}">
      <dgm:prSet phldrT="[Text]"/>
      <dgm:spPr/>
      <dgm:t>
        <a:bodyPr/>
        <a:lstStyle/>
        <a:p>
          <a:r>
            <a:rPr lang="cs-CZ" dirty="0"/>
            <a:t>Vydání právního aktu žadateli Řídicím orgánem IROP</a:t>
          </a:r>
        </a:p>
      </dgm:t>
    </dgm:pt>
    <dgm:pt modelId="{C931A928-FFD2-486B-B363-E6CDEE327FD1}" type="sibTrans" cxnId="{FD0E6368-C04C-43E3-95AF-603CF74CCAEA}">
      <dgm:prSet/>
      <dgm:spPr/>
      <dgm:t>
        <a:bodyPr/>
        <a:lstStyle/>
        <a:p>
          <a:endParaRPr lang="cs-CZ"/>
        </a:p>
      </dgm:t>
    </dgm:pt>
    <dgm:pt modelId="{8A2555E9-46FC-4295-BA11-30EE6B331668}" type="parTrans" cxnId="{FD0E6368-C04C-43E3-95AF-603CF74CCAEA}">
      <dgm:prSet/>
      <dgm:spPr/>
      <dgm:t>
        <a:bodyPr/>
        <a:lstStyle/>
        <a:p>
          <a:endParaRPr lang="cs-CZ"/>
        </a:p>
      </dgm:t>
    </dgm:pt>
    <dgm:pt modelId="{20B30F8E-DCB6-4BFD-BE2D-79588062E473}" type="pres">
      <dgm:prSet presAssocID="{4CC4C2A0-FE51-495F-A89F-3595834D372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cs-CZ"/>
        </a:p>
      </dgm:t>
    </dgm:pt>
    <dgm:pt modelId="{A4BF2C92-AA3A-4610-B74F-D4A690E8271D}" type="pres">
      <dgm:prSet presAssocID="{FBFBAE09-243F-4E68-B328-797FFBAD00CE}" presName="compNode" presStyleCnt="0"/>
      <dgm:spPr/>
    </dgm:pt>
    <dgm:pt modelId="{E0D136B7-E7E2-4584-81A0-F347E9D67443}" type="pres">
      <dgm:prSet presAssocID="{FBFBAE09-243F-4E68-B328-797FFBAD00CE}" presName="dummyConnPt" presStyleCnt="0"/>
      <dgm:spPr/>
    </dgm:pt>
    <dgm:pt modelId="{E6506AC0-4E7D-42A4-99E4-73F3D7E116D4}" type="pres">
      <dgm:prSet presAssocID="{FBFBAE09-243F-4E68-B328-797FFBAD00CE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90F3D88-6828-4DF6-87A1-0436C26112A4}" type="pres">
      <dgm:prSet presAssocID="{DBAA563D-D7FB-49F2-900D-A986FB6E96A9}" presName="sibTrans" presStyleLbl="bgSibTrans2D1" presStyleIdx="0" presStyleCnt="8"/>
      <dgm:spPr/>
      <dgm:t>
        <a:bodyPr/>
        <a:lstStyle/>
        <a:p>
          <a:endParaRPr lang="cs-CZ"/>
        </a:p>
      </dgm:t>
    </dgm:pt>
    <dgm:pt modelId="{1CCD71BD-818E-4FAA-8AA0-F2491A5D9830}" type="pres">
      <dgm:prSet presAssocID="{0682EF0E-039F-4098-8BC3-7DF7CE797564}" presName="compNode" presStyleCnt="0"/>
      <dgm:spPr/>
    </dgm:pt>
    <dgm:pt modelId="{3CADA911-1C05-44ED-998E-85F99E91DBEE}" type="pres">
      <dgm:prSet presAssocID="{0682EF0E-039F-4098-8BC3-7DF7CE797564}" presName="dummyConnPt" presStyleCnt="0"/>
      <dgm:spPr/>
    </dgm:pt>
    <dgm:pt modelId="{3031E3DF-272E-4ED1-B8FF-83C647A7A841}" type="pres">
      <dgm:prSet presAssocID="{0682EF0E-039F-4098-8BC3-7DF7CE79756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71B1544-358F-45CA-B5E8-A62888486DAC}" type="pres">
      <dgm:prSet presAssocID="{0F0D97D9-BAC3-4ED8-AA54-45DE32AC6F9C}" presName="sibTrans" presStyleLbl="bgSibTrans2D1" presStyleIdx="1" presStyleCnt="8"/>
      <dgm:spPr/>
      <dgm:t>
        <a:bodyPr/>
        <a:lstStyle/>
        <a:p>
          <a:endParaRPr lang="cs-CZ"/>
        </a:p>
      </dgm:t>
    </dgm:pt>
    <dgm:pt modelId="{852522F5-CAD7-436A-BE9D-805F95173B03}" type="pres">
      <dgm:prSet presAssocID="{3232478E-E8A8-41AA-AEF9-5CBAB22FF67F}" presName="compNode" presStyleCnt="0"/>
      <dgm:spPr/>
    </dgm:pt>
    <dgm:pt modelId="{5FB14382-9C1F-45B7-826D-7BFE57D57912}" type="pres">
      <dgm:prSet presAssocID="{3232478E-E8A8-41AA-AEF9-5CBAB22FF67F}" presName="dummyConnPt" presStyleCnt="0"/>
      <dgm:spPr/>
    </dgm:pt>
    <dgm:pt modelId="{5393EF5A-4643-43FE-B18E-501FC0573E52}" type="pres">
      <dgm:prSet presAssocID="{3232478E-E8A8-41AA-AEF9-5CBAB22FF67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B8460DD-8555-4256-9EEA-4F9EE74CF88E}" type="pres">
      <dgm:prSet presAssocID="{B65B3BB0-E4B6-4FAC-8F43-A1B924C96AED}" presName="sibTrans" presStyleLbl="bgSibTrans2D1" presStyleIdx="2" presStyleCnt="8"/>
      <dgm:spPr/>
      <dgm:t>
        <a:bodyPr/>
        <a:lstStyle/>
        <a:p>
          <a:endParaRPr lang="cs-CZ"/>
        </a:p>
      </dgm:t>
    </dgm:pt>
    <dgm:pt modelId="{0AB36199-D9CA-4A51-8517-F24FF3AD19E0}" type="pres">
      <dgm:prSet presAssocID="{3509CD3F-9FE1-412A-82B3-620C7DBBAD33}" presName="compNode" presStyleCnt="0"/>
      <dgm:spPr/>
    </dgm:pt>
    <dgm:pt modelId="{A8007BB9-56FD-477A-8A98-50B49A686C4D}" type="pres">
      <dgm:prSet presAssocID="{3509CD3F-9FE1-412A-82B3-620C7DBBAD33}" presName="dummyConnPt" presStyleCnt="0"/>
      <dgm:spPr/>
    </dgm:pt>
    <dgm:pt modelId="{1780956C-AB2B-4054-8C3A-947000803ACA}" type="pres">
      <dgm:prSet presAssocID="{3509CD3F-9FE1-412A-82B3-620C7DBBAD3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EC7A940-EC46-493F-9CF1-0913D5684898}" type="pres">
      <dgm:prSet presAssocID="{6F2D2A14-191E-4477-B10F-5463A61172E9}" presName="sibTrans" presStyleLbl="bgSibTrans2D1" presStyleIdx="3" presStyleCnt="8"/>
      <dgm:spPr/>
      <dgm:t>
        <a:bodyPr/>
        <a:lstStyle/>
        <a:p>
          <a:endParaRPr lang="cs-CZ"/>
        </a:p>
      </dgm:t>
    </dgm:pt>
    <dgm:pt modelId="{0781CE20-FC4A-4CE4-8847-594B4B54FBBE}" type="pres">
      <dgm:prSet presAssocID="{2CE374F4-CB0F-4B4A-964C-1CE353484544}" presName="compNode" presStyleCnt="0"/>
      <dgm:spPr/>
    </dgm:pt>
    <dgm:pt modelId="{D5DC96A0-9B69-4AC4-A378-5D5F92EF00AA}" type="pres">
      <dgm:prSet presAssocID="{2CE374F4-CB0F-4B4A-964C-1CE353484544}" presName="dummyConnPt" presStyleCnt="0"/>
      <dgm:spPr/>
    </dgm:pt>
    <dgm:pt modelId="{8BA974B0-CC9D-4BCB-81FC-8C9C3C5DC89B}" type="pres">
      <dgm:prSet presAssocID="{2CE374F4-CB0F-4B4A-964C-1CE35348454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28B3DE6-2E43-4EA0-A873-DF72F236151C}" type="pres">
      <dgm:prSet presAssocID="{EBE052A5-09DE-430A-B159-ECB965AD468A}" presName="sibTrans" presStyleLbl="bgSibTrans2D1" presStyleIdx="4" presStyleCnt="8"/>
      <dgm:spPr/>
      <dgm:t>
        <a:bodyPr/>
        <a:lstStyle/>
        <a:p>
          <a:endParaRPr lang="cs-CZ"/>
        </a:p>
      </dgm:t>
    </dgm:pt>
    <dgm:pt modelId="{D05372EF-F9D2-43D1-A0EF-76D9613906C4}" type="pres">
      <dgm:prSet presAssocID="{2C3EE1A3-7263-4893-AF14-E4711F27A955}" presName="compNode" presStyleCnt="0"/>
      <dgm:spPr/>
    </dgm:pt>
    <dgm:pt modelId="{7FBC4BA2-E901-4CA3-8256-D685BBE8CB5A}" type="pres">
      <dgm:prSet presAssocID="{2C3EE1A3-7263-4893-AF14-E4711F27A955}" presName="dummyConnPt" presStyleCnt="0"/>
      <dgm:spPr/>
    </dgm:pt>
    <dgm:pt modelId="{329F8BB3-C216-4BF1-AF22-F0B53649B29C}" type="pres">
      <dgm:prSet presAssocID="{2C3EE1A3-7263-4893-AF14-E4711F27A955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C1EB565-68FE-4CA9-9C29-534975845CE6}" type="pres">
      <dgm:prSet presAssocID="{55199979-2484-4B11-BF90-D9B5C123D51B}" presName="sibTrans" presStyleLbl="bgSibTrans2D1" presStyleIdx="5" presStyleCnt="8"/>
      <dgm:spPr/>
      <dgm:t>
        <a:bodyPr/>
        <a:lstStyle/>
        <a:p>
          <a:endParaRPr lang="cs-CZ"/>
        </a:p>
      </dgm:t>
    </dgm:pt>
    <dgm:pt modelId="{86A88123-613B-4791-8733-F7B7FF22F882}" type="pres">
      <dgm:prSet presAssocID="{A7BF857F-3466-4759-A4AE-6877914006D8}" presName="compNode" presStyleCnt="0"/>
      <dgm:spPr/>
    </dgm:pt>
    <dgm:pt modelId="{72E8E3D8-22AC-40E1-ADD1-B38E69896F43}" type="pres">
      <dgm:prSet presAssocID="{A7BF857F-3466-4759-A4AE-6877914006D8}" presName="dummyConnPt" presStyleCnt="0"/>
      <dgm:spPr/>
    </dgm:pt>
    <dgm:pt modelId="{B6EB1331-E6A9-40BE-B6C5-BE1124AC10EE}" type="pres">
      <dgm:prSet presAssocID="{A7BF857F-3466-4759-A4AE-6877914006D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8FCC71F-C5E0-43D3-AF19-A1DE8586F9D6}" type="pres">
      <dgm:prSet presAssocID="{B932046D-FB48-4BF7-8E75-1932E45B30EE}" presName="sibTrans" presStyleLbl="bgSibTrans2D1" presStyleIdx="6" presStyleCnt="8" custAng="140350" custLinFactNeighborX="4517" custLinFactNeighborY="-8974"/>
      <dgm:spPr/>
      <dgm:t>
        <a:bodyPr/>
        <a:lstStyle/>
        <a:p>
          <a:endParaRPr lang="cs-CZ"/>
        </a:p>
      </dgm:t>
    </dgm:pt>
    <dgm:pt modelId="{24EC73CB-482D-40BD-A992-CFAE9F29910B}" type="pres">
      <dgm:prSet presAssocID="{674226FD-7861-49CB-BD70-911558161455}" presName="compNode" presStyleCnt="0"/>
      <dgm:spPr/>
    </dgm:pt>
    <dgm:pt modelId="{05F151E1-A4BA-4B10-8BEA-25F72A7CE8DA}" type="pres">
      <dgm:prSet presAssocID="{674226FD-7861-49CB-BD70-911558161455}" presName="dummyConnPt" presStyleCnt="0"/>
      <dgm:spPr/>
    </dgm:pt>
    <dgm:pt modelId="{672FAC0C-540C-434E-BDCF-3C66D3DFC1AE}" type="pres">
      <dgm:prSet presAssocID="{674226FD-7861-49CB-BD70-911558161455}" presName="node" presStyleLbl="node1" presStyleIdx="7" presStyleCnt="9" custLinFactNeighborX="6448" custLinFactNeighborY="94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F19EBC0-7B85-4514-9E4C-0DDD0F7B26BC}" type="pres">
      <dgm:prSet presAssocID="{3490E3FC-0171-4527-88BF-3B0D6EEEBE11}" presName="sibTrans" presStyleLbl="bgSibTrans2D1" presStyleIdx="7" presStyleCnt="8" custLinFactNeighborX="2994" custLinFactNeighborY="6037"/>
      <dgm:spPr/>
      <dgm:t>
        <a:bodyPr/>
        <a:lstStyle/>
        <a:p>
          <a:endParaRPr lang="cs-CZ"/>
        </a:p>
      </dgm:t>
    </dgm:pt>
    <dgm:pt modelId="{73D22698-53F9-480A-8AB6-A9E7B92FD30C}" type="pres">
      <dgm:prSet presAssocID="{8D8EECA1-7D9A-4B4C-B59F-E3386C12BA30}" presName="compNode" presStyleCnt="0"/>
      <dgm:spPr/>
    </dgm:pt>
    <dgm:pt modelId="{9F57A351-FDB9-4412-AFD3-953CEB3A539D}" type="pres">
      <dgm:prSet presAssocID="{8D8EECA1-7D9A-4B4C-B59F-E3386C12BA30}" presName="dummyConnPt" presStyleCnt="0"/>
      <dgm:spPr/>
    </dgm:pt>
    <dgm:pt modelId="{A34EC346-1408-4EF0-98BD-6EB338F8E880}" type="pres">
      <dgm:prSet presAssocID="{8D8EECA1-7D9A-4B4C-B59F-E3386C12BA30}" presName="node" presStyleLbl="node1" presStyleIdx="8" presStyleCnt="9" custLinFactNeighborX="4899" custLinFactNeighborY="3958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D25F024-6E06-4415-99A5-D0953CE2E3B0}" type="presOf" srcId="{B932046D-FB48-4BF7-8E75-1932E45B30EE}" destId="{C8FCC71F-C5E0-43D3-AF19-A1DE8586F9D6}" srcOrd="0" destOrd="0" presId="urn:microsoft.com/office/officeart/2005/8/layout/bProcess4"/>
    <dgm:cxn modelId="{FA1DC6F0-6D8D-4C5D-90C0-01C8D56FD5B6}" srcId="{4CC4C2A0-FE51-495F-A89F-3595834D3721}" destId="{2CE374F4-CB0F-4B4A-964C-1CE353484544}" srcOrd="4" destOrd="0" parTransId="{BDB8C896-65A1-4EE1-803F-8B13D6A9A3CE}" sibTransId="{EBE052A5-09DE-430A-B159-ECB965AD468A}"/>
    <dgm:cxn modelId="{C5521F30-6310-44D4-BDEE-D63477E62B4D}" type="presOf" srcId="{3232478E-E8A8-41AA-AEF9-5CBAB22FF67F}" destId="{5393EF5A-4643-43FE-B18E-501FC0573E52}" srcOrd="0" destOrd="0" presId="urn:microsoft.com/office/officeart/2005/8/layout/bProcess4"/>
    <dgm:cxn modelId="{46BD54A3-A938-4A81-BCA0-EEE3B08DE244}" srcId="{4CC4C2A0-FE51-495F-A89F-3595834D3721}" destId="{674226FD-7861-49CB-BD70-911558161455}" srcOrd="7" destOrd="0" parTransId="{85325AF2-DC77-4C3C-A189-633CD05553C0}" sibTransId="{3490E3FC-0171-4527-88BF-3B0D6EEEBE11}"/>
    <dgm:cxn modelId="{61A9335B-EE55-47FA-BCA0-1338715E2E1B}" srcId="{4CC4C2A0-FE51-495F-A89F-3595834D3721}" destId="{FBFBAE09-243F-4E68-B328-797FFBAD00CE}" srcOrd="0" destOrd="0" parTransId="{FEB9A5FE-0B25-43F3-8E04-6F1D79DFC633}" sibTransId="{DBAA563D-D7FB-49F2-900D-A986FB6E96A9}"/>
    <dgm:cxn modelId="{2278C227-5395-40A8-A72A-30BC5E0DEB0F}" type="presOf" srcId="{8D8EECA1-7D9A-4B4C-B59F-E3386C12BA30}" destId="{A34EC346-1408-4EF0-98BD-6EB338F8E880}" srcOrd="0" destOrd="0" presId="urn:microsoft.com/office/officeart/2005/8/layout/bProcess4"/>
    <dgm:cxn modelId="{B857E1EA-B8FB-4B1D-9297-D283A963EC1C}" srcId="{4CC4C2A0-FE51-495F-A89F-3595834D3721}" destId="{2C3EE1A3-7263-4893-AF14-E4711F27A955}" srcOrd="5" destOrd="0" parTransId="{21688D0E-E76D-49E7-B2BE-ACA27223DD99}" sibTransId="{55199979-2484-4B11-BF90-D9B5C123D51B}"/>
    <dgm:cxn modelId="{D00214CE-5F7F-4A04-88B9-EC9B22F3FB42}" type="presOf" srcId="{2CE374F4-CB0F-4B4A-964C-1CE353484544}" destId="{8BA974B0-CC9D-4BCB-81FC-8C9C3C5DC89B}" srcOrd="0" destOrd="0" presId="urn:microsoft.com/office/officeart/2005/8/layout/bProcess4"/>
    <dgm:cxn modelId="{FE88086D-D7FA-44E7-9295-11F6EDA42FD4}" type="presOf" srcId="{DBAA563D-D7FB-49F2-900D-A986FB6E96A9}" destId="{990F3D88-6828-4DF6-87A1-0436C26112A4}" srcOrd="0" destOrd="0" presId="urn:microsoft.com/office/officeart/2005/8/layout/bProcess4"/>
    <dgm:cxn modelId="{B6D2D21A-5107-40D6-B07C-CE4F19685F3E}" type="presOf" srcId="{0F0D97D9-BAC3-4ED8-AA54-45DE32AC6F9C}" destId="{E71B1544-358F-45CA-B5E8-A62888486DAC}" srcOrd="0" destOrd="0" presId="urn:microsoft.com/office/officeart/2005/8/layout/bProcess4"/>
    <dgm:cxn modelId="{FD0E6368-C04C-43E3-95AF-603CF74CCAEA}" srcId="{4CC4C2A0-FE51-495F-A89F-3595834D3721}" destId="{8D8EECA1-7D9A-4B4C-B59F-E3386C12BA30}" srcOrd="8" destOrd="0" parTransId="{8A2555E9-46FC-4295-BA11-30EE6B331668}" sibTransId="{C931A928-FFD2-486B-B363-E6CDEE327FD1}"/>
    <dgm:cxn modelId="{0C611ECC-BCE1-4B4F-9FD2-EFB4CF6927CB}" srcId="{4CC4C2A0-FE51-495F-A89F-3595834D3721}" destId="{A7BF857F-3466-4759-A4AE-6877914006D8}" srcOrd="6" destOrd="0" parTransId="{29F293F7-39F3-46CF-97AD-386C773975DD}" sibTransId="{B932046D-FB48-4BF7-8E75-1932E45B30EE}"/>
    <dgm:cxn modelId="{3C9B4086-6DDD-4B00-AAB5-AC70ECCABDEF}" srcId="{4CC4C2A0-FE51-495F-A89F-3595834D3721}" destId="{3232478E-E8A8-41AA-AEF9-5CBAB22FF67F}" srcOrd="2" destOrd="0" parTransId="{CB711EB5-5BF5-4C71-A97A-E375E264B815}" sibTransId="{B65B3BB0-E4B6-4FAC-8F43-A1B924C96AED}"/>
    <dgm:cxn modelId="{A685CC7B-5F4D-4F6D-8840-998D6FDE56EA}" type="presOf" srcId="{FBFBAE09-243F-4E68-B328-797FFBAD00CE}" destId="{E6506AC0-4E7D-42A4-99E4-73F3D7E116D4}" srcOrd="0" destOrd="0" presId="urn:microsoft.com/office/officeart/2005/8/layout/bProcess4"/>
    <dgm:cxn modelId="{0CA38F6E-8196-43F4-95E1-99E3017E4072}" type="presOf" srcId="{0682EF0E-039F-4098-8BC3-7DF7CE797564}" destId="{3031E3DF-272E-4ED1-B8FF-83C647A7A841}" srcOrd="0" destOrd="0" presId="urn:microsoft.com/office/officeart/2005/8/layout/bProcess4"/>
    <dgm:cxn modelId="{6B192879-12D2-4A72-8346-F4F220F99AB0}" type="presOf" srcId="{A7BF857F-3466-4759-A4AE-6877914006D8}" destId="{B6EB1331-E6A9-40BE-B6C5-BE1124AC10EE}" srcOrd="0" destOrd="0" presId="urn:microsoft.com/office/officeart/2005/8/layout/bProcess4"/>
    <dgm:cxn modelId="{C03E1BBE-C3F5-4383-87E6-D85677F64563}" type="presOf" srcId="{2C3EE1A3-7263-4893-AF14-E4711F27A955}" destId="{329F8BB3-C216-4BF1-AF22-F0B53649B29C}" srcOrd="0" destOrd="0" presId="urn:microsoft.com/office/officeart/2005/8/layout/bProcess4"/>
    <dgm:cxn modelId="{7C60ADD2-BA29-44B7-8AC5-236CA724C993}" type="presOf" srcId="{EBE052A5-09DE-430A-B159-ECB965AD468A}" destId="{728B3DE6-2E43-4EA0-A873-DF72F236151C}" srcOrd="0" destOrd="0" presId="urn:microsoft.com/office/officeart/2005/8/layout/bProcess4"/>
    <dgm:cxn modelId="{366031F5-0CE0-461A-97DB-AC24A68E8F0C}" type="presOf" srcId="{55199979-2484-4B11-BF90-D9B5C123D51B}" destId="{FC1EB565-68FE-4CA9-9C29-534975845CE6}" srcOrd="0" destOrd="0" presId="urn:microsoft.com/office/officeart/2005/8/layout/bProcess4"/>
    <dgm:cxn modelId="{82949175-D903-4AC7-97E6-7BCB5AE02FF5}" srcId="{4CC4C2A0-FE51-495F-A89F-3595834D3721}" destId="{0682EF0E-039F-4098-8BC3-7DF7CE797564}" srcOrd="1" destOrd="0" parTransId="{6F948989-C7F1-4AED-882A-3A347458871B}" sibTransId="{0F0D97D9-BAC3-4ED8-AA54-45DE32AC6F9C}"/>
    <dgm:cxn modelId="{EF68E333-34F3-43A5-9E84-48997AF27DD3}" type="presOf" srcId="{3509CD3F-9FE1-412A-82B3-620C7DBBAD33}" destId="{1780956C-AB2B-4054-8C3A-947000803ACA}" srcOrd="0" destOrd="0" presId="urn:microsoft.com/office/officeart/2005/8/layout/bProcess4"/>
    <dgm:cxn modelId="{FCBA7170-C283-48EB-A34A-9D46E403DA6E}" type="presOf" srcId="{674226FD-7861-49CB-BD70-911558161455}" destId="{672FAC0C-540C-434E-BDCF-3C66D3DFC1AE}" srcOrd="0" destOrd="0" presId="urn:microsoft.com/office/officeart/2005/8/layout/bProcess4"/>
    <dgm:cxn modelId="{5C1AF991-B754-4413-BF7D-66B827887322}" type="presOf" srcId="{4CC4C2A0-FE51-495F-A89F-3595834D3721}" destId="{20B30F8E-DCB6-4BFD-BE2D-79588062E473}" srcOrd="0" destOrd="0" presId="urn:microsoft.com/office/officeart/2005/8/layout/bProcess4"/>
    <dgm:cxn modelId="{0333B0CF-D814-42F5-94EA-2C6AD9E0FD31}" type="presOf" srcId="{B65B3BB0-E4B6-4FAC-8F43-A1B924C96AED}" destId="{EB8460DD-8555-4256-9EEA-4F9EE74CF88E}" srcOrd="0" destOrd="0" presId="urn:microsoft.com/office/officeart/2005/8/layout/bProcess4"/>
    <dgm:cxn modelId="{7E132737-C416-4877-8D0B-2EA736C0D66A}" type="presOf" srcId="{6F2D2A14-191E-4477-B10F-5463A61172E9}" destId="{FEC7A940-EC46-493F-9CF1-0913D5684898}" srcOrd="0" destOrd="0" presId="urn:microsoft.com/office/officeart/2005/8/layout/bProcess4"/>
    <dgm:cxn modelId="{4E5FE2E0-F5C9-4E0D-8FD2-B7436CF14054}" type="presOf" srcId="{3490E3FC-0171-4527-88BF-3B0D6EEEBE11}" destId="{2F19EBC0-7B85-4514-9E4C-0DDD0F7B26BC}" srcOrd="0" destOrd="0" presId="urn:microsoft.com/office/officeart/2005/8/layout/bProcess4"/>
    <dgm:cxn modelId="{AA78E40E-1693-463B-B193-975EA7268904}" srcId="{4CC4C2A0-FE51-495F-A89F-3595834D3721}" destId="{3509CD3F-9FE1-412A-82B3-620C7DBBAD33}" srcOrd="3" destOrd="0" parTransId="{C01811C5-0189-4D42-8561-7298F2D6FC5E}" sibTransId="{6F2D2A14-191E-4477-B10F-5463A61172E9}"/>
    <dgm:cxn modelId="{467FA84F-0A27-4EB5-B609-10EBD763EF0B}" type="presParOf" srcId="{20B30F8E-DCB6-4BFD-BE2D-79588062E473}" destId="{A4BF2C92-AA3A-4610-B74F-D4A690E8271D}" srcOrd="0" destOrd="0" presId="urn:microsoft.com/office/officeart/2005/8/layout/bProcess4"/>
    <dgm:cxn modelId="{503B99E1-3308-4F50-8281-C11547B7AFF9}" type="presParOf" srcId="{A4BF2C92-AA3A-4610-B74F-D4A690E8271D}" destId="{E0D136B7-E7E2-4584-81A0-F347E9D67443}" srcOrd="0" destOrd="0" presId="urn:microsoft.com/office/officeart/2005/8/layout/bProcess4"/>
    <dgm:cxn modelId="{66EE2734-1AE0-45EC-A89E-EE65E8DF9493}" type="presParOf" srcId="{A4BF2C92-AA3A-4610-B74F-D4A690E8271D}" destId="{E6506AC0-4E7D-42A4-99E4-73F3D7E116D4}" srcOrd="1" destOrd="0" presId="urn:microsoft.com/office/officeart/2005/8/layout/bProcess4"/>
    <dgm:cxn modelId="{132EF550-5E5F-4AEE-AAAE-DB433D83892A}" type="presParOf" srcId="{20B30F8E-DCB6-4BFD-BE2D-79588062E473}" destId="{990F3D88-6828-4DF6-87A1-0436C26112A4}" srcOrd="1" destOrd="0" presId="urn:microsoft.com/office/officeart/2005/8/layout/bProcess4"/>
    <dgm:cxn modelId="{5C623041-1636-4EAA-8EF7-686F7910B657}" type="presParOf" srcId="{20B30F8E-DCB6-4BFD-BE2D-79588062E473}" destId="{1CCD71BD-818E-4FAA-8AA0-F2491A5D9830}" srcOrd="2" destOrd="0" presId="urn:microsoft.com/office/officeart/2005/8/layout/bProcess4"/>
    <dgm:cxn modelId="{88A379FB-68F6-4B79-90DD-3ABAB546152F}" type="presParOf" srcId="{1CCD71BD-818E-4FAA-8AA0-F2491A5D9830}" destId="{3CADA911-1C05-44ED-998E-85F99E91DBEE}" srcOrd="0" destOrd="0" presId="urn:microsoft.com/office/officeart/2005/8/layout/bProcess4"/>
    <dgm:cxn modelId="{BAC72F53-3485-4328-BC70-ED7053BA417A}" type="presParOf" srcId="{1CCD71BD-818E-4FAA-8AA0-F2491A5D9830}" destId="{3031E3DF-272E-4ED1-B8FF-83C647A7A841}" srcOrd="1" destOrd="0" presId="urn:microsoft.com/office/officeart/2005/8/layout/bProcess4"/>
    <dgm:cxn modelId="{2D022E7B-17AA-4BD5-915C-813BA0DEF126}" type="presParOf" srcId="{20B30F8E-DCB6-4BFD-BE2D-79588062E473}" destId="{E71B1544-358F-45CA-B5E8-A62888486DAC}" srcOrd="3" destOrd="0" presId="urn:microsoft.com/office/officeart/2005/8/layout/bProcess4"/>
    <dgm:cxn modelId="{CC561F23-0906-46DC-AE39-2E27811B41F9}" type="presParOf" srcId="{20B30F8E-DCB6-4BFD-BE2D-79588062E473}" destId="{852522F5-CAD7-436A-BE9D-805F95173B03}" srcOrd="4" destOrd="0" presId="urn:microsoft.com/office/officeart/2005/8/layout/bProcess4"/>
    <dgm:cxn modelId="{07910DD9-0409-4631-8B94-66D9E4A81061}" type="presParOf" srcId="{852522F5-CAD7-436A-BE9D-805F95173B03}" destId="{5FB14382-9C1F-45B7-826D-7BFE57D57912}" srcOrd="0" destOrd="0" presId="urn:microsoft.com/office/officeart/2005/8/layout/bProcess4"/>
    <dgm:cxn modelId="{0E3D14C9-7F4C-498C-AD45-18497953B4E1}" type="presParOf" srcId="{852522F5-CAD7-436A-BE9D-805F95173B03}" destId="{5393EF5A-4643-43FE-B18E-501FC0573E52}" srcOrd="1" destOrd="0" presId="urn:microsoft.com/office/officeart/2005/8/layout/bProcess4"/>
    <dgm:cxn modelId="{FCC6527F-442C-47EC-BC6C-911916B5402B}" type="presParOf" srcId="{20B30F8E-DCB6-4BFD-BE2D-79588062E473}" destId="{EB8460DD-8555-4256-9EEA-4F9EE74CF88E}" srcOrd="5" destOrd="0" presId="urn:microsoft.com/office/officeart/2005/8/layout/bProcess4"/>
    <dgm:cxn modelId="{EB045AD0-BDBF-431B-8084-A716A0968D65}" type="presParOf" srcId="{20B30F8E-DCB6-4BFD-BE2D-79588062E473}" destId="{0AB36199-D9CA-4A51-8517-F24FF3AD19E0}" srcOrd="6" destOrd="0" presId="urn:microsoft.com/office/officeart/2005/8/layout/bProcess4"/>
    <dgm:cxn modelId="{8C6E5C2D-3610-42B3-89FB-45FAECE1794B}" type="presParOf" srcId="{0AB36199-D9CA-4A51-8517-F24FF3AD19E0}" destId="{A8007BB9-56FD-477A-8A98-50B49A686C4D}" srcOrd="0" destOrd="0" presId="urn:microsoft.com/office/officeart/2005/8/layout/bProcess4"/>
    <dgm:cxn modelId="{9B82D087-FFD8-4D75-867E-D3FE2B67EC9C}" type="presParOf" srcId="{0AB36199-D9CA-4A51-8517-F24FF3AD19E0}" destId="{1780956C-AB2B-4054-8C3A-947000803ACA}" srcOrd="1" destOrd="0" presId="urn:microsoft.com/office/officeart/2005/8/layout/bProcess4"/>
    <dgm:cxn modelId="{74E460B8-4D3B-4294-BCA1-CB8EFC22E0D4}" type="presParOf" srcId="{20B30F8E-DCB6-4BFD-BE2D-79588062E473}" destId="{FEC7A940-EC46-493F-9CF1-0913D5684898}" srcOrd="7" destOrd="0" presId="urn:microsoft.com/office/officeart/2005/8/layout/bProcess4"/>
    <dgm:cxn modelId="{91A3B2B0-984C-461B-95F1-CC36AC99FD50}" type="presParOf" srcId="{20B30F8E-DCB6-4BFD-BE2D-79588062E473}" destId="{0781CE20-FC4A-4CE4-8847-594B4B54FBBE}" srcOrd="8" destOrd="0" presId="urn:microsoft.com/office/officeart/2005/8/layout/bProcess4"/>
    <dgm:cxn modelId="{3102C0FF-B36C-452F-81C6-185B645AE78A}" type="presParOf" srcId="{0781CE20-FC4A-4CE4-8847-594B4B54FBBE}" destId="{D5DC96A0-9B69-4AC4-A378-5D5F92EF00AA}" srcOrd="0" destOrd="0" presId="urn:microsoft.com/office/officeart/2005/8/layout/bProcess4"/>
    <dgm:cxn modelId="{0F73135E-FA8A-4C8C-8E74-3CDD7CA752EE}" type="presParOf" srcId="{0781CE20-FC4A-4CE4-8847-594B4B54FBBE}" destId="{8BA974B0-CC9D-4BCB-81FC-8C9C3C5DC89B}" srcOrd="1" destOrd="0" presId="urn:microsoft.com/office/officeart/2005/8/layout/bProcess4"/>
    <dgm:cxn modelId="{ACACE7C5-9712-484C-81B6-ADB968C49029}" type="presParOf" srcId="{20B30F8E-DCB6-4BFD-BE2D-79588062E473}" destId="{728B3DE6-2E43-4EA0-A873-DF72F236151C}" srcOrd="9" destOrd="0" presId="urn:microsoft.com/office/officeart/2005/8/layout/bProcess4"/>
    <dgm:cxn modelId="{A47AF7BE-2101-4F4E-ACD5-E0E11E52E117}" type="presParOf" srcId="{20B30F8E-DCB6-4BFD-BE2D-79588062E473}" destId="{D05372EF-F9D2-43D1-A0EF-76D9613906C4}" srcOrd="10" destOrd="0" presId="urn:microsoft.com/office/officeart/2005/8/layout/bProcess4"/>
    <dgm:cxn modelId="{C5BC99B0-BFB4-4BCB-AE30-17998B72A400}" type="presParOf" srcId="{D05372EF-F9D2-43D1-A0EF-76D9613906C4}" destId="{7FBC4BA2-E901-4CA3-8256-D685BBE8CB5A}" srcOrd="0" destOrd="0" presId="urn:microsoft.com/office/officeart/2005/8/layout/bProcess4"/>
    <dgm:cxn modelId="{82285728-532E-47CC-A953-49FD4483C174}" type="presParOf" srcId="{D05372EF-F9D2-43D1-A0EF-76D9613906C4}" destId="{329F8BB3-C216-4BF1-AF22-F0B53649B29C}" srcOrd="1" destOrd="0" presId="urn:microsoft.com/office/officeart/2005/8/layout/bProcess4"/>
    <dgm:cxn modelId="{F11666C2-2B5F-4130-B3BF-B63690268F00}" type="presParOf" srcId="{20B30F8E-DCB6-4BFD-BE2D-79588062E473}" destId="{FC1EB565-68FE-4CA9-9C29-534975845CE6}" srcOrd="11" destOrd="0" presId="urn:microsoft.com/office/officeart/2005/8/layout/bProcess4"/>
    <dgm:cxn modelId="{F178310B-ACA7-43DC-A814-3073E0E99545}" type="presParOf" srcId="{20B30F8E-DCB6-4BFD-BE2D-79588062E473}" destId="{86A88123-613B-4791-8733-F7B7FF22F882}" srcOrd="12" destOrd="0" presId="urn:microsoft.com/office/officeart/2005/8/layout/bProcess4"/>
    <dgm:cxn modelId="{E58629F6-EB8E-41FE-B085-6F324E420C76}" type="presParOf" srcId="{86A88123-613B-4791-8733-F7B7FF22F882}" destId="{72E8E3D8-22AC-40E1-ADD1-B38E69896F43}" srcOrd="0" destOrd="0" presId="urn:microsoft.com/office/officeart/2005/8/layout/bProcess4"/>
    <dgm:cxn modelId="{900F940B-9E1E-464E-B8D5-95DA370E8BCA}" type="presParOf" srcId="{86A88123-613B-4791-8733-F7B7FF22F882}" destId="{B6EB1331-E6A9-40BE-B6C5-BE1124AC10EE}" srcOrd="1" destOrd="0" presId="urn:microsoft.com/office/officeart/2005/8/layout/bProcess4"/>
    <dgm:cxn modelId="{C8CF73F6-4BF5-4EAC-AB28-1C1D61884A80}" type="presParOf" srcId="{20B30F8E-DCB6-4BFD-BE2D-79588062E473}" destId="{C8FCC71F-C5E0-43D3-AF19-A1DE8586F9D6}" srcOrd="13" destOrd="0" presId="urn:microsoft.com/office/officeart/2005/8/layout/bProcess4"/>
    <dgm:cxn modelId="{DBB84530-486A-4CAF-BCE9-533010CC1B7C}" type="presParOf" srcId="{20B30F8E-DCB6-4BFD-BE2D-79588062E473}" destId="{24EC73CB-482D-40BD-A992-CFAE9F29910B}" srcOrd="14" destOrd="0" presId="urn:microsoft.com/office/officeart/2005/8/layout/bProcess4"/>
    <dgm:cxn modelId="{802E4FAE-CBC8-44FD-BDB6-CB490A944A6F}" type="presParOf" srcId="{24EC73CB-482D-40BD-A992-CFAE9F29910B}" destId="{05F151E1-A4BA-4B10-8BEA-25F72A7CE8DA}" srcOrd="0" destOrd="0" presId="urn:microsoft.com/office/officeart/2005/8/layout/bProcess4"/>
    <dgm:cxn modelId="{01CC498F-1B7A-429C-8E20-5E2EF98C385B}" type="presParOf" srcId="{24EC73CB-482D-40BD-A992-CFAE9F29910B}" destId="{672FAC0C-540C-434E-BDCF-3C66D3DFC1AE}" srcOrd="1" destOrd="0" presId="urn:microsoft.com/office/officeart/2005/8/layout/bProcess4"/>
    <dgm:cxn modelId="{FB056321-B151-4259-9E7D-C008E8307DCD}" type="presParOf" srcId="{20B30F8E-DCB6-4BFD-BE2D-79588062E473}" destId="{2F19EBC0-7B85-4514-9E4C-0DDD0F7B26BC}" srcOrd="15" destOrd="0" presId="urn:microsoft.com/office/officeart/2005/8/layout/bProcess4"/>
    <dgm:cxn modelId="{369382D1-9D4D-47E8-95A4-65C0305E89D1}" type="presParOf" srcId="{20B30F8E-DCB6-4BFD-BE2D-79588062E473}" destId="{73D22698-53F9-480A-8AB6-A9E7B92FD30C}" srcOrd="16" destOrd="0" presId="urn:microsoft.com/office/officeart/2005/8/layout/bProcess4"/>
    <dgm:cxn modelId="{BD40263A-48D1-4115-828E-D4C222E052ED}" type="presParOf" srcId="{73D22698-53F9-480A-8AB6-A9E7B92FD30C}" destId="{9F57A351-FDB9-4412-AFD3-953CEB3A539D}" srcOrd="0" destOrd="0" presId="urn:microsoft.com/office/officeart/2005/8/layout/bProcess4"/>
    <dgm:cxn modelId="{08A188BE-0803-4696-9000-514FD63CCDE1}" type="presParOf" srcId="{73D22698-53F9-480A-8AB6-A9E7B92FD30C}" destId="{A34EC346-1408-4EF0-98BD-6EB338F8E88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0F3D88-6828-4DF6-87A1-0436C26112A4}">
      <dsp:nvSpPr>
        <dsp:cNvPr id="0" name=""/>
        <dsp:cNvSpPr/>
      </dsp:nvSpPr>
      <dsp:spPr>
        <a:xfrm rot="5400000">
          <a:off x="-275487" y="974642"/>
          <a:ext cx="1520160" cy="18357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06AC0-4E7D-42A4-99E4-73F3D7E116D4}">
      <dsp:nvSpPr>
        <dsp:cNvPr id="0" name=""/>
        <dsp:cNvSpPr/>
      </dsp:nvSpPr>
      <dsp:spPr>
        <a:xfrm>
          <a:off x="71818" y="936"/>
          <a:ext cx="2039747" cy="12238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>
              <a:solidFill>
                <a:srgbClr val="FF0000"/>
              </a:solidFill>
            </a:rPr>
            <a:t>Vyhlášení výzvy MAS na předkládání projektových záměrů (mimo systém) </a:t>
          </a:r>
        </a:p>
      </dsp:txBody>
      <dsp:txXfrm>
        <a:off x="71818" y="936"/>
        <a:ext cx="2039747" cy="1223848"/>
      </dsp:txXfrm>
    </dsp:sp>
    <dsp:sp modelId="{E71B1544-358F-45CA-B5E8-A62888486DAC}">
      <dsp:nvSpPr>
        <dsp:cNvPr id="0" name=""/>
        <dsp:cNvSpPr/>
      </dsp:nvSpPr>
      <dsp:spPr>
        <a:xfrm rot="5400000">
          <a:off x="-275487" y="2504453"/>
          <a:ext cx="1520160" cy="18357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31E3DF-272E-4ED1-B8FF-83C647A7A841}">
      <dsp:nvSpPr>
        <dsp:cNvPr id="0" name=""/>
        <dsp:cNvSpPr/>
      </dsp:nvSpPr>
      <dsp:spPr>
        <a:xfrm>
          <a:off x="71818" y="1530747"/>
          <a:ext cx="2039747" cy="12238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>
              <a:solidFill>
                <a:srgbClr val="00B050"/>
              </a:solidFill>
            </a:rPr>
            <a:t>Předložení projektového záměru na MAS</a:t>
          </a:r>
        </a:p>
      </dsp:txBody>
      <dsp:txXfrm>
        <a:off x="71818" y="1530747"/>
        <a:ext cx="2039747" cy="1223848"/>
      </dsp:txXfrm>
    </dsp:sp>
    <dsp:sp modelId="{EB8460DD-8555-4256-9EEA-4F9EE74CF88E}">
      <dsp:nvSpPr>
        <dsp:cNvPr id="0" name=""/>
        <dsp:cNvSpPr/>
      </dsp:nvSpPr>
      <dsp:spPr>
        <a:xfrm>
          <a:off x="489418" y="3269358"/>
          <a:ext cx="2703214" cy="18357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3EF5A-4643-43FE-B18E-501FC0573E52}">
      <dsp:nvSpPr>
        <dsp:cNvPr id="0" name=""/>
        <dsp:cNvSpPr/>
      </dsp:nvSpPr>
      <dsp:spPr>
        <a:xfrm>
          <a:off x="71818" y="3060558"/>
          <a:ext cx="2039747" cy="12238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>
              <a:solidFill>
                <a:srgbClr val="FF0000"/>
              </a:solidFill>
            </a:rPr>
            <a:t>Projednání souboru projektových záměrů na Výběrovém orgánu MAS</a:t>
          </a:r>
        </a:p>
      </dsp:txBody>
      <dsp:txXfrm>
        <a:off x="71818" y="3060558"/>
        <a:ext cx="2039747" cy="1223848"/>
      </dsp:txXfrm>
    </dsp:sp>
    <dsp:sp modelId="{FEC7A940-EC46-493F-9CF1-0913D5684898}">
      <dsp:nvSpPr>
        <dsp:cNvPr id="0" name=""/>
        <dsp:cNvSpPr/>
      </dsp:nvSpPr>
      <dsp:spPr>
        <a:xfrm rot="16200000">
          <a:off x="2437377" y="2504453"/>
          <a:ext cx="1520160" cy="18357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80956C-AB2B-4054-8C3A-947000803ACA}">
      <dsp:nvSpPr>
        <dsp:cNvPr id="0" name=""/>
        <dsp:cNvSpPr/>
      </dsp:nvSpPr>
      <dsp:spPr>
        <a:xfrm>
          <a:off x="2784683" y="3060558"/>
          <a:ext cx="2039747" cy="12238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>
              <a:solidFill>
                <a:srgbClr val="FF0000"/>
              </a:solidFill>
            </a:rPr>
            <a:t>Předložení</a:t>
          </a:r>
          <a:r>
            <a:rPr lang="cs-CZ" sz="1300" kern="1200" baseline="0" dirty="0">
              <a:solidFill>
                <a:srgbClr val="FF0000"/>
              </a:solidFill>
            </a:rPr>
            <a:t> souboru projektových záměru Výběrovým orgánem MAS na Rozhodovací orgán MAS</a:t>
          </a:r>
          <a:endParaRPr lang="cs-CZ" sz="1300" kern="1200" dirty="0">
            <a:solidFill>
              <a:srgbClr val="FF0000"/>
            </a:solidFill>
          </a:endParaRPr>
        </a:p>
      </dsp:txBody>
      <dsp:txXfrm>
        <a:off x="2784683" y="3060558"/>
        <a:ext cx="2039747" cy="1223848"/>
      </dsp:txXfrm>
    </dsp:sp>
    <dsp:sp modelId="{728B3DE6-2E43-4EA0-A873-DF72F236151C}">
      <dsp:nvSpPr>
        <dsp:cNvPr id="0" name=""/>
        <dsp:cNvSpPr/>
      </dsp:nvSpPr>
      <dsp:spPr>
        <a:xfrm rot="16200000">
          <a:off x="2437377" y="974642"/>
          <a:ext cx="1520160" cy="18357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974B0-CC9D-4BCB-81FC-8C9C3C5DC89B}">
      <dsp:nvSpPr>
        <dsp:cNvPr id="0" name=""/>
        <dsp:cNvSpPr/>
      </dsp:nvSpPr>
      <dsp:spPr>
        <a:xfrm>
          <a:off x="2784683" y="1530747"/>
          <a:ext cx="2039747" cy="12238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>
              <a:solidFill>
                <a:srgbClr val="FF0000"/>
              </a:solidFill>
            </a:rPr>
            <a:t>Vytvoření souboru projektových záměrů, který splnil/nesplnil kritéria MAS pro výběr na Rozhodovací orgán MAS</a:t>
          </a:r>
        </a:p>
      </dsp:txBody>
      <dsp:txXfrm>
        <a:off x="2784683" y="1530747"/>
        <a:ext cx="2039747" cy="1223848"/>
      </dsp:txXfrm>
    </dsp:sp>
    <dsp:sp modelId="{FC1EB565-68FE-4CA9-9C29-534975845CE6}">
      <dsp:nvSpPr>
        <dsp:cNvPr id="0" name=""/>
        <dsp:cNvSpPr/>
      </dsp:nvSpPr>
      <dsp:spPr>
        <a:xfrm>
          <a:off x="3202283" y="209736"/>
          <a:ext cx="2703214" cy="18357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9F8BB3-C216-4BF1-AF22-F0B53649B29C}">
      <dsp:nvSpPr>
        <dsp:cNvPr id="0" name=""/>
        <dsp:cNvSpPr/>
      </dsp:nvSpPr>
      <dsp:spPr>
        <a:xfrm>
          <a:off x="2784683" y="936"/>
          <a:ext cx="2039747" cy="12238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>
              <a:solidFill>
                <a:srgbClr val="FF0000"/>
              </a:solidFill>
            </a:rPr>
            <a:t>Rozhodovací orgán MAS vydá vyjádření o souladu/nesouladu projektového záměru s PR IROP.*</a:t>
          </a:r>
        </a:p>
      </dsp:txBody>
      <dsp:txXfrm>
        <a:off x="2784683" y="936"/>
        <a:ext cx="2039747" cy="1223848"/>
      </dsp:txXfrm>
    </dsp:sp>
    <dsp:sp modelId="{C8FCC71F-C5E0-43D3-AF19-A1DE8586F9D6}">
      <dsp:nvSpPr>
        <dsp:cNvPr id="0" name=""/>
        <dsp:cNvSpPr/>
      </dsp:nvSpPr>
      <dsp:spPr>
        <a:xfrm rot="5400000">
          <a:off x="5197263" y="1018101"/>
          <a:ext cx="1641395" cy="18357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EB1331-E6A9-40BE-B6C5-BE1124AC10EE}">
      <dsp:nvSpPr>
        <dsp:cNvPr id="0" name=""/>
        <dsp:cNvSpPr/>
      </dsp:nvSpPr>
      <dsp:spPr>
        <a:xfrm>
          <a:off x="5497547" y="936"/>
          <a:ext cx="2039747" cy="12238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>
              <a:solidFill>
                <a:srgbClr val="00B050"/>
              </a:solidFill>
            </a:rPr>
            <a:t>Předložení žádosti o podporu do MS 21+ žadatelem do výzvy ŘO IROP</a:t>
          </a:r>
        </a:p>
      </dsp:txBody>
      <dsp:txXfrm>
        <a:off x="5497547" y="936"/>
        <a:ext cx="2039747" cy="1223848"/>
      </dsp:txXfrm>
    </dsp:sp>
    <dsp:sp modelId="{2F19EBC0-7B85-4514-9E4C-0DDD0F7B26BC}">
      <dsp:nvSpPr>
        <dsp:cNvPr id="0" name=""/>
        <dsp:cNvSpPr/>
      </dsp:nvSpPr>
      <dsp:spPr>
        <a:xfrm rot="5400000">
          <a:off x="5321210" y="2573524"/>
          <a:ext cx="1406055" cy="18357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FAC0C-540C-434E-BDCF-3C66D3DFC1AE}">
      <dsp:nvSpPr>
        <dsp:cNvPr id="0" name=""/>
        <dsp:cNvSpPr/>
      </dsp:nvSpPr>
      <dsp:spPr>
        <a:xfrm>
          <a:off x="5569366" y="1645789"/>
          <a:ext cx="2039747" cy="12238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>
              <a:solidFill>
                <a:schemeClr val="accent1"/>
              </a:solidFill>
            </a:rPr>
            <a:t>Hodnocení </a:t>
          </a:r>
          <a:r>
            <a:rPr lang="cs-CZ" sz="1300" kern="1200" dirty="0" err="1">
              <a:solidFill>
                <a:schemeClr val="accent1"/>
              </a:solidFill>
            </a:rPr>
            <a:t>ŽoP</a:t>
          </a:r>
          <a:r>
            <a:rPr lang="cs-CZ" sz="1300" kern="1200" dirty="0">
              <a:solidFill>
                <a:schemeClr val="accent1"/>
              </a:solidFill>
            </a:rPr>
            <a:t> na Centru pro regionální rozvoj</a:t>
          </a:r>
        </a:p>
      </dsp:txBody>
      <dsp:txXfrm>
        <a:off x="5569366" y="1645789"/>
        <a:ext cx="2039747" cy="1223848"/>
      </dsp:txXfrm>
    </dsp:sp>
    <dsp:sp modelId="{A34EC346-1408-4EF0-98BD-6EB338F8E880}">
      <dsp:nvSpPr>
        <dsp:cNvPr id="0" name=""/>
        <dsp:cNvSpPr/>
      </dsp:nvSpPr>
      <dsp:spPr>
        <a:xfrm>
          <a:off x="5569366" y="3061495"/>
          <a:ext cx="2039747" cy="12238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/>
            <a:t>Vydání právního aktu žadateli Řídicím orgánem IROP</a:t>
          </a:r>
        </a:p>
      </dsp:txBody>
      <dsp:txXfrm>
        <a:off x="5569366" y="3061495"/>
        <a:ext cx="2039747" cy="1223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xmlns="" id="{DA828EF0-7CBA-D14D-8B93-4AEC502D1E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160A80E7-8FBD-DD48-987B-63C5EE2A5E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856ED-4A75-E14F-82F9-3E3A8AD014FD}" type="datetimeFigureOut">
              <a:rPr lang="cs-CZ" smtClean="0"/>
              <a:pPr/>
              <a:t>07.04.2022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41A00D05-E443-ED44-AA5F-6BE2623753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14666CAB-A58F-8B4D-9AF9-5F2D5B2377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CA9EE-A766-5048-BAAD-8086428685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4353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1D0AC-43AB-41D4-86E8-17FEADBDF08C}" type="datetimeFigureOut">
              <a:rPr lang="cs-CZ" smtClean="0"/>
              <a:pPr/>
              <a:t>07.04.2022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AEC34-F7C9-4DC8-A740-BE07CA3057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331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06661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64261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38636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15821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0746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90655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79003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753365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234892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i="1" dirty="0">
                <a:solidFill>
                  <a:srgbClr val="FF0000"/>
                </a:solidFill>
              </a:rPr>
              <a:t>*V případě nesouladu může být projektový záměr předán k dopracování a předložen na dalším jednání odpovídajícího orgánu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4900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465920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Využívat pro konzultaci projektových záměrů/projektů před podáním žádosti o podporu konzultační servis – žadatel se obrací přímo na CRR.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00274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37319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63374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i="0" kern="1200" baseline="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 ve výši 15 % bez ohledu na typ příjemce v PR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i="0" kern="1200" baseline="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 ve výši 0 % bez ohledu na typ příjemce v MRR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29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758A3C-3B05-48C5-9A81-9ECA945227A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29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9696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77277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59285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48469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09515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28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38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D71B8"/>
              </a:buClr>
              <a:buSzPts val="1500"/>
              <a:buFont typeface="Arial"/>
              <a:buChar char="•"/>
              <a:defRPr b="0">
                <a:solidFill>
                  <a:srgbClr val="4C4C4C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D09803C-109F-484A-83D6-FFACFBED6390}" type="datetimeFigureOut">
              <a:rPr lang="cs-CZ" smtClean="0"/>
              <a:pPr/>
              <a:t>07.04.2022</a:t>
            </a:fld>
            <a:endParaRPr lang="cs-CZ"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30" name="Google Shape;30;p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2309100" y="5973175"/>
            <a:ext cx="4525800" cy="1131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32313565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Úvodní snímek">
  <p:cSld name="2_Úvodní sníme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ctrTitle"/>
          </p:nvPr>
        </p:nvSpPr>
        <p:spPr>
          <a:xfrm>
            <a:off x="685799" y="695469"/>
            <a:ext cx="7772400" cy="1461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5000"/>
              <a:buFont typeface="Arial"/>
              <a:buNone/>
              <a:defRPr sz="5000" b="1">
                <a:solidFill>
                  <a:srgbClr val="1D71B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1142998" y="2317521"/>
            <a:ext cx="6858000" cy="1548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4C4C4C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634918" y="6056642"/>
            <a:ext cx="3874162" cy="871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3375948" y="3591538"/>
            <a:ext cx="2392102" cy="2392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95464075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Záhlaví části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4C4C4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9236412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Dva obsah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27859732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Porovnání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4C4C4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4C4C4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83164560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Prázdný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927453549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sah s titulkem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>
                <a:solidFill>
                  <a:srgbClr val="4C4C4C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>
                <a:solidFill>
                  <a:srgbClr val="4C4C4C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>
                <a:solidFill>
                  <a:srgbClr val="4C4C4C"/>
                </a:solidFill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rgbClr val="4C4C4C"/>
                </a:solidFill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rgbClr val="4C4C4C"/>
                </a:solidFill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4C4C4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20494785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Obrázek s titulkem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71B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4C4C4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40486721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Nadpis a svislý 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16557391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Svislý nadpis a 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46906593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Jenom nadpi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D09803C-109F-484A-83D6-FFACFBED6390}" type="datetimeFigureOut">
              <a:rPr lang="cs-CZ" smtClean="0"/>
              <a:pPr/>
              <a:t>07.04.2022</a:t>
            </a:fld>
            <a:endParaRPr lang="cs-CZ"/>
          </a:p>
        </p:txBody>
      </p:sp>
      <p:sp>
        <p:nvSpPr>
          <p:cNvPr id="71" name="Google Shape;7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/>
          </a:p>
        </p:txBody>
      </p:sp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97247061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sah s titulkem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>
                <a:solidFill>
                  <a:srgbClr val="4C4C4C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>
                <a:solidFill>
                  <a:srgbClr val="4C4C4C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>
                <a:solidFill>
                  <a:srgbClr val="4C4C4C"/>
                </a:solidFill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rgbClr val="4C4C4C"/>
                </a:solidFill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rgbClr val="4C4C4C"/>
                </a:solidFill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4C4C4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D09803C-109F-484A-83D6-FFACFBED6390}" type="datetimeFigureOut">
              <a:rPr lang="cs-CZ" smtClean="0"/>
              <a:pPr/>
              <a:t>07.04.2022</a:t>
            </a:fld>
            <a:endParaRPr lang="cs-CZ"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51673761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Obrázek s titulkem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86" name="Google Shape;86;p1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71B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cs-CZ"/>
              <a:t>Kliknutím na ikonu přidáte obrázek.</a:t>
            </a:r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4C4C4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D09803C-109F-484A-83D6-FFACFBED6390}" type="datetimeFigureOut">
              <a:rPr lang="cs-CZ" smtClean="0"/>
              <a:pPr/>
              <a:t>07.04.2022</a:t>
            </a:fld>
            <a:endParaRPr lang="cs-CZ"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95865357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Nadpis a svislý 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4" name="Google Shape;94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D09803C-109F-484A-83D6-FFACFBED6390}" type="datetimeFigureOut">
              <a:rPr lang="cs-CZ" smtClean="0"/>
              <a:pPr/>
              <a:t>07.04.2022</a:t>
            </a:fld>
            <a:endParaRPr lang="cs-CZ"/>
          </a:p>
        </p:txBody>
      </p:sp>
      <p:sp>
        <p:nvSpPr>
          <p:cNvPr id="95" name="Google Shape;95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/>
          </a:p>
        </p:txBody>
      </p:sp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61163595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Svislý nadpis a 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0" name="Google Shape;100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D09803C-109F-484A-83D6-FFACFBED6390}" type="datetimeFigureOut">
              <a:rPr lang="cs-CZ" smtClean="0"/>
              <a:pPr/>
              <a:t>07.04.2022</a:t>
            </a:fld>
            <a:endParaRPr lang="cs-CZ"/>
          </a:p>
        </p:txBody>
      </p:sp>
      <p:sp>
        <p:nvSpPr>
          <p:cNvPr id="101" name="Google Shape;101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/>
          </a:p>
        </p:txBody>
      </p:sp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628086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Úvodní sníme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85800" y="2696902"/>
            <a:ext cx="7772400" cy="1461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5000"/>
              <a:buFont typeface="Arial"/>
              <a:buNone/>
              <a:defRPr sz="5000">
                <a:solidFill>
                  <a:srgbClr val="1D71B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143000" y="4317356"/>
            <a:ext cx="6858000" cy="940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4C4C4C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22" name="Google Shape;22;p2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634918" y="6079792"/>
            <a:ext cx="3874162" cy="871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3375948" y="420525"/>
            <a:ext cx="2392102" cy="2392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03696453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28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38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D71B8"/>
              </a:buClr>
              <a:buSzPts val="1500"/>
              <a:buFont typeface="Arial"/>
              <a:buChar char="•"/>
              <a:defRPr b="0">
                <a:solidFill>
                  <a:srgbClr val="4C4C4C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30" name="Google Shape;30;p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2309100" y="5973175"/>
            <a:ext cx="4525800" cy="1131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30103039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Úvodní snímek">
  <p:cSld name="1_Úvodní sníme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ctrTitle"/>
          </p:nvPr>
        </p:nvSpPr>
        <p:spPr>
          <a:xfrm>
            <a:off x="685800" y="2696902"/>
            <a:ext cx="7772400" cy="1461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5000"/>
              <a:buFont typeface="Arial"/>
              <a:buNone/>
              <a:defRPr sz="5000">
                <a:solidFill>
                  <a:srgbClr val="1D71B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ubTitle" idx="1"/>
          </p:nvPr>
        </p:nvSpPr>
        <p:spPr>
          <a:xfrm>
            <a:off x="1143000" y="4317356"/>
            <a:ext cx="6858000" cy="940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4C4C4C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37" name="Google Shape;37;p4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2309100" y="5973175"/>
            <a:ext cx="4525800" cy="1131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68336883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8" cstate="print">
            <a:alphaModFix/>
          </a:blip>
          <a:srcRect l="1013" b="6089"/>
          <a:stretch/>
        </p:blipFill>
        <p:spPr>
          <a:xfrm>
            <a:off x="0" y="1"/>
            <a:ext cx="9143999" cy="6132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D7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71B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CD09803C-109F-484A-83D6-FFACFBED6390}" type="datetimeFigureOut">
              <a:rPr lang="cs-CZ" smtClean="0"/>
              <a:pPr/>
              <a:t>07.04.2022</a:t>
            </a:fld>
            <a:endParaRPr lang="cs-CZ"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cs-CZ"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BA1EF0B5-C7E7-4D35-8DA3-8FBF269A83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"/>
            <a:ext cx="9143999" cy="613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29649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58" r:id="rId1"/>
    <p:sldLayoutId id="2147483864" r:id="rId2"/>
    <p:sldLayoutId id="2147483866" r:id="rId3"/>
    <p:sldLayoutId id="2147483867" r:id="rId4"/>
    <p:sldLayoutId id="2147483868" r:id="rId5"/>
    <p:sldLayoutId id="2147483869" r:id="rId6"/>
  </p:sldLayoutIdLst>
  <p:transition spd="slow">
    <p:push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4" cstate="print">
            <a:alphaModFix/>
          </a:blip>
          <a:srcRect l="1013" b="6089"/>
          <a:stretch/>
        </p:blipFill>
        <p:spPr>
          <a:xfrm>
            <a:off x="0" y="1"/>
            <a:ext cx="9143999" cy="6132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D7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71B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727153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9" r:id="rId8"/>
    <p:sldLayoutId id="2147483880" r:id="rId9"/>
    <p:sldLayoutId id="2147483881" r:id="rId10"/>
    <p:sldLayoutId id="2147483882" r:id="rId11"/>
    <p:sldLayoutId id="2147483883" r:id="rId12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5" Type="http://schemas.openxmlformats.org/officeDocument/2006/relationships/image" Target="../media/image9.png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svg"/><Relationship Id="rId5" Type="http://schemas.openxmlformats.org/officeDocument/2006/relationships/image" Target="../media/image12.png"/><Relationship Id="rId4" Type="http://schemas.openxmlformats.org/officeDocument/2006/relationships/image" Target="../media/image2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26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hyperlink" Target="https://www.irop.mmr.cz/cs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svg"/><Relationship Id="rId5" Type="http://schemas.openxmlformats.org/officeDocument/2006/relationships/image" Target="../media/image17.png"/><Relationship Id="rId4" Type="http://schemas.openxmlformats.org/officeDocument/2006/relationships/image" Target="../media/image30.svg"/><Relationship Id="rId9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hyperlink" Target="https://www.lipaprovenkov.cz/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svg"/><Relationship Id="rId5" Type="http://schemas.openxmlformats.org/officeDocument/2006/relationships/image" Target="../media/image19.png"/><Relationship Id="rId4" Type="http://schemas.openxmlformats.org/officeDocument/2006/relationships/hyperlink" Target="https://www.lipaprovenkov.cz/mas-lipa/kontakt/" TargetMode="Externa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ctrTitle"/>
          </p:nvPr>
        </p:nvSpPr>
        <p:spPr>
          <a:xfrm>
            <a:off x="685800" y="2696902"/>
            <a:ext cx="7772400" cy="1461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cs-CZ" sz="3200" b="1" kern="12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KOMUNITNĚ VEDENÝ MÍSTNÍ ROZVOJ   V IROP 2021 - 2027</a:t>
            </a:r>
            <a:endParaRPr sz="3200" dirty="0"/>
          </a:p>
        </p:txBody>
      </p:sp>
      <p:sp>
        <p:nvSpPr>
          <p:cNvPr id="109" name="Google Shape;109;p15"/>
          <p:cNvSpPr txBox="1"/>
          <p:nvPr/>
        </p:nvSpPr>
        <p:spPr>
          <a:xfrm>
            <a:off x="4168452" y="5154984"/>
            <a:ext cx="452044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7</a:t>
            </a:r>
            <a:r>
              <a:rPr lang="cs-CZ" sz="1600" dirty="0" smtClean="0">
                <a:solidFill>
                  <a:schemeClr val="tx2">
                    <a:lumMod val="50000"/>
                  </a:schemeClr>
                </a:solidFill>
              </a:rPr>
              <a:t>. 4. 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2022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cs-CZ" sz="1600" dirty="0" smtClean="0">
                <a:solidFill>
                  <a:schemeClr val="tx2">
                    <a:lumMod val="50000"/>
                  </a:schemeClr>
                </a:solidFill>
              </a:rPr>
              <a:t>Mgr. Radek Tvrdík</a:t>
            </a:r>
            <a:endParaRPr lang="cs-CZ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Obrázek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210" y="5196309"/>
            <a:ext cx="2044700" cy="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0510" y="-259059"/>
            <a:ext cx="7886700" cy="1325563"/>
          </a:xfrm>
        </p:spPr>
        <p:txBody>
          <a:bodyPr/>
          <a:lstStyle/>
          <a:p>
            <a:r>
              <a:rPr lang="cs-CZ" dirty="0">
                <a:solidFill>
                  <a:srgbClr val="FFCC00"/>
                </a:solidFill>
              </a:rPr>
              <a:t>VZDĚLÁVÁNÍ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1500" y="653499"/>
            <a:ext cx="7886700" cy="5242627"/>
          </a:xfrm>
        </p:spPr>
        <p:txBody>
          <a:bodyPr/>
          <a:lstStyle/>
          <a:p>
            <a:pPr marL="590550" lvl="1" indent="0" algn="just">
              <a:lnSpc>
                <a:spcPct val="100000"/>
              </a:lnSpc>
              <a:buNone/>
            </a:pPr>
            <a:r>
              <a:rPr lang="cs-CZ" sz="1800" b="1" dirty="0">
                <a:solidFill>
                  <a:srgbClr val="FFCC00"/>
                </a:solidFill>
              </a:rPr>
              <a:t>Infrastruktura mateřských škol a zařízení péče o děti typu dětské skupiny</a:t>
            </a:r>
          </a:p>
          <a:p>
            <a:pPr marL="590550" lvl="1" indent="0" algn="just">
              <a:lnSpc>
                <a:spcPct val="150000"/>
              </a:lnSpc>
              <a:buNone/>
            </a:pPr>
            <a:r>
              <a:rPr lang="cs-CZ" sz="1600" u="sng" dirty="0">
                <a:solidFill>
                  <a:schemeClr val="tx2">
                    <a:lumMod val="50000"/>
                  </a:schemeClr>
                </a:solidFill>
              </a:rPr>
              <a:t>Příklady: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 Rekonstrukce mateřské školky takovým způsobem, aby nemusela fungovat na základě výjimky krajské hygienické stanice, přístavba nebo novostavba mateřské školy</a:t>
            </a:r>
          </a:p>
          <a:p>
            <a:pPr marL="590550" lvl="1" indent="0" algn="just">
              <a:lnSpc>
                <a:spcPct val="150000"/>
              </a:lnSpc>
              <a:buNone/>
            </a:pPr>
            <a:endParaRPr lang="cs-CZ" b="1" dirty="0">
              <a:solidFill>
                <a:srgbClr val="FFCC00"/>
              </a:solidFill>
            </a:endParaRPr>
          </a:p>
          <a:p>
            <a:pPr marL="590550" lvl="1" indent="0" algn="just">
              <a:lnSpc>
                <a:spcPct val="100000"/>
              </a:lnSpc>
              <a:buNone/>
            </a:pPr>
            <a:r>
              <a:rPr lang="cs-CZ" sz="1800" b="1" dirty="0">
                <a:solidFill>
                  <a:srgbClr val="FFCC00"/>
                </a:solidFill>
              </a:rPr>
              <a:t>Infrastruktura základních škol ve vazbě na odborné učebny a rekonstrukce učeben neúplných škol</a:t>
            </a:r>
          </a:p>
          <a:p>
            <a:pPr marL="590550" lvl="1" indent="0" algn="just">
              <a:lnSpc>
                <a:spcPct val="150000"/>
              </a:lnSpc>
              <a:buNone/>
            </a:pPr>
            <a:r>
              <a:rPr lang="cs-CZ" sz="1600" u="sng" dirty="0">
                <a:solidFill>
                  <a:schemeClr val="tx2">
                    <a:lumMod val="50000"/>
                  </a:schemeClr>
                </a:solidFill>
              </a:rPr>
              <a:t>Příklady: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 Přístavba ZŠ – učebna fyziky a chemie; modernizace prostor školní družiny, rozvod a zabezpečení internetu v budově školy, sportovní hřiště</a:t>
            </a:r>
          </a:p>
          <a:p>
            <a:pPr marL="590550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s-CZ" sz="1400" dirty="0">
              <a:solidFill>
                <a:schemeClr val="tx2">
                  <a:lumMod val="50000"/>
                </a:schemeClr>
              </a:solidFill>
            </a:endParaRPr>
          </a:p>
          <a:p>
            <a:pPr marL="133350" indent="0">
              <a:buNone/>
            </a:pPr>
            <a:r>
              <a:rPr lang="cs-CZ" sz="1400" dirty="0">
                <a:solidFill>
                  <a:schemeClr val="tx2">
                    <a:lumMod val="50000"/>
                  </a:schemeClr>
                </a:solidFill>
              </a:rPr>
              <a:t>Definice: Neúplná škola je základní škola, která nemá všechny ročníky. Jedná se o všechny školy prvostupňové (včetně malotřídek) bez ohledu na počet ročníků a školy, které na 2. stupni nemají všechny ročníky.</a:t>
            </a:r>
          </a:p>
          <a:p>
            <a:pPr marL="590550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s-CZ" sz="1600" dirty="0">
              <a:solidFill>
                <a:srgbClr val="FFCC00"/>
              </a:solidFill>
            </a:endParaRPr>
          </a:p>
          <a:p>
            <a:pPr marL="590550" lvl="1" indent="0" algn="just">
              <a:lnSpc>
                <a:spcPct val="100000"/>
              </a:lnSpc>
              <a:buNone/>
            </a:pPr>
            <a:r>
              <a:rPr lang="cs-CZ" sz="1600" b="1" dirty="0">
                <a:solidFill>
                  <a:srgbClr val="FFCC00"/>
                </a:solidFill>
              </a:rPr>
              <a:t>KLÍČOVÝ PARAMETR</a:t>
            </a:r>
          </a:p>
          <a:p>
            <a:pPr lvl="1" algn="just">
              <a:lnSpc>
                <a:spcPct val="100000"/>
              </a:lnSpc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Soulad s akčním plánem rozvoje vzdělávání</a:t>
            </a:r>
          </a:p>
          <a:p>
            <a:pPr marL="590550" lvl="1" indent="0">
              <a:buNone/>
            </a:pPr>
            <a:endParaRPr lang="cs-CZ" dirty="0">
              <a:solidFill>
                <a:srgbClr val="FFCC00"/>
              </a:solidFill>
            </a:endParaRPr>
          </a:p>
        </p:txBody>
      </p:sp>
      <p:pic>
        <p:nvPicPr>
          <p:cNvPr id="4" name="Grafický objekt 3" descr="Děti">
            <a:extLst>
              <a:ext uri="{FF2B5EF4-FFF2-40B4-BE49-F238E27FC236}">
                <a16:creationId xmlns:a16="http://schemas.microsoft.com/office/drawing/2014/main" xmlns="" id="{E4761FA9-67D0-4687-B9F4-69E273BA06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7700" y="712526"/>
            <a:ext cx="480288" cy="544478"/>
          </a:xfrm>
          <a:prstGeom prst="rect">
            <a:avLst/>
          </a:prstGeom>
        </p:spPr>
      </p:pic>
      <p:pic>
        <p:nvPicPr>
          <p:cNvPr id="5" name="Grafický objekt 4" descr="Třída">
            <a:extLst>
              <a:ext uri="{FF2B5EF4-FFF2-40B4-BE49-F238E27FC236}">
                <a16:creationId xmlns:a16="http://schemas.microsoft.com/office/drawing/2014/main" xmlns="" id="{9CA07D6E-298D-4879-A32D-CB394129B3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0644" y="2975496"/>
            <a:ext cx="480288" cy="480288"/>
          </a:xfrm>
          <a:prstGeom prst="rect">
            <a:avLst/>
          </a:prstGeom>
        </p:spPr>
      </p:pic>
      <p:pic>
        <p:nvPicPr>
          <p:cNvPr id="6" name="Obrázek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9300" y="6152671"/>
            <a:ext cx="2044700" cy="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177186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75346DA-82F2-4AC7-BD1B-9534B3A74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C00"/>
                </a:solidFill>
              </a:rPr>
              <a:t>NÁVRH KRITÉRIÍ PRO HODNOCENÍ </a:t>
            </a:r>
            <a:r>
              <a:rPr lang="cs-CZ" dirty="0" err="1">
                <a:solidFill>
                  <a:srgbClr val="FFCC00"/>
                </a:solidFill>
              </a:rPr>
              <a:t>ŽoP</a:t>
            </a:r>
            <a:endParaRPr lang="cs-CZ" dirty="0">
              <a:solidFill>
                <a:srgbClr val="FFCC00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993197B1-91A2-4B6C-932A-40372598E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53331"/>
            <a:ext cx="7886700" cy="4351338"/>
          </a:xfrm>
        </p:spPr>
        <p:txBody>
          <a:bodyPr/>
          <a:lstStyle/>
          <a:p>
            <a:r>
              <a:rPr lang="cs-CZ" dirty="0"/>
              <a:t>Pracovní verze</a:t>
            </a:r>
          </a:p>
          <a:p>
            <a:pPr marL="133350" indent="0">
              <a:buNone/>
            </a:pPr>
            <a:r>
              <a:rPr lang="cs-CZ" b="1" dirty="0">
                <a:solidFill>
                  <a:srgbClr val="FFCC00"/>
                </a:solidFill>
              </a:rPr>
              <a:t>MŠ, dětské skupiny</a:t>
            </a:r>
          </a:p>
          <a:p>
            <a:pPr algn="just"/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Předmětem realizace projektu je navýšení stávající kapacity dětské skupiny minimálně o 10 míst nebo je předmětem realizace projektu vznik nové dětské skupiny s kapacitou minimálně 13 míst. </a:t>
            </a:r>
          </a:p>
          <a:p>
            <a:pPr algn="just"/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Předmětem realizace projektu je navýšení stávající kapacity mateřské školy minimálně o 10 míst nebo je předmětem realizace projektu vznik nové mateřské školy s kapacitou minimálně 13 míst. </a:t>
            </a:r>
          </a:p>
          <a:p>
            <a:pPr algn="just"/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U projektu na navýšení kapacity mateřské školy nebo vznik nové mateřské školy je 15 - 30 % nově vzniklé kapacity určeno pro děti do 3 let věku. </a:t>
            </a:r>
          </a:p>
          <a:p>
            <a:pPr algn="just"/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U projektu na navýšení kapacity dětské skupiny nebo vznik nové dětské skupiny je min. 15 % nově vzniklé kapacity určeno pro děti do 3 let věku.</a:t>
            </a:r>
          </a:p>
        </p:txBody>
      </p:sp>
      <p:pic>
        <p:nvPicPr>
          <p:cNvPr id="4" name="Obrázek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1327" y="6164867"/>
            <a:ext cx="2044700" cy="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6658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1C7355E2-C676-4DAE-BF53-61FFBC09A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75557"/>
            <a:ext cx="7886700" cy="5801406"/>
          </a:xfrm>
        </p:spPr>
        <p:txBody>
          <a:bodyPr/>
          <a:lstStyle/>
          <a:p>
            <a:pPr algn="just"/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Učebny, výukové prostory (denní místnost, místnost pro spánek), jídelna, kabinety, šatny a hygienická zařízení podpořené z IROP jsou bezbariérově dostupné.</a:t>
            </a:r>
            <a:r>
              <a:rPr lang="cs-CZ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Základním požadavkem je bezbariérová toaleta a umožnění volného pohybu osob na vozíku od vstupu do budovy po vstup do prostor podpořených z IROP.</a:t>
            </a:r>
          </a:p>
          <a:p>
            <a:pPr algn="just"/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Žadatel typu NNO, církev či církevní organizace minimálně 2 roky bezprostředně před podáním žádosti o podporu nepřetržitě vykonává veřejně prospěšnou činnost v oblasti vzdělávání, školení a osvěty.</a:t>
            </a:r>
          </a:p>
          <a:p>
            <a:pPr algn="just"/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Žadatel typu školská právnická osoba či ostatní právnické osoby, vykonávající činnost škol a školských zařízení, je zapsán v Rejstříku škol a školských zařízení a</a:t>
            </a:r>
            <a:r>
              <a:rPr lang="cs-CZ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datum zahájení činnosti je minimálně 2 roky bezprostředně před podáním žádosti o podporu.</a:t>
            </a:r>
            <a:endParaRPr lang="cs-CZ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Obrázek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3261" y="6176963"/>
            <a:ext cx="2044700" cy="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994369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1DBE0C86-4A59-4902-BFDA-56A1582DB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715282"/>
            <a:ext cx="7943850" cy="5407932"/>
          </a:xfrm>
        </p:spPr>
        <p:txBody>
          <a:bodyPr/>
          <a:lstStyle/>
          <a:p>
            <a:pPr marL="133350" indent="0">
              <a:buNone/>
            </a:pPr>
            <a:r>
              <a:rPr lang="cs-CZ" sz="1600" b="1" dirty="0">
                <a:solidFill>
                  <a:srgbClr val="FFCC00"/>
                </a:solidFill>
              </a:rPr>
              <a:t>Základní školy</a:t>
            </a:r>
          </a:p>
          <a:p>
            <a:pPr algn="just"/>
            <a:r>
              <a:rPr lang="cs-CZ" sz="1600" b="1" i="1" dirty="0">
                <a:solidFill>
                  <a:schemeClr val="tx2">
                    <a:lumMod val="50000"/>
                  </a:schemeClr>
                </a:solidFill>
              </a:rPr>
              <a:t>Projekt zaměřený na rekonstrukci učeben neúplných škol je realizován v neúplné škole.</a:t>
            </a:r>
          </a:p>
          <a:p>
            <a:pPr algn="just"/>
            <a:r>
              <a:rPr lang="cs-CZ" sz="1600" b="1" i="1" dirty="0">
                <a:solidFill>
                  <a:schemeClr val="tx2">
                    <a:lumMod val="50000"/>
                  </a:schemeClr>
                </a:solidFill>
              </a:rPr>
              <a:t>Žadatel typu NNO, církev či církevní organizace minimálně 2 roky bezprostředně před podáním žádosti o podporu nepřetržitě vykonává veřejně prospěšnou činnost v oblasti vzdělávání, školení a osvěty.</a:t>
            </a:r>
          </a:p>
          <a:p>
            <a:pPr algn="just"/>
            <a:r>
              <a:rPr lang="cs-CZ" sz="1600" b="1" i="1" dirty="0">
                <a:solidFill>
                  <a:schemeClr val="tx2">
                    <a:lumMod val="50000"/>
                  </a:schemeClr>
                </a:solidFill>
              </a:rPr>
              <a:t>Žadatel typu školská právnická osoba či ostatní právnické osoby, vykonávající činnost škol a školských zařízení, je zapsán v Rejstříku škol a školských zařízení a</a:t>
            </a:r>
            <a:r>
              <a:rPr lang="cs-CZ" sz="16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sz="1600" b="1" i="1" dirty="0">
                <a:solidFill>
                  <a:schemeClr val="tx2">
                    <a:lumMod val="50000"/>
                  </a:schemeClr>
                </a:solidFill>
              </a:rPr>
              <a:t>datum zahájení činnosti je minimálně 2 roky bezprostředně před podáním žádosti o podporu.</a:t>
            </a:r>
          </a:p>
          <a:p>
            <a:pPr algn="just"/>
            <a:r>
              <a:rPr lang="cs-CZ" sz="1600" b="1" i="1" dirty="0">
                <a:solidFill>
                  <a:schemeClr val="tx2">
                    <a:lumMod val="50000"/>
                  </a:schemeClr>
                </a:solidFill>
              </a:rPr>
              <a:t>Učebny, výukové prostory, kabinety, šatny a hygienická zařízení, školní poradenská pracoviště, družiny, školní kluby a zázemí pro komunitní aktivity podpořené z IROP jsou bezbariérově dostupné.</a:t>
            </a:r>
            <a:r>
              <a:rPr lang="cs-CZ" sz="16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sz="1600" b="1" i="1" dirty="0">
                <a:solidFill>
                  <a:schemeClr val="tx2">
                    <a:lumMod val="50000"/>
                  </a:schemeClr>
                </a:solidFill>
              </a:rPr>
              <a:t>Základním požadavkem je bezbariérová toaleta a umožnění volného pohybu osob na vozíku od vstupu do budovy po vstup do prostor podpořených z IROP.</a:t>
            </a:r>
          </a:p>
          <a:p>
            <a:endParaRPr lang="cs-CZ" dirty="0"/>
          </a:p>
        </p:txBody>
      </p:sp>
      <p:pic>
        <p:nvPicPr>
          <p:cNvPr id="4" name="Obrázek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4824" y="6201987"/>
            <a:ext cx="2044700" cy="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26635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cs-CZ" sz="3600" dirty="0">
                <a:solidFill>
                  <a:srgbClr val="164194"/>
                </a:solidFill>
              </a:rPr>
              <a:t>HASIČI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863269"/>
            <a:ext cx="7886700" cy="5406902"/>
          </a:xfrm>
        </p:spPr>
        <p:txBody>
          <a:bodyPr/>
          <a:lstStyle/>
          <a:p>
            <a:pPr marL="590550" lvl="1" indent="0" algn="just">
              <a:buNone/>
            </a:pPr>
            <a:r>
              <a:rPr lang="cs-CZ" sz="2000" b="1" dirty="0">
                <a:solidFill>
                  <a:srgbClr val="164194"/>
                </a:solidFill>
              </a:rPr>
              <a:t>Podpora jednotek sboru dobrovolných hasičů kategorie jednotek požární ochrany II, III a V</a:t>
            </a:r>
          </a:p>
          <a:p>
            <a:pPr marL="590550" lvl="1" indent="0" algn="just">
              <a:buNone/>
            </a:pPr>
            <a:endParaRPr lang="cs-CZ" sz="1800" b="1" dirty="0">
              <a:solidFill>
                <a:srgbClr val="164194"/>
              </a:solidFill>
            </a:endParaRPr>
          </a:p>
          <a:p>
            <a:pPr marL="590550" lvl="1" indent="0" algn="just">
              <a:buNone/>
            </a:pPr>
            <a:r>
              <a:rPr lang="cs-CZ" sz="2000" b="1" dirty="0">
                <a:solidFill>
                  <a:srgbClr val="164194"/>
                </a:solidFill>
              </a:rPr>
              <a:t>Zbrojnice</a:t>
            </a:r>
          </a:p>
          <a:p>
            <a:pPr marL="590550" lvl="1" indent="0" algn="just">
              <a:buNone/>
            </a:pPr>
            <a:r>
              <a:rPr lang="cs-CZ" sz="1800" u="sng" dirty="0">
                <a:solidFill>
                  <a:schemeClr val="tx2">
                    <a:lumMod val="50000"/>
                  </a:schemeClr>
                </a:solidFill>
              </a:rPr>
              <a:t>Příklad:</a:t>
            </a: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 Rekonstrukce hasičské zbrojnice</a:t>
            </a:r>
            <a:endParaRPr lang="cs-CZ" sz="1800" u="sng" dirty="0">
              <a:solidFill>
                <a:schemeClr val="tx2">
                  <a:lumMod val="50000"/>
                </a:schemeClr>
              </a:solidFill>
            </a:endParaRPr>
          </a:p>
          <a:p>
            <a:pPr marL="590550" lvl="1" indent="0" algn="just">
              <a:buNone/>
            </a:pPr>
            <a:endParaRPr lang="cs-CZ" sz="1800" b="1" dirty="0">
              <a:solidFill>
                <a:srgbClr val="164194"/>
              </a:solidFill>
            </a:endParaRPr>
          </a:p>
          <a:p>
            <a:pPr marL="590550" lvl="1" indent="0" algn="just">
              <a:buNone/>
            </a:pPr>
            <a:r>
              <a:rPr lang="cs-CZ" sz="2000" b="1" dirty="0">
                <a:solidFill>
                  <a:srgbClr val="164194"/>
                </a:solidFill>
              </a:rPr>
              <a:t>Technika </a:t>
            </a:r>
          </a:p>
          <a:p>
            <a:pPr marL="590550" lvl="1" indent="0" algn="just">
              <a:buNone/>
            </a:pPr>
            <a:r>
              <a:rPr lang="cs-CZ" sz="1800" u="sng" dirty="0">
                <a:solidFill>
                  <a:schemeClr val="tx2">
                    <a:lumMod val="50000"/>
                  </a:schemeClr>
                </a:solidFill>
              </a:rPr>
              <a:t>Příklady:</a:t>
            </a: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 Souprava prostředků pro odstraňování spadlých stromů, cisterna na pitnou vodu  </a:t>
            </a:r>
          </a:p>
          <a:p>
            <a:pPr marL="590550" lvl="1" indent="0" algn="just">
              <a:buNone/>
            </a:pPr>
            <a:endParaRPr lang="cs-CZ" sz="1800" b="1" dirty="0">
              <a:solidFill>
                <a:srgbClr val="164194"/>
              </a:solidFill>
            </a:endParaRPr>
          </a:p>
          <a:p>
            <a:pPr marL="590550" lvl="1" indent="0" algn="just">
              <a:buNone/>
            </a:pPr>
            <a:r>
              <a:rPr lang="cs-CZ" sz="2000" b="1" dirty="0">
                <a:solidFill>
                  <a:srgbClr val="164194"/>
                </a:solidFill>
              </a:rPr>
              <a:t>Umělé zdroje požární vody</a:t>
            </a:r>
          </a:p>
          <a:p>
            <a:pPr marL="590550" lvl="1" indent="0" algn="just">
              <a:buNone/>
            </a:pPr>
            <a:r>
              <a:rPr lang="cs-CZ" sz="1800" u="sng" dirty="0">
                <a:solidFill>
                  <a:schemeClr val="tx2">
                    <a:lumMod val="50000"/>
                  </a:schemeClr>
                </a:solidFill>
              </a:rPr>
              <a:t>Příklady:</a:t>
            </a: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 Revitalizace požární vodní nádrže, nová požární vodní nádrž</a:t>
            </a:r>
          </a:p>
          <a:p>
            <a:pPr marL="590550" lvl="1" indent="0" algn="just">
              <a:buNone/>
            </a:pPr>
            <a:endParaRPr lang="cs-CZ" sz="2000" dirty="0">
              <a:solidFill>
                <a:srgbClr val="164194"/>
              </a:solidFill>
            </a:endParaRPr>
          </a:p>
          <a:p>
            <a:pPr marL="590550" lvl="1" indent="0" algn="just">
              <a:buNone/>
            </a:pPr>
            <a:r>
              <a:rPr lang="cs-CZ" sz="1600" dirty="0">
                <a:solidFill>
                  <a:srgbClr val="164194"/>
                </a:solidFill>
              </a:rPr>
              <a:t>KLÍČOVÉ PARAMETRY</a:t>
            </a:r>
          </a:p>
          <a:p>
            <a:pPr lvl="1" algn="just"/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Souhlasné stanovisko Hasičského záchranného sboru ČR</a:t>
            </a:r>
          </a:p>
          <a:p>
            <a:pPr lvl="1" algn="just"/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Normativ vybavení pro výkon činností HZS ČR a jednotek SDH obcí </a:t>
            </a:r>
          </a:p>
          <a:p>
            <a:pPr marL="590550" lvl="1" indent="0">
              <a:buNone/>
            </a:pPr>
            <a:endParaRPr lang="cs-CZ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Grafický objekt 16" descr="Hasič">
            <a:extLst>
              <a:ext uri="{FF2B5EF4-FFF2-40B4-BE49-F238E27FC236}">
                <a16:creationId xmlns:a16="http://schemas.microsoft.com/office/drawing/2014/main" xmlns="" id="{91534A87-D882-4940-A50B-79D08A50CF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0934" y="863269"/>
            <a:ext cx="434543" cy="434543"/>
          </a:xfrm>
          <a:prstGeom prst="rect">
            <a:avLst/>
          </a:prstGeom>
        </p:spPr>
      </p:pic>
      <p:pic>
        <p:nvPicPr>
          <p:cNvPr id="5" name="Obrázek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4701" y="6201987"/>
            <a:ext cx="2044700" cy="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037285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3A74486-2313-47A4-8499-24D9D1952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382"/>
            <a:ext cx="7886700" cy="1325563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164194"/>
                </a:solidFill>
              </a:rPr>
              <a:t>NÁVRH KRITÉRIÍ PRO HODNOCENÍ </a:t>
            </a:r>
            <a:r>
              <a:rPr lang="cs-CZ" dirty="0" err="1">
                <a:solidFill>
                  <a:srgbClr val="164194"/>
                </a:solidFill>
              </a:rPr>
              <a:t>ŽoP</a:t>
            </a:r>
            <a:endParaRPr lang="cs-CZ" dirty="0">
              <a:solidFill>
                <a:srgbClr val="164194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80E1FD32-C7E4-4767-933D-56D8DF6C2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956945"/>
            <a:ext cx="7886700" cy="4351338"/>
          </a:xfrm>
        </p:spPr>
        <p:txBody>
          <a:bodyPr/>
          <a:lstStyle/>
          <a:p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Pracovní verze </a:t>
            </a:r>
            <a:endParaRPr lang="cs-CZ" dirty="0">
              <a:solidFill>
                <a:schemeClr val="tx2">
                  <a:lumMod val="50000"/>
                </a:schemeClr>
              </a:solidFill>
            </a:endParaRPr>
          </a:p>
          <a:p>
            <a:pPr marL="133350" indent="0">
              <a:buNone/>
            </a:pPr>
            <a:r>
              <a:rPr lang="cs-CZ" sz="1600" dirty="0">
                <a:solidFill>
                  <a:srgbClr val="164194"/>
                </a:solidFill>
              </a:rPr>
              <a:t>Požární stanice/zbrojnice</a:t>
            </a:r>
          </a:p>
          <a:p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Norma ČSN 73 5710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133350" indent="0">
              <a:buNone/>
            </a:pPr>
            <a:endParaRPr lang="cs-CZ" sz="1600" dirty="0"/>
          </a:p>
          <a:p>
            <a:pPr marL="133350" indent="0">
              <a:buNone/>
            </a:pPr>
            <a:r>
              <a:rPr lang="cs-CZ" sz="1600" dirty="0">
                <a:solidFill>
                  <a:srgbClr val="164194"/>
                </a:solidFill>
              </a:rPr>
              <a:t>Materiálně technické vybavení </a:t>
            </a:r>
          </a:p>
          <a:p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Existence normativu </a:t>
            </a:r>
          </a:p>
          <a:p>
            <a:pPr marL="133350" indent="0">
              <a:buNone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např. cisterna na pitnou vodu, osvětlovací souprava, ruční radiostanice na frekvenci požární ochrany (souprava 3 až 6 ks), Souprava prostředků pro odstraňování spadlých stromů (motorová pila, kladkostroj, výsuvné žebříky, lana apod.) ponorné čerpadlo apod. </a:t>
            </a:r>
          </a:p>
          <a:p>
            <a:pPr marL="133350" indent="0">
              <a:buNone/>
            </a:pPr>
            <a:endParaRPr lang="cs-CZ" sz="1600" dirty="0"/>
          </a:p>
          <a:p>
            <a:pPr marL="133350" indent="0">
              <a:buNone/>
            </a:pPr>
            <a:r>
              <a:rPr lang="cs-CZ" sz="1600" dirty="0">
                <a:solidFill>
                  <a:srgbClr val="164194"/>
                </a:solidFill>
              </a:rPr>
              <a:t>Umělé zdroje požární vody</a:t>
            </a:r>
          </a:p>
          <a:p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Norma ČSN 75 2411</a:t>
            </a:r>
          </a:p>
          <a:p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Umělý zdroj je ve vlastnictví obce/města</a:t>
            </a:r>
          </a:p>
          <a:p>
            <a:pPr marL="133350" indent="0">
              <a:buNone/>
            </a:pPr>
            <a:endParaRPr lang="cs-CZ" dirty="0"/>
          </a:p>
        </p:txBody>
      </p:sp>
      <p:pic>
        <p:nvPicPr>
          <p:cNvPr id="4" name="Obrázek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6389" y="6201987"/>
            <a:ext cx="2044700" cy="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886522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27427"/>
            <a:ext cx="7886700" cy="1325563"/>
          </a:xfrm>
        </p:spPr>
        <p:txBody>
          <a:bodyPr/>
          <a:lstStyle/>
          <a:p>
            <a:r>
              <a:rPr lang="cs-CZ" dirty="0">
                <a:solidFill>
                  <a:srgbClr val="80377C"/>
                </a:solidFill>
              </a:rPr>
              <a:t>KULTURA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103691"/>
            <a:ext cx="7886700" cy="4890764"/>
          </a:xfrm>
        </p:spPr>
        <p:txBody>
          <a:bodyPr/>
          <a:lstStyle/>
          <a:p>
            <a:pPr marL="590550" lvl="1" indent="0" algn="just">
              <a:lnSpc>
                <a:spcPct val="150000"/>
              </a:lnSpc>
              <a:buNone/>
            </a:pPr>
            <a:r>
              <a:rPr lang="cs-CZ" sz="1600" b="1" dirty="0">
                <a:solidFill>
                  <a:srgbClr val="80377C"/>
                </a:solidFill>
              </a:rPr>
              <a:t>Revitalizace kulturních památek</a:t>
            </a:r>
          </a:p>
          <a:p>
            <a:pPr marL="590550" lvl="1" indent="0" algn="just">
              <a:lnSpc>
                <a:spcPct val="150000"/>
              </a:lnSpc>
              <a:buNone/>
            </a:pPr>
            <a:r>
              <a:rPr lang="cs-CZ" sz="1600" u="sng" dirty="0">
                <a:solidFill>
                  <a:schemeClr val="tx2">
                    <a:lumMod val="50000"/>
                  </a:schemeClr>
                </a:solidFill>
              </a:rPr>
              <a:t>Příklady: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  revitalizace kulturních památek, expozice, depozitáře, technické zázemí, návštěvnická centra, edukační centra, restaurování, vybavení pro konzervaci a restaurování, evidence a dokumentace mobiliárních fondů</a:t>
            </a:r>
          </a:p>
          <a:p>
            <a:pPr marL="590550" lvl="1" indent="0" algn="just">
              <a:buNone/>
            </a:pPr>
            <a:endParaRPr lang="cs-CZ" b="1" dirty="0">
              <a:solidFill>
                <a:srgbClr val="80377C"/>
              </a:solidFill>
            </a:endParaRPr>
          </a:p>
          <a:p>
            <a:pPr marL="590550" lvl="1" indent="0" algn="just">
              <a:buNone/>
            </a:pPr>
            <a:endParaRPr lang="cs-CZ" sz="1600" b="1" dirty="0">
              <a:solidFill>
                <a:srgbClr val="80377C"/>
              </a:solidFill>
            </a:endParaRPr>
          </a:p>
          <a:p>
            <a:pPr marL="590550" lvl="1" indent="0" algn="just">
              <a:buNone/>
            </a:pPr>
            <a:r>
              <a:rPr lang="cs-CZ" sz="1600" b="1" dirty="0">
                <a:solidFill>
                  <a:srgbClr val="80377C"/>
                </a:solidFill>
              </a:rPr>
              <a:t>Revitalizace a vybavení městských a obecních muzeí</a:t>
            </a:r>
          </a:p>
          <a:p>
            <a:pPr marL="590400" lvl="1" indent="0" algn="just">
              <a:lnSpc>
                <a:spcPct val="150000"/>
              </a:lnSpc>
              <a:buNone/>
            </a:pPr>
            <a:r>
              <a:rPr lang="cs-CZ" sz="1600" u="sng" dirty="0">
                <a:solidFill>
                  <a:schemeClr val="tx2">
                    <a:lumMod val="50000"/>
                  </a:schemeClr>
                </a:solidFill>
              </a:rPr>
              <a:t>Příklady: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 revitalizace muzeí, expozice, depozitáře, technické zázemí, návštěvnická centra, edukační centra, restaurování, vybavení pro konzervaci a restaurování, evidence a dokumentace muzejních sbírek</a:t>
            </a:r>
          </a:p>
          <a:p>
            <a:pPr marL="590550" lvl="1" indent="0" algn="just">
              <a:buNone/>
            </a:pPr>
            <a:endParaRPr lang="cs-CZ" b="1" dirty="0">
              <a:solidFill>
                <a:srgbClr val="80377C"/>
              </a:solidFill>
            </a:endParaRPr>
          </a:p>
          <a:p>
            <a:pPr marL="590550" lvl="1" indent="0" algn="just">
              <a:buNone/>
            </a:pPr>
            <a:r>
              <a:rPr lang="cs-CZ" sz="1600" dirty="0">
                <a:solidFill>
                  <a:srgbClr val="80377C"/>
                </a:solidFill>
              </a:rPr>
              <a:t>KLÍČOVÉ PARAMETRY</a:t>
            </a:r>
          </a:p>
          <a:p>
            <a:pPr marL="742950" lvl="1" indent="-285750" algn="just">
              <a:lnSpc>
                <a:spcPct val="100000"/>
              </a:lnSpc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Památka musí být po realizaci projektu zpřístupněna veřejnosti</a:t>
            </a:r>
          </a:p>
          <a:p>
            <a:pPr marL="742950" lvl="1" indent="-285750" algn="just">
              <a:lnSpc>
                <a:spcPct val="100000"/>
              </a:lnSpc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Památka je zapsána v Ústředním seznamu kulturních památek ČR pouze jako kulturní </a:t>
            </a:r>
            <a:r>
              <a:rPr lang="cs-CZ" sz="1600" dirty="0" smtClean="0">
                <a:solidFill>
                  <a:schemeClr val="tx2">
                    <a:lumMod val="50000"/>
                  </a:schemeClr>
                </a:solidFill>
              </a:rPr>
              <a:t>památka.</a:t>
            </a:r>
            <a:endParaRPr lang="cs-CZ" sz="1600" dirty="0">
              <a:solidFill>
                <a:schemeClr val="tx2">
                  <a:lumMod val="50000"/>
                </a:schemeClr>
              </a:solidFill>
            </a:endParaRPr>
          </a:p>
          <a:p>
            <a:pPr marL="590550" lvl="1" indent="0">
              <a:buNone/>
            </a:pPr>
            <a:endParaRPr lang="cs-CZ" b="1" dirty="0">
              <a:solidFill>
                <a:srgbClr val="80377C"/>
              </a:solidFill>
            </a:endParaRPr>
          </a:p>
          <a:p>
            <a:pPr marL="590550" lvl="1" indent="0">
              <a:buNone/>
            </a:pPr>
            <a:endParaRPr lang="cs-CZ" b="1" dirty="0">
              <a:solidFill>
                <a:srgbClr val="80377C"/>
              </a:solidFill>
            </a:endParaRPr>
          </a:p>
        </p:txBody>
      </p:sp>
      <p:pic>
        <p:nvPicPr>
          <p:cNvPr id="4" name="Grafický objekt 3" descr="Scéna na hradě">
            <a:extLst>
              <a:ext uri="{FF2B5EF4-FFF2-40B4-BE49-F238E27FC236}">
                <a16:creationId xmlns:a16="http://schemas.microsoft.com/office/drawing/2014/main" xmlns="" id="{E26047D6-52D5-4C2D-8033-5467EE33D8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8858" y="1103691"/>
            <a:ext cx="481940" cy="481940"/>
          </a:xfrm>
          <a:prstGeom prst="rect">
            <a:avLst/>
          </a:prstGeom>
        </p:spPr>
      </p:pic>
      <p:pic>
        <p:nvPicPr>
          <p:cNvPr id="5" name="Grafický objekt 4" descr="Banka">
            <a:extLst>
              <a:ext uri="{FF2B5EF4-FFF2-40B4-BE49-F238E27FC236}">
                <a16:creationId xmlns:a16="http://schemas.microsoft.com/office/drawing/2014/main" xmlns="" id="{F2797961-4AC1-4E57-A4CE-9B1554B356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1593" y="3162860"/>
            <a:ext cx="389205" cy="389205"/>
          </a:xfrm>
          <a:prstGeom prst="rect">
            <a:avLst/>
          </a:prstGeom>
        </p:spPr>
      </p:pic>
      <p:pic>
        <p:nvPicPr>
          <p:cNvPr id="6" name="Obrázek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3013" y="6201987"/>
            <a:ext cx="2044700" cy="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85014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0C8A69B-D540-4B98-83C2-149D985CA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80377C"/>
                </a:solidFill>
              </a:rPr>
              <a:t>NÁVRH KRITÉRIÍ PRO HODNOCENÍ </a:t>
            </a:r>
            <a:r>
              <a:rPr lang="cs-CZ" dirty="0" err="1">
                <a:solidFill>
                  <a:srgbClr val="80377C"/>
                </a:solidFill>
              </a:rPr>
              <a:t>ŽoP</a:t>
            </a:r>
            <a:endParaRPr lang="cs-CZ" dirty="0">
              <a:solidFill>
                <a:srgbClr val="80377C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497CC21D-DAE5-4B78-A150-75B43569A4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sz="1600" dirty="0"/>
              <a:t>Pracovní verze</a:t>
            </a:r>
          </a:p>
          <a:p>
            <a:pPr marL="133350" indent="0" algn="just">
              <a:buNone/>
            </a:pPr>
            <a:endParaRPr lang="cs-CZ" sz="1600" b="1" dirty="0">
              <a:solidFill>
                <a:srgbClr val="80377C"/>
              </a:solidFill>
            </a:endParaRPr>
          </a:p>
          <a:p>
            <a:pPr marL="133350" indent="0" algn="just">
              <a:buNone/>
            </a:pPr>
            <a:r>
              <a:rPr lang="cs-CZ" sz="1600" b="1" dirty="0">
                <a:solidFill>
                  <a:srgbClr val="80377C"/>
                </a:solidFill>
              </a:rPr>
              <a:t>Revitalizace kulturních památek</a:t>
            </a:r>
            <a:endParaRPr lang="cs-CZ" sz="1600" dirty="0"/>
          </a:p>
          <a:p>
            <a:pPr algn="just"/>
            <a:r>
              <a:rPr lang="cs-CZ" sz="1600" b="1" i="1" dirty="0">
                <a:solidFill>
                  <a:schemeClr val="tx2">
                    <a:lumMod val="50000"/>
                  </a:schemeClr>
                </a:solidFill>
              </a:rPr>
              <a:t>Výstupy projektu jsou bezbariérově přístupné.</a:t>
            </a:r>
          </a:p>
          <a:p>
            <a:pPr marL="133350" indent="0" algn="just">
              <a:buNone/>
            </a:pPr>
            <a:endParaRPr lang="cs-CZ" sz="1600" b="1" dirty="0">
              <a:solidFill>
                <a:schemeClr val="tx2">
                  <a:lumMod val="50000"/>
                </a:schemeClr>
              </a:solidFill>
            </a:endParaRPr>
          </a:p>
          <a:p>
            <a:pPr marL="133350" indent="0" algn="just">
              <a:buNone/>
            </a:pPr>
            <a:r>
              <a:rPr lang="cs-CZ" sz="1600" b="1" dirty="0">
                <a:solidFill>
                  <a:srgbClr val="80377C"/>
                </a:solidFill>
              </a:rPr>
              <a:t>Revitalizace a vybavení městských a obecních muzeí</a:t>
            </a:r>
          </a:p>
          <a:p>
            <a:pPr algn="just"/>
            <a:r>
              <a:rPr lang="cs-CZ" sz="1600" b="1" i="1" dirty="0">
                <a:solidFill>
                  <a:schemeClr val="tx2">
                    <a:lumMod val="50000"/>
                  </a:schemeClr>
                </a:solidFill>
              </a:rPr>
              <a:t>Výstupy projektu jsou bezbariérově přístupné.</a:t>
            </a:r>
          </a:p>
          <a:p>
            <a:pPr marL="133350" indent="0" algn="just">
              <a:buNone/>
            </a:pPr>
            <a:endParaRPr lang="cs-CZ" sz="1600" b="1" i="1" dirty="0">
              <a:solidFill>
                <a:schemeClr val="tx2">
                  <a:lumMod val="50000"/>
                </a:schemeClr>
              </a:solidFill>
            </a:endParaRPr>
          </a:p>
          <a:p>
            <a:pPr marL="133350" indent="0">
              <a:buNone/>
            </a:pPr>
            <a:endParaRPr lang="cs-CZ" b="1" dirty="0">
              <a:solidFill>
                <a:schemeClr val="tx2">
                  <a:lumMod val="50000"/>
                </a:schemeClr>
              </a:solidFill>
            </a:endParaRPr>
          </a:p>
          <a:p>
            <a:pPr marL="133350" indent="0">
              <a:buNone/>
            </a:pPr>
            <a:endParaRPr lang="cs-CZ" b="1" dirty="0">
              <a:solidFill>
                <a:schemeClr val="tx2">
                  <a:lumMod val="50000"/>
                </a:schemeClr>
              </a:solidFill>
            </a:endParaRPr>
          </a:p>
          <a:p>
            <a:pPr marL="133350" indent="0">
              <a:buNone/>
            </a:pPr>
            <a:endParaRPr lang="cs-CZ" b="1" dirty="0"/>
          </a:p>
          <a:p>
            <a:endParaRPr lang="cs-CZ" b="1" dirty="0"/>
          </a:p>
          <a:p>
            <a:endParaRPr lang="cs-CZ" dirty="0"/>
          </a:p>
        </p:txBody>
      </p:sp>
      <p:pic>
        <p:nvPicPr>
          <p:cNvPr id="4" name="Obrázek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9300" y="6176963"/>
            <a:ext cx="2044700" cy="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665278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74883"/>
            <a:ext cx="7886700" cy="1325563"/>
          </a:xfrm>
        </p:spPr>
        <p:txBody>
          <a:bodyPr/>
          <a:lstStyle/>
          <a:p>
            <a:r>
              <a:rPr lang="cs-CZ" sz="3600" dirty="0">
                <a:solidFill>
                  <a:srgbClr val="2F9638"/>
                </a:solidFill>
              </a:rPr>
              <a:t>VEŘEJNÉ PROSTRASTVÍ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019801"/>
            <a:ext cx="7374373" cy="4372439"/>
          </a:xfrm>
        </p:spPr>
        <p:txBody>
          <a:bodyPr/>
          <a:lstStyle/>
          <a:p>
            <a:pPr marL="590550" lvl="1" indent="0" algn="just">
              <a:buNone/>
            </a:pPr>
            <a:r>
              <a:rPr lang="cs-CZ" sz="1800" b="1" dirty="0">
                <a:solidFill>
                  <a:srgbClr val="2F9638"/>
                </a:solidFill>
              </a:rPr>
              <a:t>Zelená infrastruktura ve veřejném prostranství měst a obcí</a:t>
            </a:r>
            <a:endParaRPr lang="cs-CZ" sz="1800" dirty="0">
              <a:solidFill>
                <a:srgbClr val="2F9638"/>
              </a:solidFill>
            </a:endParaRPr>
          </a:p>
          <a:p>
            <a:pPr marL="590550" lvl="1" indent="0" algn="just">
              <a:buNone/>
            </a:pPr>
            <a:endParaRPr lang="cs-CZ" sz="1600" u="sng" dirty="0">
              <a:solidFill>
                <a:schemeClr val="tx2">
                  <a:lumMod val="50000"/>
                </a:schemeClr>
              </a:solidFill>
            </a:endParaRPr>
          </a:p>
          <a:p>
            <a:pPr marL="590550" lvl="1" indent="0" algn="just">
              <a:buNone/>
            </a:pPr>
            <a:r>
              <a:rPr lang="cs-CZ" sz="1800" u="sng" dirty="0">
                <a:solidFill>
                  <a:schemeClr val="tx2">
                    <a:lumMod val="50000"/>
                  </a:schemeClr>
                </a:solidFill>
              </a:rPr>
              <a:t>Příklad: </a:t>
            </a:r>
          </a:p>
          <a:p>
            <a:pPr marL="590550" lvl="1" indent="0" algn="just">
              <a:buNone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Revitalizace náměstí vč. výměny nevhodného povrchu za povrch umožňující vsakování vody, výsadby stromů, lampy veřejného osvětlení s prvky SMART řešení</a:t>
            </a:r>
          </a:p>
          <a:p>
            <a:pPr marL="590550" lvl="1" indent="0" algn="just">
              <a:buNone/>
            </a:pPr>
            <a:endParaRPr lang="cs-CZ" sz="1600" b="1" dirty="0">
              <a:solidFill>
                <a:srgbClr val="2F9638"/>
              </a:solidFill>
            </a:endParaRPr>
          </a:p>
          <a:p>
            <a:pPr marL="590550" lvl="1" indent="0" algn="just">
              <a:buNone/>
            </a:pPr>
            <a:r>
              <a:rPr lang="cs-CZ" sz="1800" dirty="0">
                <a:solidFill>
                  <a:srgbClr val="2F9638"/>
                </a:solidFill>
              </a:rPr>
              <a:t>KLÍČOVÝ PARAMETR</a:t>
            </a:r>
          </a:p>
          <a:p>
            <a:pPr lvl="1" algn="just"/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ucelené (komplexní) projekty veřejných prostranství zaměřené na zelenou infrastrukturu (modrou i zelenou složku), veřejnou a technickou infrastrukturu a související opatření v řešeném území nezbytná pro rozvoj a zlepšení kvality ekosystémových služeb měst a obcí;</a:t>
            </a:r>
          </a:p>
          <a:p>
            <a:pPr lvl="1" algn="just"/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revitalizace a modernizace stávajících veřejných prostranství;</a:t>
            </a:r>
          </a:p>
          <a:p>
            <a:pPr lvl="1" algn="just"/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revitalizace a úprava nevyužívaných ploch.</a:t>
            </a:r>
          </a:p>
          <a:p>
            <a:pPr marL="133350" indent="0" algn="just">
              <a:buNone/>
            </a:pPr>
            <a:r>
              <a:rPr lang="cs-CZ" sz="1800" dirty="0">
                <a:solidFill>
                  <a:srgbClr val="FF0000"/>
                </a:solidFill>
              </a:rPr>
              <a:t>Z IROP nebudou podporovány projekty izolovaně řešící pouze vegetaci nebo srážkovou vodu (doména OPŽP) </a:t>
            </a:r>
          </a:p>
          <a:p>
            <a:pPr marL="590550" lvl="1" indent="0">
              <a:buNone/>
            </a:pPr>
            <a:endParaRPr lang="cs-CZ" b="1" dirty="0">
              <a:solidFill>
                <a:srgbClr val="2F9638"/>
              </a:solidFill>
            </a:endParaRPr>
          </a:p>
        </p:txBody>
      </p:sp>
      <p:pic>
        <p:nvPicPr>
          <p:cNvPr id="4" name="Grafický objekt 3" descr="Les">
            <a:extLst>
              <a:ext uri="{FF2B5EF4-FFF2-40B4-BE49-F238E27FC236}">
                <a16:creationId xmlns:a16="http://schemas.microsoft.com/office/drawing/2014/main" xmlns="" id="{DA100A2C-3130-48D5-9287-CF73BDF9B7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0783" y="1032415"/>
            <a:ext cx="440194" cy="440194"/>
          </a:xfrm>
          <a:prstGeom prst="rect">
            <a:avLst/>
          </a:prstGeom>
        </p:spPr>
      </p:pic>
      <p:pic>
        <p:nvPicPr>
          <p:cNvPr id="5" name="Obrázek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5603" y="6201987"/>
            <a:ext cx="2044700" cy="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295730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F609983-9D99-433F-AEDB-8310417B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2F9638"/>
                </a:solidFill>
              </a:rPr>
              <a:t>NÁVRH KRITÉRIÍ PRO HODNOCENÍ </a:t>
            </a:r>
            <a:r>
              <a:rPr lang="cs-CZ" dirty="0" err="1">
                <a:solidFill>
                  <a:srgbClr val="2F9638"/>
                </a:solidFill>
              </a:rPr>
              <a:t>ŽoP</a:t>
            </a:r>
            <a:r>
              <a:rPr lang="cs-CZ" dirty="0">
                <a:solidFill>
                  <a:srgbClr val="2F9638"/>
                </a:solidFill>
              </a:rPr>
              <a:t>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82ACEB9A-095A-4782-B027-A0F22F586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85235"/>
            <a:ext cx="7886700" cy="4351338"/>
          </a:xfrm>
        </p:spPr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Pracovní verze</a:t>
            </a:r>
          </a:p>
          <a:p>
            <a:pPr marL="133350" indent="0">
              <a:buNone/>
            </a:pPr>
            <a:endParaRPr lang="cs-CZ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Pro řešené území je zpracován alespoň jeden z následujících dokumentů: </a:t>
            </a:r>
          </a:p>
          <a:p>
            <a:pPr lvl="1" algn="just"/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územní studie veřejného prostranství registrovaná v Evidenci územně plánovací činnosti (EÚPČ);</a:t>
            </a:r>
          </a:p>
          <a:p>
            <a:pPr lvl="1" algn="just"/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regulační plán;</a:t>
            </a:r>
          </a:p>
          <a:p>
            <a:pPr lvl="1" algn="just"/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architektonická nebo urbanistická soutěž uspořádaná v souladu se soutěžním řádem České komory architektů (ČKA)</a:t>
            </a:r>
          </a:p>
          <a:p>
            <a:pPr marL="590550" lvl="1" indent="0" algn="just">
              <a:buNone/>
            </a:pPr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a realizace projektu je plánována v řešeném území v souladu s daným dokumentem. </a:t>
            </a:r>
          </a:p>
        </p:txBody>
      </p:sp>
      <p:pic>
        <p:nvPicPr>
          <p:cNvPr id="4" name="Obrázek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9300" y="6201987"/>
            <a:ext cx="2044700" cy="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597254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xmlns="" id="{1F154147-A87E-7D48-B739-31E1DD342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0001"/>
            <a:ext cx="7886700" cy="832696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3600" dirty="0"/>
              <a:t>Obsah prezentace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xmlns="" id="{99C3137F-82EF-EF44-8BB0-17E869E31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499" y="1508760"/>
            <a:ext cx="7943851" cy="4526279"/>
          </a:xfrm>
        </p:spPr>
        <p:txBody>
          <a:bodyPr>
            <a:normAutofit lnSpcReduction="10000"/>
          </a:bodyPr>
          <a:lstStyle/>
          <a:p>
            <a:pPr marL="342900" indent="-342900">
              <a:spcBef>
                <a:spcPts val="0"/>
              </a:spcBef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CLLD v IROP 2014 </a:t>
            </a:r>
            <a:r>
              <a:rPr lang="cs-CZ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pPr marL="342900" indent="-342900">
              <a:spcBef>
                <a:spcPts val="0"/>
              </a:spcBef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 Lípa pro venkov v IROP 2014 - 2020</a:t>
            </a:r>
            <a:endParaRPr lang="cs-CZ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Harmonogram přípravy IROP 2021 - 2027</a:t>
            </a:r>
            <a:endParaRPr lang="cs-CZ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 regionů</a:t>
            </a:r>
            <a:endParaRPr lang="cs-CZ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Míra spolufinancování</a:t>
            </a:r>
          </a:p>
          <a:p>
            <a:pPr marL="342900" indent="-342900">
              <a:spcBef>
                <a:spcPts val="0"/>
              </a:spcBef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Změny </a:t>
            </a: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vůči </a:t>
            </a: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minulému období</a:t>
            </a:r>
            <a:endParaRPr lang="cs-CZ" sz="24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Vzdělávání</a:t>
            </a:r>
          </a:p>
          <a:p>
            <a:pPr marL="342900" indent="-342900">
              <a:spcBef>
                <a:spcPts val="0"/>
              </a:spcBef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Hasiči</a:t>
            </a:r>
          </a:p>
          <a:p>
            <a:pPr marL="342900" indent="-342900">
              <a:spcBef>
                <a:spcPts val="0"/>
              </a:spcBef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Památky</a:t>
            </a:r>
          </a:p>
          <a:p>
            <a:pPr marL="342900" indent="-342900">
              <a:spcBef>
                <a:spcPts val="0"/>
              </a:spcBef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Veřejné prostranství</a:t>
            </a:r>
          </a:p>
          <a:p>
            <a:pPr marL="342900" indent="-342900">
              <a:spcBef>
                <a:spcPts val="0"/>
              </a:spcBef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Soc. služby</a:t>
            </a:r>
          </a:p>
          <a:p>
            <a:pPr marL="342900" indent="-342900">
              <a:spcBef>
                <a:spcPts val="0"/>
              </a:spcBef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Cestovní ruch</a:t>
            </a:r>
          </a:p>
          <a:p>
            <a:pPr marL="342900" indent="-342900">
              <a:spcBef>
                <a:spcPts val="0"/>
              </a:spcBef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Implementace CLLD – postup hodnocení</a:t>
            </a:r>
          </a:p>
          <a:p>
            <a:pPr marL="342900" indent="-342900">
              <a:spcBef>
                <a:spcPts val="0"/>
              </a:spcBef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Clr>
                <a:srgbClr val="1D70B8"/>
              </a:buClr>
              <a:buNone/>
            </a:pPr>
            <a:endParaRPr lang="cs-CZ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cs-CZ" sz="1600" dirty="0">
              <a:solidFill>
                <a:srgbClr val="3C3C3C"/>
              </a:solidFill>
            </a:endParaRPr>
          </a:p>
        </p:txBody>
      </p:sp>
      <p:pic>
        <p:nvPicPr>
          <p:cNvPr id="4" name="Obrázek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4352" y="6198338"/>
            <a:ext cx="2044700" cy="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76274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62111D8E-805D-41AE-8D06-4E729D223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666297"/>
            <a:ext cx="7878536" cy="5407932"/>
          </a:xfrm>
        </p:spPr>
        <p:txBody>
          <a:bodyPr/>
          <a:lstStyle/>
          <a:p>
            <a:pPr algn="just"/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Projekt vznikl na základě participace s občany.</a:t>
            </a:r>
          </a:p>
          <a:p>
            <a:pPr algn="just"/>
            <a:endParaRPr lang="cs-CZ" b="1" i="1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Projekt řeší problematiku hospodaření se srážkovou vodou prostřednictvím zasakování nebo retencí a regulací odtoku v dešťové kanalizaci. Srážková voda z řešeného území realizace projektu není svedena do jednotné stokové sítě.</a:t>
            </a:r>
          </a:p>
          <a:p>
            <a:pPr algn="just"/>
            <a:endParaRPr lang="cs-CZ" b="1" i="1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Dopravní infrastruktura, s výjimkou vyhrazených komunikací pro pěší, na kterou jsou vyčleněny způsobilé výdaje projektu, zaujímá maximálně 40 % rozlohy veřejného prostranství, které je předmětem realizace projektu.</a:t>
            </a:r>
            <a:endParaRPr lang="cs-CZ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Obrázek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9300" y="6201987"/>
            <a:ext cx="2044700" cy="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033995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D60B52"/>
                </a:solidFill>
              </a:rPr>
              <a:t>SOCIÁLNÍ SLUŽBY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627505"/>
            <a:ext cx="7886700" cy="4351338"/>
          </a:xfrm>
        </p:spPr>
        <p:txBody>
          <a:bodyPr/>
          <a:lstStyle/>
          <a:p>
            <a:pPr marL="590550" lvl="1" indent="0">
              <a:buNone/>
            </a:pPr>
            <a:r>
              <a:rPr lang="cs-CZ" sz="1800" b="1" dirty="0">
                <a:solidFill>
                  <a:srgbClr val="EA2E7A"/>
                </a:solidFill>
              </a:rPr>
              <a:t>Infrastruktura pro sociální služby </a:t>
            </a:r>
          </a:p>
          <a:p>
            <a:pPr marL="590550" lvl="1" indent="0" algn="just">
              <a:buNone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Infrastruktura sociálních služeb poskytovaných podle zákona </a:t>
            </a:r>
          </a:p>
          <a:p>
            <a:pPr marL="590550" lvl="1" indent="0" algn="just">
              <a:buNone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č. 108/2006 Sb.</a:t>
            </a:r>
          </a:p>
          <a:p>
            <a:pPr marL="590550" lvl="1" indent="0" algn="just">
              <a:lnSpc>
                <a:spcPct val="150000"/>
              </a:lnSpc>
              <a:buNone/>
            </a:pPr>
            <a:r>
              <a:rPr lang="cs-CZ" sz="1800" u="sng" dirty="0">
                <a:solidFill>
                  <a:schemeClr val="tx2">
                    <a:lumMod val="50000"/>
                  </a:schemeClr>
                </a:solidFill>
              </a:rPr>
              <a:t>Příklad:  </a:t>
            </a:r>
          </a:p>
          <a:p>
            <a:pPr marL="590550" lvl="1" indent="0" algn="just">
              <a:lnSpc>
                <a:spcPct val="150000"/>
              </a:lnSpc>
              <a:buNone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Ú</a:t>
            </a:r>
            <a:r>
              <a:rPr lang="cs-CZ" sz="1800" dirty="0" smtClean="0">
                <a:solidFill>
                  <a:schemeClr val="tx2">
                    <a:lumMod val="50000"/>
                  </a:schemeClr>
                </a:solidFill>
              </a:rPr>
              <a:t>prava prostor pro poskytování soc. sl. </a:t>
            </a: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d</a:t>
            </a:r>
            <a:r>
              <a:rPr lang="cs-CZ" sz="1800" dirty="0" smtClean="0">
                <a:solidFill>
                  <a:schemeClr val="tx2">
                    <a:lumMod val="50000"/>
                  </a:schemeClr>
                </a:solidFill>
              </a:rPr>
              <a:t>le zákona</a:t>
            </a:r>
            <a:endParaRPr lang="cs-CZ" sz="1800" dirty="0">
              <a:solidFill>
                <a:schemeClr val="tx2">
                  <a:lumMod val="50000"/>
                </a:schemeClr>
              </a:solidFill>
            </a:endParaRPr>
          </a:p>
          <a:p>
            <a:pPr marL="590550" lvl="1" indent="0" algn="just">
              <a:buNone/>
            </a:pPr>
            <a:endParaRPr lang="cs-CZ" sz="1600" b="1" dirty="0">
              <a:solidFill>
                <a:srgbClr val="EA2E7A"/>
              </a:solidFill>
            </a:endParaRPr>
          </a:p>
          <a:p>
            <a:pPr marL="590550" lvl="1" indent="0" algn="just">
              <a:buNone/>
            </a:pPr>
            <a:endParaRPr lang="cs-CZ" sz="1600" b="1" dirty="0">
              <a:solidFill>
                <a:srgbClr val="EA2E7A"/>
              </a:solidFill>
            </a:endParaRPr>
          </a:p>
          <a:p>
            <a:pPr marL="590550" lvl="1" indent="0" algn="just">
              <a:buNone/>
            </a:pPr>
            <a:endParaRPr lang="cs-CZ" sz="1600" b="1" dirty="0">
              <a:solidFill>
                <a:srgbClr val="EA2E7A"/>
              </a:solidFill>
            </a:endParaRPr>
          </a:p>
          <a:p>
            <a:pPr marL="590550" lvl="1" indent="0" algn="just">
              <a:buNone/>
            </a:pPr>
            <a:r>
              <a:rPr lang="cs-CZ" sz="1800" dirty="0">
                <a:solidFill>
                  <a:srgbClr val="EA2E7A"/>
                </a:solidFill>
              </a:rPr>
              <a:t>KLÍČOVÝ PARAMETR</a:t>
            </a:r>
          </a:p>
          <a:p>
            <a:pPr marL="590550" lvl="1" indent="0" algn="just">
              <a:lnSpc>
                <a:spcPct val="150000"/>
              </a:lnSpc>
              <a:buNone/>
            </a:pPr>
            <a:r>
              <a:rPr lang="cs-CZ" sz="1800" dirty="0" smtClean="0">
                <a:solidFill>
                  <a:schemeClr val="tx2">
                    <a:lumMod val="50000"/>
                  </a:schemeClr>
                </a:solidFill>
              </a:rPr>
              <a:t>Projekt sociální </a:t>
            </a: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služby je v souladu s </a:t>
            </a:r>
            <a:r>
              <a:rPr lang="cs-CZ" sz="1800" dirty="0" smtClean="0">
                <a:solidFill>
                  <a:schemeClr val="tx2">
                    <a:lumMod val="50000"/>
                  </a:schemeClr>
                </a:solidFill>
              </a:rPr>
              <a:t>plánem sociálních služeb (komunitní plán)</a:t>
            </a:r>
            <a:endParaRPr lang="cs-CZ" sz="1800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endParaRPr lang="cs-CZ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Grafický objekt 5" descr="Univerzální přístup">
            <a:extLst>
              <a:ext uri="{FF2B5EF4-FFF2-40B4-BE49-F238E27FC236}">
                <a16:creationId xmlns:a16="http://schemas.microsoft.com/office/drawing/2014/main" xmlns="" id="{F5E377BB-9C44-4F6A-9A10-83D42D2AE0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650" y="1481603"/>
            <a:ext cx="555332" cy="555332"/>
          </a:xfrm>
          <a:prstGeom prst="rect">
            <a:avLst/>
          </a:prstGeom>
        </p:spPr>
      </p:pic>
      <p:pic>
        <p:nvPicPr>
          <p:cNvPr id="5" name="Obrázek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9300" y="6201987"/>
            <a:ext cx="2044700" cy="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623001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E66901-10DF-4A87-BFED-389319FA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D60B52"/>
                </a:solidFill>
              </a:rPr>
              <a:t>NÁVRH KRITÉRIÍ PRO HODNOCENÍ </a:t>
            </a:r>
            <a:r>
              <a:rPr lang="cs-CZ" dirty="0" err="1">
                <a:solidFill>
                  <a:srgbClr val="D60B52"/>
                </a:solidFill>
              </a:rPr>
              <a:t>ŽoP</a:t>
            </a:r>
            <a:endParaRPr lang="cs-CZ" dirty="0">
              <a:solidFill>
                <a:srgbClr val="D60B52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B174AED9-7E0C-42D2-B301-2C75E21BE2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dirty="0"/>
              <a:t>Pracovní verze</a:t>
            </a:r>
          </a:p>
          <a:p>
            <a:pPr marL="133350" indent="0" algn="just">
              <a:buNone/>
            </a:pPr>
            <a:endParaRPr lang="cs-CZ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K projektu bylo doloženo souhlasné stanovisko subjektu, který vydal Strategický plán sociálního začleňování nebo Plán sociálního začleňování nebo komunitní plán nebo krajský střednědobý plán rozvoje sociálních služeb; </a:t>
            </a:r>
            <a:br>
              <a:rPr lang="cs-CZ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v případě sociálních služeb nadregionálního nebo celostátního charakteru, které jsou financovány podle § 104, odst. 3, písm. a) zákona č. 108/2006 Sb., o sociálních službách, ve znění pozdějších předpisů (dále jen „zákon o sociálních službách“), bylo doloženo souhlasné stanovisko s Národní strategií rozvoje sociálních služeb 2016-2025. </a:t>
            </a:r>
          </a:p>
        </p:txBody>
      </p:sp>
      <p:pic>
        <p:nvPicPr>
          <p:cNvPr id="4" name="Obrázek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9300" y="6201987"/>
            <a:ext cx="2044700" cy="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84088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80377C"/>
                </a:solidFill>
              </a:rPr>
              <a:t>CESTOVNÍ RUCH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90550" lvl="1" indent="0">
              <a:buNone/>
            </a:pPr>
            <a:r>
              <a:rPr lang="cs-CZ" sz="1600" b="1" dirty="0">
                <a:solidFill>
                  <a:srgbClr val="80377C"/>
                </a:solidFill>
              </a:rPr>
              <a:t>Veřejná infrastruktura udržitelného cestovního ruchu</a:t>
            </a:r>
          </a:p>
          <a:p>
            <a:pPr marL="590550" lvl="1" indent="0">
              <a:buNone/>
            </a:pPr>
            <a:endParaRPr lang="cs-CZ" b="1" dirty="0">
              <a:solidFill>
                <a:srgbClr val="80377C"/>
              </a:solidFill>
            </a:endParaRPr>
          </a:p>
          <a:p>
            <a:pPr marL="590550" lvl="1" indent="0">
              <a:buNone/>
            </a:pPr>
            <a:r>
              <a:rPr lang="cs-CZ" sz="1600" u="sng" dirty="0">
                <a:solidFill>
                  <a:schemeClr val="tx2">
                    <a:lumMod val="50000"/>
                  </a:schemeClr>
                </a:solidFill>
              </a:rPr>
              <a:t>Příklady:  </a:t>
            </a:r>
          </a:p>
          <a:p>
            <a:pPr marL="590550" lvl="1" indent="0" algn="just">
              <a:lnSpc>
                <a:spcPct val="150000"/>
              </a:lnSpc>
              <a:buNone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budování a revitalizace doprovodné infrastruktury cestovního ruchu (např. odpočívadla, parkoviště, sociální zařízení, veřejná infrastruktura pro vodáckou a vodní turistiku / rekreační plavbu), budování páteřních, regionálních a lokálních turistických tras a revitalizace sítě značení, propojená a otevřená řešení návštěvnického provozu a navigačních systémů měst a obcí, rekonstrukce stávajících a budování nových turistických informačních center</a:t>
            </a:r>
          </a:p>
          <a:p>
            <a:pPr marL="590550" lvl="1" indent="0">
              <a:lnSpc>
                <a:spcPct val="150000"/>
              </a:lnSpc>
              <a:buNone/>
            </a:pPr>
            <a:endParaRPr lang="cs-CZ" sz="1400" dirty="0">
              <a:solidFill>
                <a:schemeClr val="tx2">
                  <a:lumMod val="50000"/>
                </a:schemeClr>
              </a:solidFill>
            </a:endParaRPr>
          </a:p>
          <a:p>
            <a:pPr marL="590550" lvl="1" indent="0">
              <a:buNone/>
            </a:pPr>
            <a:endParaRPr lang="cs-CZ" b="1" dirty="0">
              <a:solidFill>
                <a:srgbClr val="80377C"/>
              </a:solidFill>
            </a:endParaRPr>
          </a:p>
        </p:txBody>
      </p:sp>
      <p:pic>
        <p:nvPicPr>
          <p:cNvPr id="4" name="Grafický objekt 6" descr="Túra">
            <a:extLst>
              <a:ext uri="{FF2B5EF4-FFF2-40B4-BE49-F238E27FC236}">
                <a16:creationId xmlns:a16="http://schemas.microsoft.com/office/drawing/2014/main" xmlns="" id="{230F08D2-2AF6-498F-989A-7E6F8E66FA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0502" y="1763517"/>
            <a:ext cx="386442" cy="386442"/>
          </a:xfrm>
          <a:prstGeom prst="rect">
            <a:avLst/>
          </a:prstGeom>
        </p:spPr>
      </p:pic>
      <p:pic>
        <p:nvPicPr>
          <p:cNvPr id="5" name="Obrázek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9300" y="6239071"/>
            <a:ext cx="2044700" cy="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12986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9391189-E1A7-49A6-A5DD-6FFED6EAE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80377C"/>
                </a:solidFill>
              </a:rPr>
              <a:t>NÁVRH KRITÉRIÍ PRO HODNOCENÍ </a:t>
            </a:r>
            <a:r>
              <a:rPr lang="cs-CZ" dirty="0" err="1">
                <a:solidFill>
                  <a:srgbClr val="80377C"/>
                </a:solidFill>
              </a:rPr>
              <a:t>ŽoP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531C7A46-B147-4D09-BFBC-9671A02E96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dirty="0"/>
              <a:t>Pracovní verze</a:t>
            </a:r>
            <a:endParaRPr lang="cs-CZ" b="1" dirty="0"/>
          </a:p>
          <a:p>
            <a:pPr algn="just"/>
            <a:r>
              <a:rPr lang="cs-CZ" b="1" i="1" dirty="0" smtClean="0">
                <a:solidFill>
                  <a:schemeClr val="tx2">
                    <a:lumMod val="50000"/>
                  </a:schemeClr>
                </a:solidFill>
              </a:rPr>
              <a:t>Parkoviště </a:t>
            </a:r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u destinace cestovního ruchu je navázáno na existující nebo novou značenou turistickou trasu nebo existující naučnou stezku.</a:t>
            </a:r>
          </a:p>
          <a:p>
            <a:pPr algn="just"/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Vytvořená doprovodná infrastruktura je v bezprostřední blízkosti tras a atraktivit cestovního ruchu.</a:t>
            </a:r>
          </a:p>
          <a:p>
            <a:pPr algn="just"/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Projekt zajišťuje v rámci terénních dispozic a dalších podmínek přístupnost návštěvnické infrastruktury pro co nejširší skupiny obyvatel.</a:t>
            </a:r>
            <a:endParaRPr lang="cs-CZ" i="1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V případě vybudování/vyznačení nových značených turistických tras a </a:t>
            </a:r>
            <a:r>
              <a:rPr lang="cs-CZ" b="1" i="1" dirty="0" err="1">
                <a:solidFill>
                  <a:schemeClr val="tx2">
                    <a:lumMod val="50000"/>
                  </a:schemeClr>
                </a:solidFill>
              </a:rPr>
              <a:t>přetrasování</a:t>
            </a:r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 značených turistických tras spolupracuje žadatel s Klubem českých turistů.</a:t>
            </a:r>
            <a:endParaRPr lang="cs-CZ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Obrázek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9300" y="6201987"/>
            <a:ext cx="2044700" cy="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847582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439CEB6-4589-4D41-B726-8692FCBD2C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IMPLEMENTACE CLLD  IROP</a:t>
            </a:r>
          </a:p>
        </p:txBody>
      </p:sp>
      <p:pic>
        <p:nvPicPr>
          <p:cNvPr id="3" name="Obrázek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9300" y="6201987"/>
            <a:ext cx="2044700" cy="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938631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6DB45F6E-7C5C-4CCF-889A-9E0300EF88F4}"/>
              </a:ext>
            </a:extLst>
          </p:cNvPr>
          <p:cNvSpPr txBox="1"/>
          <p:nvPr/>
        </p:nvSpPr>
        <p:spPr>
          <a:xfrm>
            <a:off x="614164" y="494988"/>
            <a:ext cx="7899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Projektové záměry MAS v IROP 2021 - 2027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88392693"/>
              </p:ext>
            </p:extLst>
          </p:nvPr>
        </p:nvGraphicFramePr>
        <p:xfrm>
          <a:off x="759279" y="1331685"/>
          <a:ext cx="7609114" cy="428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1043940" y="5798820"/>
            <a:ext cx="43205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dirty="0">
                <a:solidFill>
                  <a:srgbClr val="FF0000"/>
                </a:solidFill>
              </a:rPr>
              <a:t>Červená – činnost MAS</a:t>
            </a:r>
            <a:r>
              <a:rPr lang="cs-CZ" sz="700" dirty="0"/>
              <a:t>, </a:t>
            </a:r>
            <a:r>
              <a:rPr lang="cs-CZ" sz="700" dirty="0">
                <a:solidFill>
                  <a:srgbClr val="00B050"/>
                </a:solidFill>
              </a:rPr>
              <a:t>zelená – činnost žadatele</a:t>
            </a:r>
            <a:r>
              <a:rPr lang="cs-CZ" sz="700" dirty="0"/>
              <a:t>, </a:t>
            </a:r>
            <a:r>
              <a:rPr lang="cs-CZ" sz="700" dirty="0">
                <a:solidFill>
                  <a:srgbClr val="0070C0"/>
                </a:solidFill>
              </a:rPr>
              <a:t>modrá - činnost Centra</a:t>
            </a:r>
            <a:r>
              <a:rPr lang="cs-CZ" sz="700" dirty="0"/>
              <a:t>, černá – činnost ŘO IROP </a:t>
            </a:r>
          </a:p>
        </p:txBody>
      </p:sp>
      <p:pic>
        <p:nvPicPr>
          <p:cNvPr id="6" name="Obrázek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8076" y="6201987"/>
            <a:ext cx="2044700" cy="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257289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6DB45F6E-7C5C-4CCF-889A-9E0300EF88F4}"/>
              </a:ext>
            </a:extLst>
          </p:cNvPr>
          <p:cNvSpPr txBox="1"/>
          <p:nvPr/>
        </p:nvSpPr>
        <p:spPr>
          <a:xfrm>
            <a:off x="1115314" y="493293"/>
            <a:ext cx="6913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Doporučení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2F173DD9-077B-4C7B-84BB-77CB6F2E5781}"/>
              </a:ext>
            </a:extLst>
          </p:cNvPr>
          <p:cNvSpPr txBox="1"/>
          <p:nvPr/>
        </p:nvSpPr>
        <p:spPr>
          <a:xfrm>
            <a:off x="3519771" y="1094884"/>
            <a:ext cx="6023146" cy="5516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cs-CZ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lvl="1">
              <a:lnSpc>
                <a:spcPct val="250000"/>
              </a:lnSpc>
              <a:buClr>
                <a:srgbClr val="1D70B8"/>
              </a:buClr>
            </a:pPr>
            <a:r>
              <a:rPr lang="cs-CZ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INSPIROVAT SE</a:t>
            </a:r>
          </a:p>
          <a:p>
            <a:pPr lvl="1">
              <a:lnSpc>
                <a:spcPct val="250000"/>
              </a:lnSpc>
              <a:buClr>
                <a:srgbClr val="1D70B8"/>
              </a:buClr>
            </a:pPr>
            <a:r>
              <a:rPr lang="cs-CZ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KONZULTOVAT</a:t>
            </a:r>
          </a:p>
          <a:p>
            <a:pPr lvl="1">
              <a:lnSpc>
                <a:spcPct val="250000"/>
              </a:lnSpc>
              <a:buClr>
                <a:srgbClr val="1D70B8"/>
              </a:buClr>
            </a:pPr>
            <a:r>
              <a:rPr lang="cs-CZ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NEČEKAT</a:t>
            </a:r>
          </a:p>
          <a:p>
            <a:pPr marL="800100" lvl="1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sz="17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>
                <a:srgbClr val="1D70B8"/>
              </a:buClr>
            </a:pPr>
            <a:endParaRPr lang="cs-CZ" sz="17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dirty="0">
              <a:solidFill>
                <a:schemeClr val="bg2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pic>
        <p:nvPicPr>
          <p:cNvPr id="7" name="Grafický objekt 6" descr="Chat">
            <a:extLst>
              <a:ext uri="{FF2B5EF4-FFF2-40B4-BE49-F238E27FC236}">
                <a16:creationId xmlns:a16="http://schemas.microsoft.com/office/drawing/2014/main" xmlns="" id="{BA3276EC-A9C9-4A6E-B843-2C98081DBB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03474" y="2863847"/>
            <a:ext cx="647615" cy="647615"/>
          </a:xfrm>
          <a:prstGeom prst="rect">
            <a:avLst/>
          </a:prstGeom>
        </p:spPr>
      </p:pic>
      <p:pic>
        <p:nvPicPr>
          <p:cNvPr id="9" name="Grafický objekt 8" descr="Běh">
            <a:extLst>
              <a:ext uri="{FF2B5EF4-FFF2-40B4-BE49-F238E27FC236}">
                <a16:creationId xmlns:a16="http://schemas.microsoft.com/office/drawing/2014/main" xmlns="" id="{F6C38FD5-ECDA-4450-8452-DC06670940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26373" y="3751471"/>
            <a:ext cx="647615" cy="647615"/>
          </a:xfrm>
          <a:prstGeom prst="rect">
            <a:avLst/>
          </a:prstGeom>
        </p:spPr>
      </p:pic>
      <p:pic>
        <p:nvPicPr>
          <p:cNvPr id="11" name="Grafický objekt 10" descr="Skupinová pracovní debata">
            <a:extLst>
              <a:ext uri="{FF2B5EF4-FFF2-40B4-BE49-F238E27FC236}">
                <a16:creationId xmlns:a16="http://schemas.microsoft.com/office/drawing/2014/main" xmlns="" id="{DC8D8876-8527-4A59-BCD2-2E7647741B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56775" y="1806626"/>
            <a:ext cx="817213" cy="817213"/>
          </a:xfrm>
          <a:prstGeom prst="rect">
            <a:avLst/>
          </a:prstGeom>
        </p:spPr>
      </p:pic>
      <p:pic>
        <p:nvPicPr>
          <p:cNvPr id="8" name="Obrázek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9300" y="6201987"/>
            <a:ext cx="2044700" cy="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879119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6DB45F6E-7C5C-4CCF-889A-9E0300EF88F4}"/>
              </a:ext>
            </a:extLst>
          </p:cNvPr>
          <p:cNvSpPr txBox="1"/>
          <p:nvPr/>
        </p:nvSpPr>
        <p:spPr>
          <a:xfrm>
            <a:off x="1115314" y="567454"/>
            <a:ext cx="6913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o IROP 2021 - 2027</a:t>
            </a:r>
            <a:endParaRPr lang="cs-CZ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2F173DD9-077B-4C7B-84BB-77CB6F2E5781}"/>
              </a:ext>
            </a:extLst>
          </p:cNvPr>
          <p:cNvSpPr txBox="1"/>
          <p:nvPr/>
        </p:nvSpPr>
        <p:spPr>
          <a:xfrm>
            <a:off x="2317919" y="1520401"/>
            <a:ext cx="6070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300000"/>
              </a:lnSpc>
              <a:buClr>
                <a:srgbClr val="1D70B8"/>
              </a:buClr>
            </a:pPr>
            <a:r>
              <a:rPr lang="cs-CZ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https://www.lipaprovenkov.cz</a:t>
            </a: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cs-CZ" sz="24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300000"/>
              </a:lnSpc>
              <a:buClr>
                <a:srgbClr val="1D70B8"/>
              </a:buClr>
            </a:pPr>
            <a:endParaRPr lang="cs-CZ" sz="2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lvl="1">
              <a:lnSpc>
                <a:spcPct val="300000"/>
              </a:lnSpc>
              <a:buClr>
                <a:srgbClr val="1D70B8"/>
              </a:buClr>
            </a:pPr>
            <a:r>
              <a:rPr lang="cs-CZ" sz="2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cs-CZ" sz="2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://www.lipaprovenkov.cz/mas-lipa/kontakt</a:t>
            </a:r>
            <a:r>
              <a:rPr lang="cs-CZ" sz="2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endParaRPr lang="cs-CZ" sz="2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300000"/>
              </a:lnSpc>
              <a:buClr>
                <a:srgbClr val="1D70B8"/>
              </a:buClr>
            </a:pPr>
            <a:endParaRPr lang="cs-CZ" sz="24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pic>
        <p:nvPicPr>
          <p:cNvPr id="3" name="Grafický objekt 2" descr="E-mail">
            <a:extLst>
              <a:ext uri="{FF2B5EF4-FFF2-40B4-BE49-F238E27FC236}">
                <a16:creationId xmlns:a16="http://schemas.microsoft.com/office/drawing/2014/main" xmlns="" id="{301360EB-A5E0-442A-AAA0-386A667B91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2183" y="4136871"/>
            <a:ext cx="678689" cy="599036"/>
          </a:xfrm>
          <a:prstGeom prst="rect">
            <a:avLst/>
          </a:prstGeom>
        </p:spPr>
      </p:pic>
      <p:pic>
        <p:nvPicPr>
          <p:cNvPr id="7" name="Grafický objekt 6" descr="Internet">
            <a:extLst>
              <a:ext uri="{FF2B5EF4-FFF2-40B4-BE49-F238E27FC236}">
                <a16:creationId xmlns:a16="http://schemas.microsoft.com/office/drawing/2014/main" xmlns="" id="{65D276EE-AFC9-4942-BD49-0571F66A88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8676" y="1965592"/>
            <a:ext cx="723961" cy="723961"/>
          </a:xfrm>
          <a:prstGeom prst="rect">
            <a:avLst/>
          </a:prstGeom>
        </p:spPr>
      </p:pic>
      <p:pic>
        <p:nvPicPr>
          <p:cNvPr id="8" name="Obrázek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6336" y="6201987"/>
            <a:ext cx="2044700" cy="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886906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7788"/>
            <a:ext cx="7886700" cy="854074"/>
          </a:xfrm>
        </p:spPr>
        <p:txBody>
          <a:bodyPr>
            <a:normAutofit/>
          </a:bodyPr>
          <a:lstStyle/>
          <a:p>
            <a:pPr algn="ctr"/>
            <a:r>
              <a:rPr lang="cs-CZ" sz="3600" dirty="0"/>
              <a:t>CLLD v IROP 2014-2020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xmlns="" id="{97778024-FDCE-E846-A037-107DCED97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49" y="906997"/>
            <a:ext cx="7994845" cy="5156178"/>
          </a:xfrm>
        </p:spPr>
        <p:txBody>
          <a:bodyPr numCol="1">
            <a:noAutofit/>
          </a:bodyPr>
          <a:lstStyle/>
          <a:p>
            <a:pPr marL="133350" indent="0" algn="just">
              <a:buClr>
                <a:srgbClr val="1D70B8"/>
              </a:buClr>
              <a:buNone/>
            </a:pPr>
            <a:endParaRPr lang="cs-CZ" sz="18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D70B8"/>
              </a:buClr>
            </a:pPr>
            <a:r>
              <a:rPr lang="cs-CZ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Poslední výzvy vyhlášeny do 15. 11. 2021</a:t>
            </a:r>
          </a:p>
          <a:p>
            <a:pPr>
              <a:buClr>
                <a:srgbClr val="1D70B8"/>
              </a:buClr>
            </a:pPr>
            <a:r>
              <a:rPr lang="cs-CZ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Celkem vyhlášeno 2 033 výzev</a:t>
            </a:r>
          </a:p>
          <a:p>
            <a:pPr>
              <a:buClr>
                <a:srgbClr val="1D70B8"/>
              </a:buClr>
            </a:pPr>
            <a:r>
              <a:rPr lang="cs-CZ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Celkem zaregistrováno 4 589 projektů</a:t>
            </a:r>
          </a:p>
          <a:p>
            <a:pPr>
              <a:buClr>
                <a:srgbClr val="1D70B8"/>
              </a:buClr>
            </a:pPr>
            <a:r>
              <a:rPr lang="cs-CZ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Všechny výzvy ŘO ukončeny pro příjem žádostí </a:t>
            </a:r>
            <a:br>
              <a:rPr lang="cs-CZ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31. 12. 2021</a:t>
            </a:r>
          </a:p>
          <a:p>
            <a:pPr>
              <a:buClr>
                <a:srgbClr val="1D70B8"/>
              </a:buClr>
            </a:pPr>
            <a:r>
              <a:rPr lang="cs-CZ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Příjem žádostí do 15. 12. 2021</a:t>
            </a:r>
          </a:p>
          <a:p>
            <a:pPr>
              <a:buClr>
                <a:srgbClr val="1D70B8"/>
              </a:buClr>
            </a:pPr>
            <a:r>
              <a:rPr lang="cs-CZ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Celkem 308 výzev bez jediného předloženého projektu</a:t>
            </a:r>
          </a:p>
          <a:p>
            <a:pPr>
              <a:buClr>
                <a:srgbClr val="1D70B8"/>
              </a:buClr>
            </a:pPr>
            <a:r>
              <a:rPr lang="cs-CZ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Celkem 679 s jedním předloženým projektem</a:t>
            </a:r>
          </a:p>
          <a:p>
            <a:pPr marL="133350" indent="0">
              <a:buClr>
                <a:srgbClr val="1D70B8"/>
              </a:buClr>
              <a:buNone/>
            </a:pPr>
            <a:r>
              <a:rPr lang="cs-CZ" sz="1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4948" y="6201987"/>
            <a:ext cx="2044700" cy="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244018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7788"/>
            <a:ext cx="7886700" cy="85407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 smtClean="0"/>
              <a:t>MAS Lípa pro venkov v </a:t>
            </a:r>
            <a:r>
              <a:rPr lang="cs-CZ" sz="3600" dirty="0"/>
              <a:t>IROP 2014-2020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xmlns="" id="{97778024-FDCE-E846-A037-107DCED97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49" y="906997"/>
            <a:ext cx="7994845" cy="5156178"/>
          </a:xfrm>
        </p:spPr>
        <p:txBody>
          <a:bodyPr numCol="1">
            <a:noAutofit/>
          </a:bodyPr>
          <a:lstStyle/>
          <a:p>
            <a:pPr marL="133350" indent="0" algn="just">
              <a:buClr>
                <a:srgbClr val="1D70B8"/>
              </a:buClr>
              <a:buNone/>
            </a:pPr>
            <a:endParaRPr lang="cs-CZ" sz="18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D70B8"/>
              </a:buClr>
            </a:pPr>
            <a:r>
              <a:rPr lang="cs-CZ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Poslední </a:t>
            </a:r>
            <a:r>
              <a:rPr lang="cs-CZ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vyhlášena </a:t>
            </a:r>
            <a:r>
              <a:rPr lang="cs-CZ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8.11. 2021 </a:t>
            </a:r>
            <a:r>
              <a:rPr lang="cs-CZ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8.12</a:t>
            </a:r>
            <a:r>
              <a:rPr lang="cs-CZ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  <a:p>
            <a:pPr>
              <a:buClr>
                <a:srgbClr val="1D70B8"/>
              </a:buClr>
            </a:pPr>
            <a:r>
              <a:rPr lang="cs-CZ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Celkem </a:t>
            </a:r>
            <a:r>
              <a:rPr lang="cs-CZ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vyhlášeno </a:t>
            </a:r>
            <a:r>
              <a:rPr lang="cs-CZ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výzev</a:t>
            </a:r>
            <a:endParaRPr lang="cs-CZ" sz="2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D70B8"/>
              </a:buClr>
            </a:pPr>
            <a:r>
              <a:rPr lang="cs-CZ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Celkem zaregistrováno </a:t>
            </a:r>
            <a:r>
              <a:rPr lang="cs-CZ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projektů</a:t>
            </a:r>
          </a:p>
          <a:p>
            <a:pPr>
              <a:buClr>
                <a:srgbClr val="1D70B8"/>
              </a:buClr>
            </a:pPr>
            <a:r>
              <a:rPr lang="cs-CZ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Celkem 22  projektů podpořených</a:t>
            </a:r>
          </a:p>
          <a:p>
            <a:pPr lvl="3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3x památky</a:t>
            </a:r>
          </a:p>
          <a:p>
            <a:pPr lvl="3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3x hasičské zbrojnice</a:t>
            </a:r>
          </a:p>
          <a:p>
            <a:pPr lvl="3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7x komunitní centra</a:t>
            </a:r>
          </a:p>
          <a:p>
            <a:pPr lvl="3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5x ZŠ</a:t>
            </a:r>
          </a:p>
          <a:p>
            <a:pPr lvl="3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4x MŠ</a:t>
            </a:r>
          </a:p>
          <a:p>
            <a:pPr>
              <a:buClr>
                <a:srgbClr val="1D70B8"/>
              </a:buClr>
            </a:pPr>
            <a:r>
              <a:rPr lang="cs-CZ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Celkem 14 podpořených obcí v rámci IROP, celková částka 71,86 mil. Kč</a:t>
            </a:r>
            <a:endParaRPr lang="cs-CZ" sz="2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3350" indent="0">
              <a:buClr>
                <a:srgbClr val="1D70B8"/>
              </a:buClr>
              <a:buNone/>
            </a:pPr>
            <a:r>
              <a:rPr lang="cs-CZ" sz="1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4948" y="6201987"/>
            <a:ext cx="2044700" cy="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733080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439"/>
            <a:ext cx="7886700" cy="1253196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solidFill>
                  <a:srgbClr val="1D70B8"/>
                </a:solidFill>
                <a:ea typeface="+mn-ea"/>
              </a:rPr>
              <a:t>Harmonogram přípravy IROP 2021-2027 </a:t>
            </a:r>
            <a:r>
              <a:rPr lang="cs-CZ" sz="3200" dirty="0"/>
              <a:t/>
            </a:r>
            <a:br>
              <a:rPr lang="cs-CZ" sz="3200" dirty="0"/>
            </a:br>
            <a:endParaRPr lang="cs-CZ" sz="32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0744278"/>
              </p:ext>
            </p:extLst>
          </p:nvPr>
        </p:nvGraphicFramePr>
        <p:xfrm>
          <a:off x="493939" y="762185"/>
          <a:ext cx="8156122" cy="5394114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3887561">
                  <a:extLst>
                    <a:ext uri="{9D8B030D-6E8A-4147-A177-3AD203B41FA5}">
                      <a16:colId xmlns:a16="http://schemas.microsoft.com/office/drawing/2014/main" xmlns="" val="3516168902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xmlns="" val="36766155"/>
                    </a:ext>
                  </a:extLst>
                </a:gridCol>
                <a:gridCol w="2261961">
                  <a:extLst>
                    <a:ext uri="{9D8B030D-6E8A-4147-A177-3AD203B41FA5}">
                      <a16:colId xmlns:a16="http://schemas.microsoft.com/office/drawing/2014/main" xmlns="" val="2959381974"/>
                    </a:ext>
                  </a:extLst>
                </a:gridCol>
              </a:tblGrid>
              <a:tr h="6541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Úkol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Termín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Garant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758355515"/>
                  </a:ext>
                </a:extLst>
              </a:tr>
              <a:tr h="520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Vydání SEA hodnocení </a:t>
                      </a:r>
                      <a:endParaRPr lang="cs-CZ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25. 10. 2021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MŽP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546126695"/>
                  </a:ext>
                </a:extLst>
              </a:tr>
              <a:tr h="5109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Schválení PD IROP vládou </a:t>
                      </a:r>
                      <a:endParaRPr lang="cs-CZ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5. 11. 2021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Vláda/ŘO IROP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40615432"/>
                  </a:ext>
                </a:extLst>
              </a:tr>
              <a:tr h="484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 jednání Monitorovacího výboru IROP 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17. 12. 2021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ŘO IROP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79795165"/>
                  </a:ext>
                </a:extLst>
              </a:tr>
              <a:tr h="4968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Oficiální odeslání PD IROP na EK  -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začátek formálního vyjednávání s EK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19. 1. 2022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ŘO IROP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94929886"/>
                  </a:ext>
                </a:extLst>
              </a:tr>
              <a:tr h="5459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Oficiální připomínky EK k PD IROP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únor-duben 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272200677"/>
                  </a:ext>
                </a:extLst>
              </a:tr>
              <a:tr h="532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Rozhodnutí EK o schválení PD IROP</a:t>
                      </a:r>
                      <a:endParaRPr lang="cs-CZ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květen 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8334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jednání MV IROP 2021-2027 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(schválení kritérií)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květen/červen 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MV IROP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32316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PRVNÍ VÝZVY IROP PRO IND PROJEKTY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600" b="1" i="0" u="none" strike="noStrike" kern="1200" cap="non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3. </a:t>
                      </a:r>
                      <a:r>
                        <a:rPr lang="cs-CZ" sz="1600" b="1" i="0" u="none" strike="noStrike" kern="1200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čtvrtletí 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ŘO IROP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4043998655"/>
                  </a:ext>
                </a:extLst>
              </a:tr>
              <a:tr h="532316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PRVNÍ VÝZVY IROP PRO IN PROJEKTY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600" b="1" i="0" u="none" strike="noStrike" kern="1200" cap="non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Konec roku 2022</a:t>
                      </a:r>
                      <a:endParaRPr lang="cs-CZ" sz="1600" b="1" i="0" u="none" strike="noStrike" kern="1200" cap="non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ŘO IROP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720852493"/>
                  </a:ext>
                </a:extLst>
              </a:tr>
            </a:tbl>
          </a:graphicData>
        </a:graphic>
      </p:graphicFrame>
      <p:pic>
        <p:nvPicPr>
          <p:cNvPr id="5" name="Obrázek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3014" y="6208032"/>
            <a:ext cx="2044700" cy="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36870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S na pomezí regionu &#10;Přechodový region &#10;Méně rozvinutý region &#10;Podralsko &#10;Vladař &#10;vod &#10;vlíčkův &#10;vský &#10;a &#10;trov &#10;k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058" y="522615"/>
            <a:ext cx="8550728" cy="620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4"/>
          <p:cNvSpPr txBox="1">
            <a:spLocks/>
          </p:cNvSpPr>
          <p:nvPr/>
        </p:nvSpPr>
        <p:spPr>
          <a:xfrm>
            <a:off x="726621" y="153749"/>
            <a:ext cx="7886700" cy="13255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rgbClr val="1D71B8"/>
              </a:buClr>
              <a:buSzPts val="2800"/>
            </a:pPr>
            <a:r>
              <a:rPr lang="cs-CZ" sz="2800" b="1" dirty="0">
                <a:solidFill>
                  <a:srgbClr val="1D71B8"/>
                </a:solidFill>
              </a:rPr>
              <a:t>Komunitně vedený místní rozvoj </a:t>
            </a:r>
          </a:p>
        </p:txBody>
      </p:sp>
    </p:spTree>
    <p:extLst>
      <p:ext uri="{BB962C8B-B14F-4D97-AF65-F5344CB8AC3E}">
        <p14:creationId xmlns:p14="http://schemas.microsoft.com/office/powerpoint/2010/main" xmlns="" val="25564682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6047" y="263347"/>
            <a:ext cx="7848728" cy="924835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Nové míry spolufinancování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05478" y="1481117"/>
            <a:ext cx="7933043" cy="4198323"/>
          </a:xfrm>
          <a:prstGeom prst="rect">
            <a:avLst/>
          </a:prstGeom>
        </p:spPr>
        <p:txBody>
          <a:bodyPr anchor="ctr"/>
          <a:lstStyle>
            <a:lvl1pPr marL="461063" indent="-461063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8971" indent="-384219" algn="l" defTabSz="122950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878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51629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6380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131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5882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10633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5385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650" lvl="1" indent="-274865" defTabSz="879569">
              <a:spcBef>
                <a:spcPts val="429"/>
              </a:spcBef>
            </a:pPr>
            <a:endParaRPr lang="cs-CZ" sz="18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3986948"/>
              </p:ext>
            </p:extLst>
          </p:nvPr>
        </p:nvGraphicFramePr>
        <p:xfrm>
          <a:off x="521732" y="1188182"/>
          <a:ext cx="7933043" cy="4764845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3940829">
                  <a:extLst>
                    <a:ext uri="{9D8B030D-6E8A-4147-A177-3AD203B41FA5}">
                      <a16:colId xmlns:a16="http://schemas.microsoft.com/office/drawing/2014/main" xmlns="" val="1732113649"/>
                    </a:ext>
                  </a:extLst>
                </a:gridCol>
                <a:gridCol w="1273870">
                  <a:extLst>
                    <a:ext uri="{9D8B030D-6E8A-4147-A177-3AD203B41FA5}">
                      <a16:colId xmlns:a16="http://schemas.microsoft.com/office/drawing/2014/main" xmlns="" val="3044555941"/>
                    </a:ext>
                  </a:extLst>
                </a:gridCol>
                <a:gridCol w="1359172">
                  <a:extLst>
                    <a:ext uri="{9D8B030D-6E8A-4147-A177-3AD203B41FA5}">
                      <a16:colId xmlns:a16="http://schemas.microsoft.com/office/drawing/2014/main" xmlns="" val="2746508836"/>
                    </a:ext>
                  </a:extLst>
                </a:gridCol>
                <a:gridCol w="1359172">
                  <a:extLst>
                    <a:ext uri="{9D8B030D-6E8A-4147-A177-3AD203B41FA5}">
                      <a16:colId xmlns:a16="http://schemas.microsoft.com/office/drawing/2014/main" xmlns="" val="772832585"/>
                    </a:ext>
                  </a:extLst>
                </a:gridCol>
              </a:tblGrid>
              <a:tr h="12082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Kategorie regionů /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Spolufinancování EU</a:t>
                      </a:r>
                      <a:endParaRPr lang="cs-CZ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779" marR="39779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2014 - 2020</a:t>
                      </a:r>
                      <a:endParaRPr lang="cs-CZ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779" marR="3977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– 2027</a:t>
                      </a:r>
                      <a:b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(individuální</a:t>
                      </a:r>
                      <a:r>
                        <a:rPr lang="cs-CZ" sz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projekty)</a:t>
                      </a:r>
                    </a:p>
                  </a:txBody>
                  <a:tcPr marL="39779" marR="3977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2021 – 2027 CLLD</a:t>
                      </a:r>
                    </a:p>
                  </a:txBody>
                  <a:tcPr marL="39779" marR="3977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568744598"/>
                  </a:ext>
                </a:extLst>
              </a:tr>
              <a:tr h="63051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Více rozvinuté regiony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Praha</a:t>
                      </a:r>
                      <a:endParaRPr lang="cs-CZ" sz="16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779" marR="39779" marT="0" marB="0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50 %</a:t>
                      </a:r>
                      <a:endParaRPr lang="cs-CZ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779" marR="3977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40 %</a:t>
                      </a:r>
                      <a:endParaRPr lang="cs-CZ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779" marR="3977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9779" marR="3977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953591275"/>
                  </a:ext>
                </a:extLst>
              </a:tr>
              <a:tr h="11480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Přechodové regiony (nové)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Střední Čechy – Středočeský kraj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Jihozápad – Plzeňský, Jihočeský kraj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Jihovýchod – Jihomoravský</a:t>
                      </a:r>
                      <a:r>
                        <a:rPr lang="cs-CZ" sz="1600" b="0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kraj, Kraj Vysočina</a:t>
                      </a:r>
                      <a:endParaRPr lang="cs-CZ" sz="16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779" marR="39779" marT="0" marB="0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</a:t>
                      </a:r>
                      <a:r>
                        <a:rPr lang="pt-BR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cs-CZ" sz="16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779" marR="3977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0" algn="ctr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6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70 %</a:t>
                      </a:r>
                    </a:p>
                    <a:p>
                      <a:pPr marR="0" algn="ctr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400" b="0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(původní návrh EK 55 %)</a:t>
                      </a:r>
                    </a:p>
                  </a:txBody>
                  <a:tcPr marL="39779" marR="3977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0" algn="ctr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6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80 %</a:t>
                      </a:r>
                    </a:p>
                  </a:txBody>
                  <a:tcPr marL="39779" marR="3977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002263031"/>
                  </a:ext>
                </a:extLst>
              </a:tr>
              <a:tr h="163913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Méně rozvinuté regiony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Severozápad – Ústecký a Karlovarský</a:t>
                      </a:r>
                      <a:r>
                        <a:rPr lang="cs-CZ" sz="1600" b="0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kraj</a:t>
                      </a:r>
                      <a:endParaRPr lang="cs-CZ" sz="16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Severovýchod – Pardubický, </a:t>
                      </a:r>
                      <a:r>
                        <a:rPr lang="cs-CZ" sz="1600" b="0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Liberecký a </a:t>
                      </a:r>
                      <a:r>
                        <a:rPr lang="cs-CZ" sz="16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Královéhradecký</a:t>
                      </a:r>
                      <a:r>
                        <a:rPr lang="cs-CZ" sz="1600" b="0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kraj</a:t>
                      </a:r>
                      <a:r>
                        <a:rPr lang="cs-CZ" sz="16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cs-CZ" sz="16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6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Moravskoslezsko – Moravskoslezský kraj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Střední Morava – Olomoucký a Zlínský kraj</a:t>
                      </a:r>
                      <a:endParaRPr lang="cs-CZ" sz="16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779" marR="39779" marT="0" marB="0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cs-CZ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85 % </a:t>
                      </a:r>
                    </a:p>
                  </a:txBody>
                  <a:tcPr marL="39779" marR="3977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0" algn="ctr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6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85 % </a:t>
                      </a:r>
                    </a:p>
                    <a:p>
                      <a:pPr marR="0" algn="ctr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400" b="0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(původní návrh EK 70 %)</a:t>
                      </a:r>
                    </a:p>
                  </a:txBody>
                  <a:tcPr marL="39779" marR="3977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0" algn="ctr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6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95 %</a:t>
                      </a:r>
                    </a:p>
                  </a:txBody>
                  <a:tcPr marL="39779" marR="3977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511536672"/>
                  </a:ext>
                </a:extLst>
              </a:tr>
            </a:tbl>
          </a:graphicData>
        </a:graphic>
      </p:graphicFrame>
      <p:pic>
        <p:nvPicPr>
          <p:cNvPr id="5" name="Obrázek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9886" y="6135647"/>
            <a:ext cx="2044700" cy="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846728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FA4D221-8971-421A-997C-EBF31E7E6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1461244"/>
          </a:xfrm>
        </p:spPr>
        <p:txBody>
          <a:bodyPr/>
          <a:lstStyle/>
          <a:p>
            <a:r>
              <a:rPr lang="cs-CZ" b="1" dirty="0"/>
              <a:t>AKTIVITY V IROP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3D91C28-9291-4DAE-970B-BF4983D95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971" y="3141548"/>
            <a:ext cx="6974058" cy="1310016"/>
          </a:xfrm>
        </p:spPr>
        <p:txBody>
          <a:bodyPr/>
          <a:lstStyle/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SPECIFICKÝ CÍL 5.1  </a:t>
            </a:r>
          </a:p>
          <a:p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Komunitně vedený místní rozvoj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Obrázek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6679" y="6201987"/>
            <a:ext cx="2044700" cy="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896491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6DB45F6E-7C5C-4CCF-889A-9E0300EF88F4}"/>
              </a:ext>
            </a:extLst>
          </p:cNvPr>
          <p:cNvSpPr txBox="1"/>
          <p:nvPr/>
        </p:nvSpPr>
        <p:spPr>
          <a:xfrm>
            <a:off x="502646" y="136942"/>
            <a:ext cx="8138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Změny v IROP ve srovnání </a:t>
            </a:r>
            <a:br>
              <a:rPr lang="cs-CZ" sz="36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obdobím 2014 - 2020</a:t>
            </a:r>
            <a:endParaRPr lang="cs-CZ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2F173DD9-077B-4C7B-84BB-77CB6F2E5781}"/>
              </a:ext>
            </a:extLst>
          </p:cNvPr>
          <p:cNvSpPr txBox="1"/>
          <p:nvPr/>
        </p:nvSpPr>
        <p:spPr>
          <a:xfrm>
            <a:off x="622327" y="737106"/>
            <a:ext cx="7899344" cy="622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>
                <a:srgbClr val="1D70B8"/>
              </a:buClr>
            </a:pPr>
            <a:endParaRPr lang="cs-CZ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1D70B8"/>
              </a:buClr>
            </a:pPr>
            <a:r>
              <a:rPr lang="cs-CZ" sz="1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Nová témata v IROP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Regenerace veřejných prostranství obcí a měst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Veřejná infrastruktura pro cestovní ruch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Širší </a:t>
            </a:r>
            <a:r>
              <a:rPr lang="cs-CZ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možnosti pro </a:t>
            </a:r>
            <a:r>
              <a:rPr lang="cs-CZ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CLLD - památky</a:t>
            </a:r>
            <a:endParaRPr lang="cs-CZ" sz="1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>
              <a:buClr>
                <a:srgbClr val="1D70B8"/>
              </a:buClr>
            </a:pPr>
            <a:endParaRPr lang="cs-CZ" sz="1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>
                <a:srgbClr val="1D70B8"/>
              </a:buClr>
            </a:pPr>
            <a:r>
              <a:rPr lang="cs-CZ" sz="1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v IROP nebude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Zateplování bytových domů (MŽP – Nová Zelená úsporám)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Územní plánování (národní dotace + OPŽP)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Komunitní centra (Společná zemědělská politika)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podnikání (OPZ</a:t>
            </a:r>
            <a:r>
              <a:rPr lang="cs-CZ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+)</a:t>
            </a:r>
            <a:endParaRPr lang="cs-CZ" sz="17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cs-CZ" sz="2000" dirty="0"/>
          </a:p>
          <a:p>
            <a:pPr lvl="2"/>
            <a:endParaRPr lang="cs-CZ" sz="2000" dirty="0"/>
          </a:p>
          <a:p>
            <a:pPr lvl="1"/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pic>
        <p:nvPicPr>
          <p:cNvPr id="5" name="Obrázek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9300" y="6201987"/>
            <a:ext cx="2044700" cy="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053158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1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otiv1" id="{EC69BA5B-1698-428E-A18F-7AF7B46584E1}" vid="{47076DAF-E50A-417E-BD01-38E541662260}"/>
    </a:ext>
  </a:extLst>
</a:theme>
</file>

<file path=ppt/theme/theme2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7553</TotalTime>
  <Words>1517</Words>
  <Application>Microsoft Office PowerPoint</Application>
  <PresentationFormat>Předvádění na obrazovce (4:3)</PresentationFormat>
  <Paragraphs>303</Paragraphs>
  <Slides>28</Slides>
  <Notes>20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28</vt:i4>
      </vt:variant>
    </vt:vector>
  </HeadingPairs>
  <TitlesOfParts>
    <vt:vector size="30" baseType="lpstr">
      <vt:lpstr>Motiv1</vt:lpstr>
      <vt:lpstr>Motiv Office</vt:lpstr>
      <vt:lpstr>KOMUNITNĚ VEDENÝ MÍSTNÍ ROZVOJ   V IROP 2021 - 2027</vt:lpstr>
      <vt:lpstr>Obsah prezentace</vt:lpstr>
      <vt:lpstr>CLLD v IROP 2014-2020</vt:lpstr>
      <vt:lpstr>MAS Lípa pro venkov v IROP 2014-2020</vt:lpstr>
      <vt:lpstr>Harmonogram přípravy IROP 2021-2027  </vt:lpstr>
      <vt:lpstr>Snímek 6</vt:lpstr>
      <vt:lpstr>Nové míry spolufinancování</vt:lpstr>
      <vt:lpstr>AKTIVITY V IROP</vt:lpstr>
      <vt:lpstr>Snímek 9</vt:lpstr>
      <vt:lpstr>VZDĚLÁVÁNÍ</vt:lpstr>
      <vt:lpstr>NÁVRH KRITÉRIÍ PRO HODNOCENÍ ŽoP</vt:lpstr>
      <vt:lpstr>Snímek 12</vt:lpstr>
      <vt:lpstr>Snímek 13</vt:lpstr>
      <vt:lpstr>HASIČI</vt:lpstr>
      <vt:lpstr>NÁVRH KRITÉRIÍ PRO HODNOCENÍ ŽoP</vt:lpstr>
      <vt:lpstr>KULTURA</vt:lpstr>
      <vt:lpstr>NÁVRH KRITÉRIÍ PRO HODNOCENÍ ŽoP</vt:lpstr>
      <vt:lpstr>VEŘEJNÉ PROSTRASTVÍ</vt:lpstr>
      <vt:lpstr>NÁVRH KRITÉRIÍ PRO HODNOCENÍ ŽoP </vt:lpstr>
      <vt:lpstr>Snímek 20</vt:lpstr>
      <vt:lpstr>SOCIÁLNÍ SLUŽBY</vt:lpstr>
      <vt:lpstr>NÁVRH KRITÉRIÍ PRO HODNOCENÍ ŽoP</vt:lpstr>
      <vt:lpstr>CESTOVNÍ RUCH</vt:lpstr>
      <vt:lpstr>NÁVRH KRITÉRIÍ PRO HODNOCENÍ ŽoP</vt:lpstr>
      <vt:lpstr>IMPLEMENTACE CLLD  IROP</vt:lpstr>
      <vt:lpstr>Snímek 26</vt:lpstr>
      <vt:lpstr>Snímek 27</vt:lpstr>
      <vt:lpstr>Snímek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Představení návrhu  IROP 2021-2027</dc:title>
  <dc:creator>Jana Doležalová</dc:creator>
  <cp:lastModifiedBy>Admin</cp:lastModifiedBy>
  <cp:revision>463</cp:revision>
  <cp:lastPrinted>2020-08-31T07:49:39Z</cp:lastPrinted>
  <dcterms:created xsi:type="dcterms:W3CDTF">2020-03-04T11:03:47Z</dcterms:created>
  <dcterms:modified xsi:type="dcterms:W3CDTF">2022-04-07T08:41:25Z</dcterms:modified>
</cp:coreProperties>
</file>