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89" r:id="rId3"/>
    <p:sldId id="299" r:id="rId4"/>
    <p:sldId id="302" r:id="rId5"/>
    <p:sldId id="304" r:id="rId6"/>
    <p:sldId id="300" r:id="rId7"/>
    <p:sldId id="301" r:id="rId8"/>
    <p:sldId id="303" r:id="rId9"/>
    <p:sldId id="305" r:id="rId10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6816" userDrawn="1">
          <p15:clr>
            <a:srgbClr val="A4A3A4"/>
          </p15:clr>
        </p15:guide>
        <p15:guide id="3" pos="816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9559" autoAdjust="0"/>
  </p:normalViewPr>
  <p:slideViewPr>
    <p:cSldViewPr>
      <p:cViewPr varScale="1">
        <p:scale>
          <a:sx n="105" d="100"/>
          <a:sy n="105" d="100"/>
        </p:scale>
        <p:origin x="750" y="96"/>
      </p:cViewPr>
      <p:guideLst>
        <p:guide pos="3840"/>
        <p:guide pos="6816"/>
        <p:guide pos="816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5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748301D-3FF0-457D-B4FA-9F2AE3E97891}" type="datetime1">
              <a:rPr lang="cs-CZ" smtClean="0"/>
              <a:t>08.06.2023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BAE14B8-3CC9-472D-9BC5-A84D80684DE2}" type="slidenum">
              <a:rPr lang="cs-CZ" smtClean="0"/>
              <a:pPr algn="r"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7CCE5E4-BC6D-4967-A411-590AFDB1F436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7FB667E1-E601-4AAF-B95C-B25720D70A60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7FB667E1-E601-4AAF-B95C-B25720D70A60}" type="slidenum">
              <a:rPr lang="cs-CZ" smtClean="0"/>
              <a:pPr algn="r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876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826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8952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5058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6374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7745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5366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2220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780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Slunce vycházející nad travnatými kopc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Obdélník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rtlCol="0" anchor="b">
            <a:normAutofit/>
          </a:bodyPr>
          <a:lstStyle>
            <a:lvl1pPr algn="ctr" rtl="0"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522413" y="5943600"/>
            <a:ext cx="9144002" cy="7620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ivní 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algn="l"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362892" y="685800"/>
            <a:ext cx="6370320" cy="54864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09B83363-E9F4-4EFE-B022-051E0FFF86B5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rtlCol="0" anchor="b">
            <a:normAutofit/>
          </a:bodyPr>
          <a:lstStyle>
            <a:lvl1pPr algn="l"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 rtl="0">
              <a:buNone/>
              <a:defRPr sz="3200">
                <a:solidFill>
                  <a:schemeClr val="tx2"/>
                </a:solidFill>
              </a:defRPr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4355592"/>
            <a:ext cx="3200400" cy="1644614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C8BBEC1-38C3-46C3-96CD-13D747A1ED06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597D421-93EE-494F-B976-7372B02A0FC6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CA8D9AD5-F248-4919-864A-CFD76CC027D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4255D06-6CB8-4FA4-BA69-8DD69460335B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6pPr algn="l" rtl="0">
              <a:defRPr/>
            </a:lvl6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0CF1FAD-50F1-4C86-962F-C8106EA74F4C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s-CZ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Obdélník 7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1524000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A8CFE74-D071-4549-B26E-6A92FA575393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CA8D9AD5-F248-4919-864A-CFD76CC027D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ivní záhlaví oddílu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1522413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F5A88EE5-378F-4AF5-A82B-259E5339FFF1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531CC16-E69F-4997-A20D-E8C2EC07C0DF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A0ECE5F2-81AA-4605-B028-6FBA391056AF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1120" y="466344"/>
            <a:ext cx="9509760" cy="123444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0" cap="none" baseline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1341120" y="2740732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0" cap="none" baseline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278880" y="2740732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096972B-4512-40D7-82C9-90319E0B5A5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AAE529E-31BF-4A29-826C-D7785B819431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232998F3-B68F-41DF-9AAF-8119365ECBC7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algn="l" rtl="0">
              <a:defRPr sz="34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494212" y="685800"/>
            <a:ext cx="7239001" cy="54864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9AF2C3-976C-488D-B087-0F608E71BF1C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s-CZ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Obdélník 7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  <a:p>
            <a:pPr lvl="5" rtl="0"/>
            <a:r>
              <a:rPr lang="cs-CZ" dirty="0"/>
              <a:t>Šestá</a:t>
            </a:r>
          </a:p>
          <a:p>
            <a:pPr lvl="6" rtl="0"/>
            <a:r>
              <a:rPr lang="cs-CZ" dirty="0"/>
              <a:t>Sedmá</a:t>
            </a:r>
          </a:p>
          <a:p>
            <a:pPr lvl="7" rtl="0"/>
            <a:r>
              <a:rPr lang="cs-CZ" dirty="0"/>
              <a:t>Osmá</a:t>
            </a:r>
          </a:p>
          <a:p>
            <a:pPr lvl="8" rtl="0"/>
            <a:r>
              <a:rPr lang="cs-CZ" dirty="0"/>
              <a:t>Devátá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 cap="all" baseline="0">
                <a:solidFill>
                  <a:schemeClr val="bg2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100">
                <a:solidFill>
                  <a:schemeClr val="bg2"/>
                </a:solidFill>
              </a:defRPr>
            </a:lvl1pPr>
          </a:lstStyle>
          <a:p>
            <a:fld id="{A1474BB3-5F6F-42CB-8A9D-78F03DC54CA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bg2"/>
                </a:solidFill>
              </a:defRPr>
            </a:lvl1pPr>
          </a:lstStyle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ociacedso.cz/o-asociaci/clenove-a-partner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52184" y="3449560"/>
            <a:ext cx="4005434" cy="1993392"/>
          </a:xfrm>
        </p:spPr>
        <p:txBody>
          <a:bodyPr rtlCol="0" anchor="b">
            <a:normAutofit fontScale="90000"/>
          </a:bodyPr>
          <a:lstStyle/>
          <a:p>
            <a:pPr rtl="0"/>
            <a:r>
              <a:rPr lang="cs-CZ" sz="4800" b="1" u="sng" dirty="0">
                <a:effectLst/>
              </a:rPr>
              <a:t>Návrh změny zákona č. 128/2000 Sb</a:t>
            </a:r>
            <a:r>
              <a:rPr lang="cs-CZ" sz="6700" b="1" u="sng" dirty="0">
                <a:effectLst/>
              </a:rPr>
              <a:t>.,     </a:t>
            </a:r>
            <a:br>
              <a:rPr lang="cs-CZ" sz="6700" b="1" u="sng" dirty="0">
                <a:effectLst/>
              </a:rPr>
            </a:br>
            <a:r>
              <a:rPr lang="cs-CZ" sz="6700" b="1" u="sng" dirty="0">
                <a:effectLst/>
              </a:rPr>
              <a:t>  o obcích </a:t>
            </a:r>
            <a:r>
              <a:rPr lang="cs-CZ" sz="4400" b="1" u="sng" dirty="0">
                <a:effectLst/>
              </a:rPr>
              <a:t>(obecní zřízení)</a:t>
            </a:r>
            <a:endParaRPr lang="cs-CZ" sz="4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C7CA1-C8D8-117A-AB4C-A6961651ED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111" r="11223" b="1"/>
          <a:stretch/>
        </p:blipFill>
        <p:spPr>
          <a:xfrm>
            <a:off x="20" y="10"/>
            <a:ext cx="7315180" cy="6857990"/>
          </a:xfrm>
          <a:prstGeom prst="rect">
            <a:avLst/>
          </a:prstGeom>
          <a:noFill/>
        </p:spPr>
      </p:pic>
      <p:sp>
        <p:nvSpPr>
          <p:cNvPr id="4" name="Podnadpis 3"/>
          <p:cNvSpPr>
            <a:spLocks noGrp="1"/>
          </p:cNvSpPr>
          <p:nvPr>
            <p:ph type="body" sz="half" idx="2"/>
          </p:nvPr>
        </p:nvSpPr>
        <p:spPr>
          <a:xfrm>
            <a:off x="7940900" y="6093296"/>
            <a:ext cx="3200400" cy="441560"/>
          </a:xfrm>
        </p:spPr>
        <p:txBody>
          <a:bodyPr rtlCol="0">
            <a:normAutofit/>
          </a:bodyPr>
          <a:lstStyle/>
          <a:p>
            <a:pPr rtl="0"/>
            <a:r>
              <a:rPr lang="cs-CZ" dirty="0"/>
              <a:t>Jan Jiskra | 8.6.2023</a:t>
            </a: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dirty="0"/>
              <a:t>Základní návrh změn v paragraf. znění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41120" y="1901953"/>
            <a:ext cx="9509760" cy="4047328"/>
          </a:xfrm>
        </p:spPr>
        <p:txBody>
          <a:bodyPr rtlCol="0">
            <a:normAutofit fontScale="92500" lnSpcReduction="10000"/>
          </a:bodyPr>
          <a:lstStyle/>
          <a:p>
            <a:pPr marL="45720" indent="0" rtl="0">
              <a:buNone/>
            </a:pPr>
            <a:r>
              <a:rPr lang="cs-CZ" sz="2400" b="1" dirty="0"/>
              <a:t>                              DSO – doplní do názvu „SPOLEČENSTVÍ OBCÍ“</a:t>
            </a: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Společenství obcí </a:t>
            </a:r>
            <a:endParaRPr lang="cs-CZ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53a</a:t>
            </a:r>
            <a:endParaRPr lang="cs-CZ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Obce ve správním obvodu obce s rozšířenou působností se mohou sdružit do svazku obcí, který má postavení společenství obcí. </a:t>
            </a:r>
            <a:endParaRPr lang="cs-CZ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cs-C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(2) Předmětem činnosti společenství obcí je vedle činností svazku obcí podle    § 50 odst. 1 zajišťování koordinace veřejných služeb na území členských obcí a strategického rozvoje tohoto území.</a:t>
            </a:r>
            <a:endParaRPr lang="cs-CZ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63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dirty="0"/>
              <a:t>Základní návrh změn v paragraf. znění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6368" y="1706520"/>
            <a:ext cx="9509760" cy="4488687"/>
          </a:xfrm>
        </p:spPr>
        <p:txBody>
          <a:bodyPr rtlCol="0">
            <a:normAutofit fontScale="55000" lnSpcReduction="2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53b</a:t>
            </a: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Postavení společenství obcí může nabýt svazek obcí,  jehož členy je </a:t>
            </a:r>
            <a:r>
              <a:rPr lang="cs-CZ" sz="3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alespoň 20 obcí, </a:t>
            </a: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nebo </a:t>
            </a:r>
            <a:r>
              <a:rPr lang="cs-CZ" sz="3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alespoň tři pětiny všech obcí </a:t>
            </a: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 správního obvodu obce s rozšířenou působností, jestliže do tohoto správním obvodu náleží méně než 30 obcí, nebo jehož členské obce mají dohromady </a:t>
            </a:r>
            <a:r>
              <a:rPr lang="cs-CZ" sz="3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nejméně 60 % obyvatel správního obvodu </a:t>
            </a: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obce s rozšířenou působností k 1. lednu kalendářního roku, v němž byl podán návrh na zápis nabytí postavení společenství obcí do rejstříku společenství obcí. </a:t>
            </a:r>
            <a:endParaRPr lang="cs-CZ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(2) Obec může být </a:t>
            </a:r>
            <a:r>
              <a:rPr lang="cs-CZ" sz="3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členem pouze jednoho </a:t>
            </a: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společenství obcí. </a:t>
            </a:r>
            <a:endParaRPr lang="cs-CZ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(3)</a:t>
            </a:r>
            <a:r>
              <a:rPr lang="cs-CZ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správním obvodu obce s rozšířenou působností může vzniknout jen jedno společenství obcí; nachází-li se ve správním obvodu obce s rozšířenou působností </a:t>
            </a:r>
            <a:r>
              <a:rPr lang="cs-CZ" sz="3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více než 40 obcí, mohou v něm vzniknout dvě společenství obcí.</a:t>
            </a:r>
            <a:endParaRPr lang="cs-CZ" sz="3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rtl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71301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dirty="0"/>
              <a:t>Základní návrh změn v paragraf. znění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6368" y="1706520"/>
            <a:ext cx="9509760" cy="4488687"/>
          </a:xfrm>
        </p:spPr>
        <p:txBody>
          <a:bodyPr rtlCol="0">
            <a:normAutofit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53c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 Svazek obcí nabývá postavení společenství obcí zápisem této skutečnosti do rejstříku společenství obcí, který vede Ministerstvo vnitra. Návrh na zápis podává svazek obcí. </a:t>
            </a:r>
            <a:endParaRPr lang="cs-CZ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53e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Výkon správních činností</a:t>
            </a:r>
            <a:r>
              <a:rPr lang="cs-CZ" sz="24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59)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může obec zajišťovat prostřednictvím zaměstnance společenství obcí, jehož je obec členem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rtl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9856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sociace DSO Středočeského kraje">
            <a:hlinkClick r:id="rId3"/>
            <a:extLst>
              <a:ext uri="{FF2B5EF4-FFF2-40B4-BE49-F238E27FC236}">
                <a16:creationId xmlns:a16="http://schemas.microsoft.com/office/drawing/2014/main" id="{0A33D2B8-03CC-7040-BD21-B367FB1AFD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764704"/>
            <a:ext cx="9862259" cy="171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67074171-8B30-F529-79F9-20DD2BA9BF19}"/>
              </a:ext>
            </a:extLst>
          </p:cNvPr>
          <p:cNvSpPr txBox="1"/>
          <p:nvPr/>
        </p:nvSpPr>
        <p:spPr>
          <a:xfrm>
            <a:off x="1998914" y="3960488"/>
            <a:ext cx="85934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800" b="1" dirty="0"/>
              <a:t>https://www.asociacedso.cz/</a:t>
            </a:r>
          </a:p>
        </p:txBody>
      </p:sp>
    </p:spTree>
    <p:extLst>
      <p:ext uri="{BB962C8B-B14F-4D97-AF65-F5344CB8AC3E}">
        <p14:creationId xmlns:p14="http://schemas.microsoft.com/office/powerpoint/2010/main" val="338068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dirty="0"/>
              <a:t>Základní návrh změn v paragraf. znění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6368" y="1706520"/>
            <a:ext cx="9509760" cy="4818824"/>
          </a:xfrm>
        </p:spPr>
        <p:txBody>
          <a:bodyPr rtlCol="0">
            <a:normAutofit fontScale="92500" lnSpcReduction="2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2418715" algn="l"/>
              </a:tabLst>
            </a:pP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85</a:t>
            </a: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2418715" algn="l"/>
              </a:tabLst>
            </a:pP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Zastupitelstvu obce je dále vyhrazeno rozhodování o těchto právních jednáních: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nabytí a převod hmotných nemovitých věcí včetně vydání nemovitostí podle zvláštních zákonů, s výjimkou </a:t>
            </a:r>
            <a:r>
              <a:rPr lang="cs-CZ" sz="2600" b="1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inženýrských sítí a pozemních komunikací</a:t>
            </a: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liniových staveb a pozemků s nimi souvisejících, převod bytů a nebytových prostorů z majetku obce,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poskytování věcných darů v hodnotě nad </a:t>
            </a:r>
            <a:r>
              <a:rPr lang="cs-CZ" sz="2600" b="1" strike="sngStrike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20 000 Kč </a:t>
            </a:r>
            <a:r>
              <a:rPr lang="cs-CZ" sz="2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75 000 Kč </a:t>
            </a: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peněžitých darů ve výši nad </a:t>
            </a:r>
            <a:r>
              <a:rPr lang="cs-CZ" sz="2600" b="1" strike="sngStrike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20 000 Kč</a:t>
            </a:r>
            <a:r>
              <a:rPr lang="cs-CZ" sz="2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75 000 Kč </a:t>
            </a:r>
            <a:r>
              <a:rPr lang="cs-CZ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fyzické nebo právnické osobě v jednom kalendářním roce,</a:t>
            </a:r>
          </a:p>
          <a:p>
            <a:pPr marL="45720" indent="0" rtl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23624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dirty="0"/>
              <a:t>Základní návrh změn v paragraf. znění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6368" y="1706520"/>
            <a:ext cx="9509760" cy="4818824"/>
          </a:xfrm>
        </p:spPr>
        <p:txBody>
          <a:bodyPr rtlCol="0">
            <a:normAutofit/>
          </a:bodyPr>
          <a:lstStyle/>
          <a:p>
            <a:pPr marL="45720" indent="0">
              <a:buNone/>
            </a:pPr>
            <a:endParaRPr lang="cs-CZ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73</a:t>
            </a:r>
            <a:endParaRPr lang="cs-CZ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základnu pro výpočet odměny v příslušném kalendářním roce se považuje </a:t>
            </a:r>
            <a:r>
              <a:rPr lang="cs-CZ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průměrná hrubá měsíční nominální mzda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přepočtené počty zaměstnanců v národním hospodářství dosažená za první pololetí předchozího kalendářního roku </a:t>
            </a:r>
            <a:r>
              <a:rPr lang="cs-CZ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zveřejněných údajů Českého statistického úřadu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známých k 1. říjnu předchozího kalendářního roku.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rtl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91866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dirty="0"/>
              <a:t>Základní návrh změn v paragraf. znění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6368" y="1706520"/>
            <a:ext cx="9509760" cy="4818824"/>
          </a:xfrm>
        </p:spPr>
        <p:txBody>
          <a:bodyPr rtlCol="0">
            <a:normAutofit lnSpcReduction="1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cs-CZ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92a 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Stanoví-li tak předem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jednací řád zastupitelstva obce, může se </a:t>
            </a:r>
            <a:r>
              <a:rPr lang="cs-CZ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člen zastupitelstva obce účastnit jednání zastupitelstva obce též distančním způsobem 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využitím technického zařízení pro přenos obrazu a zvuku, pokud umožňuje uplatňovat zákonná práva spojená s účastí na jednání. Jednací řád stanoví pravidla účasti na jednání zastupitelstva obce distančním způsobem. Člen zastupitelstva obce má vždy právo účastnit se jednání zastupitelstva obce osobně.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rtl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03664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6368" y="1706520"/>
            <a:ext cx="9509760" cy="4818824"/>
          </a:xfrm>
        </p:spPr>
        <p:txBody>
          <a:bodyPr rtlCol="0">
            <a:normAutofit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cs-CZ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6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  <a:endParaRPr lang="cs-CZ" sz="6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rtl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83666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dré pruhy (16:9)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3072_TF03417271_TF03417271.potx" id="{C7E1CBA8-B7A7-413F-AD4D-968C972A0139}" vid="{EA95425E-DC39-41B4-839F-FDCB10DC40D8}"/>
    </a:ext>
  </a:extLst>
</a:theme>
</file>

<file path=ppt/theme/theme2.xml><?xml version="1.0" encoding="utf-8"?>
<a:theme xmlns:a="http://schemas.openxmlformats.org/drawingml/2006/main" name="Motiv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obchodního projektového plánu (širokoúhlý formát)</Template>
  <TotalTime>62</TotalTime>
  <Words>596</Words>
  <Application>Microsoft Office PowerPoint</Application>
  <PresentationFormat>Širokoúhlá obrazovka</PresentationFormat>
  <Paragraphs>52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Euphemia</vt:lpstr>
      <vt:lpstr>Times New Roman</vt:lpstr>
      <vt:lpstr>Wingdings</vt:lpstr>
      <vt:lpstr>Modré pruhy (16:9)</vt:lpstr>
      <vt:lpstr>Návrh změny zákona č. 128/2000 Sb.,        o obcích (obecní zřízení)</vt:lpstr>
      <vt:lpstr>Základní návrh změn v paragraf. znění</vt:lpstr>
      <vt:lpstr>Základní návrh změn v paragraf. znění</vt:lpstr>
      <vt:lpstr>Základní návrh změn v paragraf. znění</vt:lpstr>
      <vt:lpstr>Prezentace aplikace PowerPoint</vt:lpstr>
      <vt:lpstr>Základní návrh změn v paragraf. znění</vt:lpstr>
      <vt:lpstr>Základní návrh změn v paragraf. znění</vt:lpstr>
      <vt:lpstr>Základní návrh změn v paragraf. znění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změny zákona č. 128/2000 Sb., o obcích (obecní zřízení)</dc:title>
  <dc:creator>jmuser2847</dc:creator>
  <cp:lastModifiedBy>jmuser2847</cp:lastModifiedBy>
  <cp:revision>3</cp:revision>
  <dcterms:created xsi:type="dcterms:W3CDTF">2023-06-08T07:28:44Z</dcterms:created>
  <dcterms:modified xsi:type="dcterms:W3CDTF">2023-06-08T09:20:19Z</dcterms:modified>
</cp:coreProperties>
</file>