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6"/>
  </p:notesMasterIdLst>
  <p:sldIdLst>
    <p:sldId id="259" r:id="rId2"/>
    <p:sldId id="260" r:id="rId3"/>
    <p:sldId id="258" r:id="rId4"/>
    <p:sldId id="261" r:id="rId5"/>
    <p:sldId id="264" r:id="rId6"/>
    <p:sldId id="262" r:id="rId7"/>
    <p:sldId id="265" r:id="rId8"/>
    <p:sldId id="263" r:id="rId9"/>
    <p:sldId id="268" r:id="rId10"/>
    <p:sldId id="271" r:id="rId11"/>
    <p:sldId id="270" r:id="rId12"/>
    <p:sldId id="269" r:id="rId13"/>
    <p:sldId id="272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Výchozí oddíl" id="{004D329B-DEDE-4264-A8F4-6AA9B6CB2ACD}">
          <p14:sldIdLst>
            <p14:sldId id="259"/>
            <p14:sldId id="260"/>
            <p14:sldId id="258"/>
            <p14:sldId id="261"/>
            <p14:sldId id="264"/>
            <p14:sldId id="262"/>
            <p14:sldId id="265"/>
            <p14:sldId id="263"/>
            <p14:sldId id="268"/>
          </p14:sldIdLst>
        </p14:section>
        <p14:section name="Oddíl bez názvu" id="{936B4A88-5FB7-4E0F-8ADD-87F5302404A9}">
          <p14:sldIdLst>
            <p14:sldId id="270"/>
            <p14:sldId id="269"/>
            <p14:sldId id="26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2C5A2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61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CBA6B-6D3F-4DD3-B1DE-F66D4D919189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D3F06-08B6-4743-B235-BF5FF86B59B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270456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198005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97369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870491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232709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0853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57363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13391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569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52096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65834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737539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617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0424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165695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02183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33674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44B5530-1054-4CBF-848C-D21A24F7ED76}" type="datetimeFigureOut">
              <a:rPr lang="cs-CZ" smtClean="0"/>
              <a:pPr/>
              <a:t>24.08.2020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1EDF79-EA69-4147-B14B-1000F4F3B64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="" xmlns:p14="http://schemas.microsoft.com/office/powerpoint/2010/main" val="202534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lipaprovenkov.cz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F3EEAFF-3A87-46DE-B118-2FAD9D07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980728"/>
            <a:ext cx="6620967" cy="2016224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SETKÁNÍ STAROSTŮ</a:t>
            </a:r>
            <a:br>
              <a:rPr lang="cs-CZ" b="1" dirty="0"/>
            </a:br>
            <a:r>
              <a:rPr lang="cs-CZ" b="1" dirty="0"/>
              <a:t>MAS LÍPA PRO VENKOV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A32988EF-089D-4DEA-858A-6C8DC90E0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1680" y="5461457"/>
            <a:ext cx="6620968" cy="8604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cs-CZ" dirty="0"/>
              <a:t>Zbraslavice</a:t>
            </a:r>
          </a:p>
          <a:p>
            <a:pPr algn="r"/>
            <a:r>
              <a:rPr lang="cs-CZ" dirty="0"/>
              <a:t>Čtvrtek 20. srpna 2020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FDB324AE-D63B-450B-A446-396100356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93096"/>
            <a:ext cx="2170839" cy="18747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19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C65A607-3895-4978-90D5-4B72A58D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IROP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58AB225-D894-4D5C-B1DC-932DB77BA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708920"/>
            <a:ext cx="6798736" cy="3226212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veřejné </a:t>
            </a:r>
            <a:r>
              <a:rPr lang="cs-CZ" dirty="0">
                <a:solidFill>
                  <a:schemeClr val="tx1"/>
                </a:solidFill>
              </a:rPr>
              <a:t>prostranství,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MŠ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a ZŠ, 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komunitní centra,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památky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cestovní </a:t>
            </a:r>
            <a:r>
              <a:rPr lang="cs-CZ" dirty="0">
                <a:solidFill>
                  <a:schemeClr val="tx1"/>
                </a:solidFill>
              </a:rPr>
              <a:t>ruch</a:t>
            </a:r>
          </a:p>
          <a:p>
            <a:r>
              <a:rPr lang="cs-CZ" dirty="0" err="1" smtClean="0"/>
              <a:t>hasičárny</a:t>
            </a:r>
            <a:r>
              <a:rPr lang="cs-CZ" dirty="0" smtClean="0"/>
              <a:t>?</a:t>
            </a:r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2262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C65A607-3895-4978-90D5-4B72A58DB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OP PIK 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58AB225-D894-4D5C-B1DC-932DB77BA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708920"/>
            <a:ext cx="6798736" cy="3226212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Malé </a:t>
            </a:r>
            <a:r>
              <a:rPr lang="cs-CZ" dirty="0">
                <a:solidFill>
                  <a:schemeClr val="tx1"/>
                </a:solidFill>
              </a:rPr>
              <a:t>a střední podniky s důrazem na </a:t>
            </a:r>
            <a:r>
              <a:rPr lang="cs-CZ" dirty="0" smtClean="0">
                <a:solidFill>
                  <a:schemeClr val="tx1"/>
                </a:solidFill>
              </a:rPr>
              <a:t>inovace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Pokud bude realizováno prostřednictvím CLLD bude vyřazeno z PRV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42262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E9E1CBC-D518-4BC4-8292-D4C557518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OPZ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19C68E20-24DE-4DE0-9673-23558759D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708920"/>
            <a:ext cx="6798736" cy="3226212"/>
          </a:xfrm>
        </p:spPr>
        <p:txBody>
          <a:bodyPr/>
          <a:lstStyle/>
          <a:p>
            <a:r>
              <a:rPr lang="cs-CZ" dirty="0" err="1" smtClean="0">
                <a:solidFill>
                  <a:schemeClr val="tx1"/>
                </a:solidFill>
              </a:rPr>
              <a:t>Prorodinná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opatření,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Sociální </a:t>
            </a:r>
            <a:r>
              <a:rPr lang="cs-CZ" dirty="0">
                <a:solidFill>
                  <a:schemeClr val="tx1"/>
                </a:solidFill>
              </a:rPr>
              <a:t>služby mimo režim zákona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Sociální služby ?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941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E9E1CBC-D518-4BC4-8292-D4C557518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OPŽP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19C68E20-24DE-4DE0-9673-23558759D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708920"/>
            <a:ext cx="6798736" cy="3226212"/>
          </a:xfr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ÚSES</a:t>
            </a:r>
            <a:r>
              <a:rPr lang="cs-CZ" dirty="0">
                <a:solidFill>
                  <a:schemeClr val="tx1"/>
                </a:solidFill>
              </a:rPr>
              <a:t>,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Zadržování </a:t>
            </a:r>
            <a:r>
              <a:rPr lang="cs-CZ" dirty="0">
                <a:solidFill>
                  <a:schemeClr val="tx1"/>
                </a:solidFill>
              </a:rPr>
              <a:t>vody v krajině, 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Veřejná zeleň?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3941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1E5036B-11E2-46BD-88F8-BB2CD3FB7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b="1" dirty="0">
                <a:latin typeface="+mn-lt"/>
              </a:rPr>
              <a:t>DĚKUJEME ZA </a:t>
            </a:r>
            <a:r>
              <a:rPr lang="cs-CZ" altLang="cs-CZ" b="1" dirty="0" smtClean="0">
                <a:latin typeface="+mn-lt"/>
              </a:rPr>
              <a:t>POZORNOST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AA92C2B-80A7-450A-A1FE-057405CC7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780928"/>
            <a:ext cx="6798736" cy="3154204"/>
          </a:xfrm>
        </p:spPr>
        <p:txBody>
          <a:bodyPr/>
          <a:lstStyle/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MAS Lípa pro venkov z.s.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Zbraslavice </a:t>
            </a:r>
            <a:r>
              <a:rPr lang="cs-CZ" sz="2400" dirty="0">
                <a:solidFill>
                  <a:schemeClr val="tx1"/>
                </a:solidFill>
              </a:rPr>
              <a:t>2, 285 21 Zbraslavice</a:t>
            </a: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info@lipaprovenkov.cz</a:t>
            </a:r>
            <a:endParaRPr lang="cs-CZ" sz="2400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1"/>
                </a:solidFill>
              </a:rPr>
              <a:t>607 966 443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131123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45E8EDE-7EFB-4D29-B95A-9A6BDB0B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b="1" dirty="0">
                <a:latin typeface="+mn-lt"/>
              </a:rPr>
              <a:t>PROG. OBDOBÍ 2021-2027 </a:t>
            </a:r>
            <a:r>
              <a:rPr lang="cs-CZ" sz="3300" dirty="0">
                <a:latin typeface="+mn-lt"/>
              </a:rPr>
              <a:t>Územní působnost</a:t>
            </a:r>
            <a:br>
              <a:rPr lang="cs-CZ" sz="3300" dirty="0">
                <a:latin typeface="+mn-lt"/>
              </a:rPr>
            </a:br>
            <a:r>
              <a:rPr lang="cs-CZ" sz="3300" dirty="0">
                <a:latin typeface="+mn-lt"/>
              </a:rPr>
              <a:t>Celkem 83 obcí</a:t>
            </a:r>
            <a:br>
              <a:rPr lang="cs-CZ" sz="3300" dirty="0">
                <a:latin typeface="+mn-lt"/>
              </a:rPr>
            </a:br>
            <a:r>
              <a:rPr lang="cs-CZ" sz="3300" dirty="0">
                <a:latin typeface="+mn-lt"/>
              </a:rPr>
              <a:t>Počet obyvatel: 70 596</a:t>
            </a:r>
            <a:br>
              <a:rPr lang="cs-CZ" sz="3300" dirty="0">
                <a:latin typeface="+mn-lt"/>
              </a:rPr>
            </a:br>
            <a:r>
              <a:rPr lang="cs-CZ" sz="3300" dirty="0">
                <a:solidFill>
                  <a:schemeClr val="tx1"/>
                </a:solidFill>
                <a:latin typeface="+mn-lt"/>
              </a:rPr>
              <a:t>Počet členů: 88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49B3B35-16C1-493D-8967-67A374357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3356992"/>
            <a:ext cx="7488716" cy="2160240"/>
          </a:xfrm>
        </p:spPr>
        <p:txBody>
          <a:bodyPr>
            <a:normAutofit/>
          </a:bodyPr>
          <a:lstStyle/>
          <a:p>
            <a:r>
              <a:rPr lang="cs-CZ" b="1" dirty="0"/>
              <a:t>Nové obce: </a:t>
            </a:r>
            <a:endParaRPr lang="cs-CZ" b="1" dirty="0" smtClean="0"/>
          </a:p>
          <a:p>
            <a:pPr>
              <a:buNone/>
            </a:pPr>
            <a:r>
              <a:rPr lang="cs-CZ" dirty="0" smtClean="0">
                <a:solidFill>
                  <a:schemeClr val="tx1"/>
                </a:solidFill>
              </a:rPr>
              <a:t>	Čáslav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</a:rPr>
              <a:t>Vrdy</a:t>
            </a:r>
            <a:r>
              <a:rPr lang="cs-CZ" dirty="0" smtClean="0">
                <a:solidFill>
                  <a:schemeClr val="tx1"/>
                </a:solidFill>
                <a:ea typeface="Calibri" panose="020F0502020204030204" pitchFamily="34" charset="0"/>
              </a:rPr>
              <a:t>, Žleby, Bílé Podolí, </a:t>
            </a:r>
            <a:r>
              <a:rPr lang="cs-CZ" dirty="0" err="1" smtClean="0">
                <a:solidFill>
                  <a:schemeClr val="tx1"/>
                </a:solidFill>
              </a:rPr>
              <a:t>Semtěš</a:t>
            </a:r>
            <a:r>
              <a:rPr lang="cs-CZ" dirty="0" smtClean="0">
                <a:solidFill>
                  <a:schemeClr val="tx1"/>
                </a:solidFill>
              </a:rPr>
              <a:t>, Starkoč, </a:t>
            </a:r>
            <a:r>
              <a:rPr lang="cs-CZ" dirty="0" err="1" smtClean="0">
                <a:solidFill>
                  <a:schemeClr val="tx1"/>
                </a:solidFill>
              </a:rPr>
              <a:t>Horušice</a:t>
            </a:r>
            <a:r>
              <a:rPr lang="cs-CZ" dirty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Kobylnice a </a:t>
            </a:r>
            <a:r>
              <a:rPr lang="cs-CZ" dirty="0" err="1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Bernardov</a:t>
            </a:r>
            <a:r>
              <a:rPr lang="cs-CZ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, </a:t>
            </a:r>
          </a:p>
          <a:p>
            <a:r>
              <a:rPr lang="cs-CZ" dirty="0">
                <a:solidFill>
                  <a:schemeClr val="tx1"/>
                </a:solidFill>
              </a:rPr>
              <a:t>Odstoupila: </a:t>
            </a:r>
            <a:r>
              <a:rPr lang="cs-CZ" dirty="0" smtClean="0">
                <a:solidFill>
                  <a:schemeClr val="tx1"/>
                </a:solidFill>
              </a:rPr>
              <a:t>Církvice (Kolín)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5" name="Obrázek 3">
            <a:extLst>
              <a:ext uri="{FF2B5EF4-FFF2-40B4-BE49-F238E27FC236}">
                <a16:creationId xmlns="" xmlns:a16="http://schemas.microsoft.com/office/drawing/2014/main" id="{17035C44-0C7E-480C-8471-A85748466D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46718"/>
            <a:ext cx="4843462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3564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1088B7AE-0CBF-4293-9B02-E83FD6CD0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6A6E5DAE-109E-47AC-9BBF-DD1772BA19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7641"/>
            <a:ext cx="9144000" cy="64627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8F3D5DD-9E82-47CF-B2D4-A255483B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310" y="1124744"/>
            <a:ext cx="7055380" cy="960058"/>
          </a:xfrm>
        </p:spPr>
        <p:txBody>
          <a:bodyPr>
            <a:normAutofit/>
          </a:bodyPr>
          <a:lstStyle/>
          <a:p>
            <a:r>
              <a:rPr lang="cs-CZ" b="1" dirty="0"/>
              <a:t>Orgány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EC3E748-34D7-46FE-A7E5-3473C4DA1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Valná hromada: 88 členů</a:t>
            </a:r>
          </a:p>
          <a:p>
            <a:r>
              <a:rPr lang="cs-CZ" dirty="0">
                <a:solidFill>
                  <a:schemeClr val="tx1"/>
                </a:solidFill>
              </a:rPr>
              <a:t>Rada MAS Lípa pro venkov: 15 členů</a:t>
            </a:r>
          </a:p>
          <a:p>
            <a: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Výběrová komise: 12 členů</a:t>
            </a:r>
          </a:p>
          <a:p>
            <a:r>
              <a:rPr lang="cs-CZ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Kontrolní výbor: 5 členů</a:t>
            </a:r>
          </a:p>
          <a:p>
            <a: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Zájmové skupiny (6): veřejná správa, kultura a školství, sport, sociální služby, zemědělství a lesnictví, ostatní podnikání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98276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E9AB1525-C69B-4712-A763-14B7AA714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+mn-lt"/>
              </a:rPr>
              <a:t>Standardizace MAS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4847561F-41C8-4E2D-AD9A-7D9E5740B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780928"/>
            <a:ext cx="6798736" cy="3154204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Výzva MMR ČR byla vyhlášena 25. 5. 2020. Žádost se </a:t>
            </a:r>
            <a:r>
              <a:rPr lang="cs-CZ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předkládá prostřednictvím</a:t>
            </a:r>
            <a: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 systému MS 2014+. </a:t>
            </a:r>
          </a:p>
          <a:p>
            <a:r>
              <a:rPr lang="cs-CZ" dirty="0">
                <a:solidFill>
                  <a:schemeClr val="tx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Valná hromada schválila území a nové členy dne 25.06</a:t>
            </a:r>
            <a:r>
              <a:rPr lang="cs-CZ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2020 </a:t>
            </a:r>
          </a:p>
          <a:p>
            <a:r>
              <a:rPr lang="cs-CZ" dirty="0">
                <a:solidFill>
                  <a:schemeClr val="tx1"/>
                </a:solidFill>
              </a:rPr>
              <a:t>Dne 2.7. 2020 jsme podali žádost </a:t>
            </a:r>
            <a:r>
              <a:rPr lang="cs-CZ" dirty="0" smtClean="0">
                <a:solidFill>
                  <a:schemeClr val="tx1"/>
                </a:solidFill>
              </a:rPr>
              <a:t>o </a:t>
            </a:r>
            <a:r>
              <a:rPr lang="cs-CZ" b="1" dirty="0">
                <a:solidFill>
                  <a:schemeClr val="tx1"/>
                </a:solidFill>
              </a:rPr>
              <a:t>standardizaci MAS Lípa pro venkov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236265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C5C47E9-C81E-4FCF-9359-7B4842DA6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Komunitní </a:t>
            </a:r>
            <a:r>
              <a:rPr lang="cs-CZ" b="1" dirty="0" smtClean="0">
                <a:latin typeface="+mn-lt"/>
              </a:rPr>
              <a:t> projednání_nové strategie </a:t>
            </a:r>
            <a:r>
              <a:rPr lang="cs-CZ" b="1" dirty="0">
                <a:latin typeface="+mn-lt"/>
              </a:rPr>
              <a:t>2021 - 2027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9CC3DD6-E342-46DE-B2A1-F9A3AF4F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5" y="2780928"/>
            <a:ext cx="6798736" cy="3024336"/>
          </a:xfrm>
        </p:spPr>
        <p:txBody>
          <a:bodyPr/>
          <a:lstStyle/>
          <a:p>
            <a:r>
              <a:rPr lang="cs-CZ" dirty="0" smtClean="0"/>
              <a:t>Formou komunitních projednání</a:t>
            </a:r>
            <a:endParaRPr lang="cs-CZ" dirty="0"/>
          </a:p>
          <a:p>
            <a:r>
              <a:rPr lang="cs-CZ" dirty="0">
                <a:solidFill>
                  <a:schemeClr val="tx1"/>
                </a:solidFill>
              </a:rPr>
              <a:t>16</a:t>
            </a:r>
            <a:r>
              <a:rPr lang="cs-CZ" dirty="0"/>
              <a:t> </a:t>
            </a:r>
            <a:r>
              <a:rPr lang="cs-CZ" dirty="0" smtClean="0"/>
              <a:t>tematických a územních setkání</a:t>
            </a:r>
            <a:endParaRPr lang="cs-CZ" dirty="0"/>
          </a:p>
          <a:p>
            <a:r>
              <a:rPr lang="cs-CZ" dirty="0"/>
              <a:t>Září – říjen 2020</a:t>
            </a:r>
          </a:p>
          <a:p>
            <a:r>
              <a:rPr lang="cs-CZ" dirty="0" smtClean="0"/>
              <a:t>Cílem  </a:t>
            </a:r>
            <a:r>
              <a:rPr lang="cs-CZ" dirty="0"/>
              <a:t>SWOT analýza pro tvorbu </a:t>
            </a:r>
            <a:r>
              <a:rPr lang="cs-CZ" dirty="0" smtClean="0"/>
              <a:t>strategie a zásobník projektů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51629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="" xmlns:a16="http://schemas.microsoft.com/office/drawing/2014/main" id="{9CB0AE71-F119-4704-9C09-11012F73F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161477930"/>
              </p:ext>
            </p:extLst>
          </p:nvPr>
        </p:nvGraphicFramePr>
        <p:xfrm>
          <a:off x="755576" y="188640"/>
          <a:ext cx="7416825" cy="64756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7464">
                  <a:extLst>
                    <a:ext uri="{9D8B030D-6E8A-4147-A177-3AD203B41FA5}">
                      <a16:colId xmlns="" xmlns:a16="http://schemas.microsoft.com/office/drawing/2014/main" val="164469758"/>
                    </a:ext>
                  </a:extLst>
                </a:gridCol>
                <a:gridCol w="3645254">
                  <a:extLst>
                    <a:ext uri="{9D8B030D-6E8A-4147-A177-3AD203B41FA5}">
                      <a16:colId xmlns="" xmlns:a16="http://schemas.microsoft.com/office/drawing/2014/main" val="2465309391"/>
                    </a:ext>
                  </a:extLst>
                </a:gridCol>
                <a:gridCol w="1660214">
                  <a:extLst>
                    <a:ext uri="{9D8B030D-6E8A-4147-A177-3AD203B41FA5}">
                      <a16:colId xmlns="" xmlns:a16="http://schemas.microsoft.com/office/drawing/2014/main" val="4132190357"/>
                    </a:ext>
                  </a:extLst>
                </a:gridCol>
                <a:gridCol w="1533893">
                  <a:extLst>
                    <a:ext uri="{9D8B030D-6E8A-4147-A177-3AD203B41FA5}">
                      <a16:colId xmlns="" xmlns:a16="http://schemas.microsoft.com/office/drawing/2014/main" val="2700240176"/>
                    </a:ext>
                  </a:extLst>
                </a:gridCol>
              </a:tblGrid>
              <a:tr h="262711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cs-CZ" sz="1200" b="1" u="none" strike="noStrike" dirty="0">
                          <a:effectLst/>
                        </a:rPr>
                        <a:t>Participativní část SCLLD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ctr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26316386"/>
                  </a:ext>
                </a:extLst>
              </a:tr>
              <a:tr h="18644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1200" b="1" u="none" strike="noStrike" dirty="0">
                          <a:effectLst/>
                        </a:rPr>
                        <a:t>Rozpis témat komunitních projednání pro přípravu SCLLD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0843059"/>
                  </a:ext>
                </a:extLst>
              </a:tr>
              <a:tr h="184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 err="1">
                          <a:effectLst/>
                        </a:rPr>
                        <a:t>Poř</a:t>
                      </a:r>
                      <a:r>
                        <a:rPr lang="cs-CZ" sz="1100" b="1" u="none" strike="noStrike" dirty="0">
                          <a:effectLst/>
                        </a:rPr>
                        <a:t>. č.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>
                          <a:effectLst/>
                        </a:rPr>
                        <a:t>Oblast komunitního plánování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effectLst/>
                        </a:rPr>
                        <a:t>Termín konání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effectLst/>
                        </a:rPr>
                        <a:t>Místo konání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2408439652"/>
                  </a:ext>
                </a:extLst>
              </a:tr>
              <a:tr h="36438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 dirty="0">
                          <a:effectLst/>
                        </a:rPr>
                        <a:t>1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Společné úvodní setkání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čtvrtek 20.08.2020_Setkání starostů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Chata MS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2687398233"/>
                  </a:ext>
                </a:extLst>
              </a:tr>
              <a:tr h="1847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effectLst/>
                        </a:rPr>
                        <a:t>Tematické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48677566"/>
                  </a:ext>
                </a:extLst>
              </a:tr>
              <a:tr h="36438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Školství - MŠ, ZŠ, střední, vysokoškolské, mimoškolní vzdělávání; Sport - sportoviště, sportovní aktivity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čtvrtek 22.10. 2020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OÚ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461691013"/>
                  </a:ext>
                </a:extLst>
              </a:tr>
              <a:tr h="54401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Cestovní ruch a turistika; Památky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Termín zasedání destinačního managementu Kolínsko-Kutnohorsko</a:t>
                      </a:r>
                      <a:endParaRPr lang="cs-CZ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OÚ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1959763850"/>
                  </a:ext>
                </a:extLst>
              </a:tr>
              <a:tr h="36438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Zemědělství, Životní prostředí - flora, fauna, krajina; Lesy - hospodaření, myslivost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1. polovina září 2020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OÚ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2558317031"/>
                  </a:ext>
                </a:extLst>
              </a:tr>
              <a:tr h="36438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100" u="none" strike="noStrike">
                          <a:effectLst/>
                        </a:rPr>
                        <a:t>Komunikace - silnice, místní komunikace, chodníky, cesty, dopravní značení</a:t>
                      </a:r>
                      <a:endParaRPr lang="pl-PL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čtvrtek 10.10. 2020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OÚ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3154606829"/>
                  </a:ext>
                </a:extLst>
              </a:tr>
              <a:tr h="36438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Voda - vodovody, kanalizace, zdroje pitné vody, protipovoďnová opatření, regulace, meliorace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úterý 13.10. 2020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OÚ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3190764198"/>
                  </a:ext>
                </a:extLst>
              </a:tr>
              <a:tr h="54401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6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Město a městys; Obce - veřejné prostranství, odpadové hospodářství, údržba budov, zajištění základních služeb, územní plánování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úterý 6.10. 2020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OÚ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2770104571"/>
                  </a:ext>
                </a:extLst>
              </a:tr>
              <a:tr h="544015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7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Dopravní obslužnost - vlaky, autobusy, letiště; Informační technologie - internet, veřejný rozhlas, regionální noviny, mobilní aplikace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čtvrtek 15.10. 2020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OÚ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4160154091"/>
                  </a:ext>
                </a:extLst>
              </a:tr>
              <a:tr h="36438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8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Kultura - budovy, akce, kalendář, zázemí, ochotnické divadlo; Spolková činnost, mezilidské vztahy, obec x občan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úterý 20.10. 2020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OÚ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824660596"/>
                  </a:ext>
                </a:extLst>
              </a:tr>
              <a:tr h="184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9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Zdravotnictví a sociální péče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1. polovina září 2020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OÚ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624181105"/>
                  </a:ext>
                </a:extLst>
              </a:tr>
              <a:tr h="184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10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Podnikání a služby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úterý 27.10. 2020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OÚ 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1811383648"/>
                  </a:ext>
                </a:extLst>
              </a:tr>
              <a:tr h="18476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cs-CZ" sz="1100" b="1" u="none" strike="noStrike" dirty="0">
                          <a:effectLst/>
                        </a:rPr>
                        <a:t>Územní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29711843"/>
                  </a:ext>
                </a:extLst>
              </a:tr>
              <a:tr h="184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1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DSO Zbraslavicko a sdružené obce, DSO Posázavský kruh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dle DSO odpoledne</a:t>
                      </a:r>
                      <a:endParaRPr lang="cs-CZ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Zbraslavice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1427831402"/>
                  </a:ext>
                </a:extLst>
              </a:tr>
              <a:tr h="184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2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DSO Uhlířskojanovicko a střední Posázaví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dle DSO odpoledne</a:t>
                      </a:r>
                      <a:endParaRPr lang="cs-CZ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Uhlířské Janovice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535906654"/>
                  </a:ext>
                </a:extLst>
              </a:tr>
              <a:tr h="36438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3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DSO Kutnohorsko, DSO Kutnohorský venkov, Kobylnice, Bernardov 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dle DSO odpoledne</a:t>
                      </a:r>
                      <a:endParaRPr lang="cs-CZ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Kutná Hora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1451458831"/>
                  </a:ext>
                </a:extLst>
              </a:tr>
              <a:tr h="364388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4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DSO Rozvoj venkova, Vinaře, Zbýšov, Vlkaneč, Šebestěnice, Čejkovice, Dobrovítov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dle DSO odpoledne</a:t>
                      </a:r>
                      <a:endParaRPr lang="cs-CZ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Drobovice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3369343258"/>
                  </a:ext>
                </a:extLst>
              </a:tr>
              <a:tr h="184761"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5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>
                          <a:effectLst/>
                        </a:rPr>
                        <a:t>DSO Dubina, DSO Čáslavsko, Žehušice, Rohozec</a:t>
                      </a:r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u="none" strike="noStrike">
                          <a:effectLst/>
                        </a:rPr>
                        <a:t>dle DSO odpoledne</a:t>
                      </a:r>
                      <a:endParaRPr lang="cs-CZ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u="none" strike="noStrike" dirty="0">
                          <a:effectLst/>
                        </a:rPr>
                        <a:t>Čáslav</a:t>
                      </a:r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91" marR="4791" marT="4791" marB="0" anchor="b"/>
                </a:tc>
                <a:extLst>
                  <a:ext uri="{0D108BD9-81ED-4DB2-BD59-A6C34878D82A}">
                    <a16:rowId xmlns="" xmlns:a16="http://schemas.microsoft.com/office/drawing/2014/main" val="329667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96440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258DA8F-00FB-4BDD-933D-FE6D237F3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Možnosti nového programového </a:t>
            </a:r>
            <a:r>
              <a:rPr lang="cs-CZ" b="1" dirty="0" smtClean="0">
                <a:latin typeface="+mn-lt"/>
              </a:rPr>
              <a:t>období 2021-2027</a:t>
            </a:r>
            <a:endParaRPr lang="cs-CZ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EA6195C7-B996-406C-8F9F-866EB8660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6866" y="2636912"/>
            <a:ext cx="6798736" cy="3228973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MAS </a:t>
            </a:r>
            <a:r>
              <a:rPr lang="cs-CZ" dirty="0" smtClean="0">
                <a:solidFill>
                  <a:schemeClr val="tx1"/>
                </a:solidFill>
              </a:rPr>
              <a:t>poskytovatel/animátor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PRV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IROP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OPZ</a:t>
            </a:r>
            <a:r>
              <a:rPr lang="cs-CZ" dirty="0">
                <a:solidFill>
                  <a:schemeClr val="tx1"/>
                </a:solidFill>
              </a:rPr>
              <a:t>, OPŽP, </a:t>
            </a:r>
            <a:r>
              <a:rPr lang="cs-CZ" dirty="0" smtClean="0">
                <a:solidFill>
                  <a:schemeClr val="tx1"/>
                </a:solidFill>
              </a:rPr>
              <a:t>OP PIK </a:t>
            </a:r>
            <a:r>
              <a:rPr lang="cs-CZ" dirty="0">
                <a:solidFill>
                  <a:schemeClr val="tx1"/>
                </a:solidFill>
              </a:rPr>
              <a:t>?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011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1025B28-1912-430D-B560-88C9431CB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Program rozvoje venkova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7B9F7CED-74FC-4064-95A2-DE86422F95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chemeClr val="tx1"/>
                </a:solidFill>
              </a:rPr>
              <a:t>veřejné prostranství v obcích</a:t>
            </a:r>
          </a:p>
          <a:p>
            <a:r>
              <a:rPr lang="cs-CZ" dirty="0">
                <a:solidFill>
                  <a:schemeClr val="tx1"/>
                </a:solidFill>
              </a:rPr>
              <a:t>MŠ a ZŠ</a:t>
            </a:r>
          </a:p>
          <a:p>
            <a:r>
              <a:rPr lang="cs-CZ" dirty="0">
                <a:solidFill>
                  <a:schemeClr val="tx1"/>
                </a:solidFill>
              </a:rPr>
              <a:t>hasičské zbrojnice</a:t>
            </a:r>
          </a:p>
          <a:p>
            <a:r>
              <a:rPr lang="cs-CZ" dirty="0">
                <a:solidFill>
                  <a:schemeClr val="tx1"/>
                </a:solidFill>
              </a:rPr>
              <a:t>obchody v malých obcích</a:t>
            </a:r>
          </a:p>
          <a:p>
            <a:r>
              <a:rPr lang="cs-CZ" dirty="0">
                <a:solidFill>
                  <a:schemeClr val="tx1"/>
                </a:solidFill>
              </a:rPr>
              <a:t>kulturní a spolkové zařízení v obcích</a:t>
            </a:r>
          </a:p>
          <a:p>
            <a:r>
              <a:rPr lang="cs-CZ" dirty="0">
                <a:solidFill>
                  <a:schemeClr val="tx1"/>
                </a:solidFill>
              </a:rPr>
              <a:t>kulturní památky v regionu</a:t>
            </a:r>
          </a:p>
          <a:p>
            <a:r>
              <a:rPr lang="cs-CZ" dirty="0">
                <a:solidFill>
                  <a:schemeClr val="tx1"/>
                </a:solidFill>
              </a:rPr>
              <a:t>naučné stezky</a:t>
            </a:r>
          </a:p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10934CEE-72A3-4824-B721-B2BBBFA63E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chemeClr val="tx1"/>
                </a:solidFill>
              </a:rPr>
              <a:t>muzea a expozice v </a:t>
            </a:r>
            <a:r>
              <a:rPr lang="cs-CZ" dirty="0" smtClean="0">
                <a:solidFill>
                  <a:schemeClr val="tx1"/>
                </a:solidFill>
              </a:rPr>
              <a:t>obcích</a:t>
            </a:r>
          </a:p>
          <a:p>
            <a:pPr>
              <a:buNone/>
            </a:pP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zemědělství</a:t>
            </a:r>
          </a:p>
          <a:p>
            <a:r>
              <a:rPr lang="cs-CZ" dirty="0">
                <a:solidFill>
                  <a:schemeClr val="tx1"/>
                </a:solidFill>
              </a:rPr>
              <a:t>podpora v podnikání</a:t>
            </a:r>
          </a:p>
          <a:p>
            <a:r>
              <a:rPr lang="cs-CZ" dirty="0">
                <a:solidFill>
                  <a:schemeClr val="tx1"/>
                </a:solidFill>
              </a:rPr>
              <a:t>lesní technika</a:t>
            </a:r>
          </a:p>
          <a:p>
            <a:r>
              <a:rPr lang="cs-CZ" dirty="0">
                <a:solidFill>
                  <a:schemeClr val="tx1"/>
                </a:solidFill>
              </a:rPr>
              <a:t>podpora regionální produkce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="" xmlns:p14="http://schemas.microsoft.com/office/powerpoint/2010/main" val="38300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a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2046</TotalTime>
  <Words>561</Words>
  <Application>Microsoft Office PowerPoint</Application>
  <PresentationFormat>Předvádění na obrazovce (4:3)</PresentationFormat>
  <Paragraphs>137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Organika</vt:lpstr>
      <vt:lpstr>SETKÁNÍ STAROSTŮ MAS LÍPA PRO VENKOV</vt:lpstr>
      <vt:lpstr>    PROG. OBDOBÍ 2021-2027 Územní působnost Celkem 83 obcí Počet obyvatel: 70 596 Počet členů: 88  </vt:lpstr>
      <vt:lpstr> </vt:lpstr>
      <vt:lpstr>Orgány</vt:lpstr>
      <vt:lpstr>Standardizace MAS</vt:lpstr>
      <vt:lpstr>Komunitní  projednání_nové strategie 2021 - 2027</vt:lpstr>
      <vt:lpstr>Snímek 7</vt:lpstr>
      <vt:lpstr>Možnosti nového programového období 2021-2027</vt:lpstr>
      <vt:lpstr>Program rozvoje venkova</vt:lpstr>
      <vt:lpstr>IROP</vt:lpstr>
      <vt:lpstr>OP PIK </vt:lpstr>
      <vt:lpstr>OPZ</vt:lpstr>
      <vt:lpstr>OPŽP</vt:lpstr>
      <vt:lpstr>DĚKUJEME ZA POZORNOST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Ludmila Škorničková</dc:creator>
  <cp:lastModifiedBy>Admin</cp:lastModifiedBy>
  <cp:revision>136</cp:revision>
  <dcterms:created xsi:type="dcterms:W3CDTF">2010-11-29T09:08:18Z</dcterms:created>
  <dcterms:modified xsi:type="dcterms:W3CDTF">2020-08-24T09:31:24Z</dcterms:modified>
</cp:coreProperties>
</file>