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74" r:id="rId3"/>
    <p:sldId id="375" r:id="rId4"/>
    <p:sldId id="376" r:id="rId5"/>
    <p:sldId id="377" r:id="rId6"/>
    <p:sldId id="378" r:id="rId7"/>
    <p:sldId id="379" r:id="rId8"/>
    <p:sldId id="380" r:id="rId9"/>
    <p:sldId id="336" r:id="rId10"/>
    <p:sldId id="358" r:id="rId11"/>
    <p:sldId id="359" r:id="rId12"/>
    <p:sldId id="342" r:id="rId13"/>
    <p:sldId id="364" r:id="rId14"/>
    <p:sldId id="365" r:id="rId15"/>
    <p:sldId id="367" r:id="rId16"/>
    <p:sldId id="397" r:id="rId17"/>
    <p:sldId id="283" r:id="rId18"/>
    <p:sldId id="284" r:id="rId19"/>
    <p:sldId id="372" r:id="rId20"/>
    <p:sldId id="383" r:id="rId21"/>
    <p:sldId id="384" r:id="rId22"/>
    <p:sldId id="258" r:id="rId23"/>
    <p:sldId id="398" r:id="rId24"/>
    <p:sldId id="385" r:id="rId25"/>
    <p:sldId id="371" r:id="rId26"/>
    <p:sldId id="386" r:id="rId27"/>
    <p:sldId id="387" r:id="rId28"/>
    <p:sldId id="272" r:id="rId29"/>
    <p:sldId id="271" r:id="rId30"/>
    <p:sldId id="392" r:id="rId31"/>
    <p:sldId id="389" r:id="rId32"/>
    <p:sldId id="391" r:id="rId33"/>
    <p:sldId id="393" r:id="rId34"/>
    <p:sldId id="394" r:id="rId35"/>
    <p:sldId id="395" r:id="rId36"/>
    <p:sldId id="273" r:id="rId37"/>
    <p:sldId id="396" r:id="rId38"/>
    <p:sldId id="274" r:id="rId39"/>
    <p:sldId id="275" r:id="rId40"/>
    <p:sldId id="277" r:id="rId41"/>
    <p:sldId id="279" r:id="rId42"/>
    <p:sldId id="280" r:id="rId43"/>
    <p:sldId id="281" r:id="rId44"/>
    <p:sldId id="278" r:id="rId45"/>
    <p:sldId id="282" r:id="rId46"/>
    <p:sldId id="268"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99"/>
    <a:srgbClr val="DDDDDD"/>
    <a:srgbClr val="FEC7B8"/>
    <a:srgbClr val="B0B0B0"/>
    <a:srgbClr val="FF939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yl s motivem 2 – zvýraznění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4" autoAdjust="0"/>
  </p:normalViewPr>
  <p:slideViewPr>
    <p:cSldViewPr snapToGrid="0">
      <p:cViewPr varScale="1">
        <p:scale>
          <a:sx n="96" d="100"/>
          <a:sy n="96" d="100"/>
        </p:scale>
        <p:origin x="27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8" d="100"/>
          <a:sy n="58" d="100"/>
        </p:scale>
        <p:origin x="302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4FE0DEF-8516-8028-5141-D56AF47D93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a:extLst>
              <a:ext uri="{FF2B5EF4-FFF2-40B4-BE49-F238E27FC236}">
                <a16:creationId xmlns:a16="http://schemas.microsoft.com/office/drawing/2014/main" id="{81FD1DC0-A029-B7FE-F14C-2BA9526A4B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5F5F1-9EBF-4B66-BE4E-29C840BB79BB}" type="datetimeFigureOut">
              <a:rPr lang="cs-CZ" smtClean="0"/>
              <a:t>06.06.2024</a:t>
            </a:fld>
            <a:endParaRPr lang="cs-CZ" dirty="0"/>
          </a:p>
        </p:txBody>
      </p:sp>
      <p:sp>
        <p:nvSpPr>
          <p:cNvPr id="4" name="Zástupný symbol pro zápatí 3">
            <a:extLst>
              <a:ext uri="{FF2B5EF4-FFF2-40B4-BE49-F238E27FC236}">
                <a16:creationId xmlns:a16="http://schemas.microsoft.com/office/drawing/2014/main" id="{1292E08B-1842-B61E-DFD6-FF8805CAC1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a:extLst>
              <a:ext uri="{FF2B5EF4-FFF2-40B4-BE49-F238E27FC236}">
                <a16:creationId xmlns:a16="http://schemas.microsoft.com/office/drawing/2014/main" id="{0D430BD2-2D03-3405-A65D-AA51B0B846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327009-E4F3-4129-8C96-3B79C826E18F}" type="slidenum">
              <a:rPr lang="cs-CZ" smtClean="0"/>
              <a:t>‹#›</a:t>
            </a:fld>
            <a:endParaRPr lang="cs-CZ" dirty="0"/>
          </a:p>
        </p:txBody>
      </p:sp>
    </p:spTree>
    <p:extLst>
      <p:ext uri="{BB962C8B-B14F-4D97-AF65-F5344CB8AC3E}">
        <p14:creationId xmlns:p14="http://schemas.microsoft.com/office/powerpoint/2010/main" val="3536621608"/>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42987-9A09-4F53-AF28-AFC186E11AF5}" type="datetimeFigureOut">
              <a:rPr lang="cs-CZ" smtClean="0"/>
              <a:t>06.06.2024</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5E720-5211-4FAE-836D-646991AD8BDE}" type="slidenum">
              <a:rPr lang="cs-CZ" smtClean="0"/>
              <a:t>‹#›</a:t>
            </a:fld>
            <a:endParaRPr lang="cs-CZ" dirty="0"/>
          </a:p>
        </p:txBody>
      </p:sp>
    </p:spTree>
    <p:extLst>
      <p:ext uri="{BB962C8B-B14F-4D97-AF65-F5344CB8AC3E}">
        <p14:creationId xmlns:p14="http://schemas.microsoft.com/office/powerpoint/2010/main" val="3058254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355E720-5211-4FAE-836D-646991AD8BDE}" type="slidenum">
              <a:rPr lang="cs-CZ" smtClean="0"/>
              <a:t>4</a:t>
            </a:fld>
            <a:endParaRPr lang="cs-CZ" dirty="0"/>
          </a:p>
        </p:txBody>
      </p:sp>
    </p:spTree>
    <p:extLst>
      <p:ext uri="{BB962C8B-B14F-4D97-AF65-F5344CB8AC3E}">
        <p14:creationId xmlns:p14="http://schemas.microsoft.com/office/powerpoint/2010/main" val="174483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355E720-5211-4FAE-836D-646991AD8BDE}" type="slidenum">
              <a:rPr lang="cs-CZ" smtClean="0"/>
              <a:t>5</a:t>
            </a:fld>
            <a:endParaRPr lang="cs-CZ" dirty="0"/>
          </a:p>
        </p:txBody>
      </p:sp>
    </p:spTree>
    <p:extLst>
      <p:ext uri="{BB962C8B-B14F-4D97-AF65-F5344CB8AC3E}">
        <p14:creationId xmlns:p14="http://schemas.microsoft.com/office/powerpoint/2010/main" val="7163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355E720-5211-4FAE-836D-646991AD8BDE}" type="slidenum">
              <a:rPr lang="cs-CZ" smtClean="0"/>
              <a:t>6</a:t>
            </a:fld>
            <a:endParaRPr lang="cs-CZ" dirty="0"/>
          </a:p>
        </p:txBody>
      </p:sp>
    </p:spTree>
    <p:extLst>
      <p:ext uri="{BB962C8B-B14F-4D97-AF65-F5344CB8AC3E}">
        <p14:creationId xmlns:p14="http://schemas.microsoft.com/office/powerpoint/2010/main" val="34658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355E720-5211-4FAE-836D-646991AD8BDE}" type="slidenum">
              <a:rPr lang="cs-CZ" smtClean="0"/>
              <a:t>7</a:t>
            </a:fld>
            <a:endParaRPr lang="cs-CZ" dirty="0"/>
          </a:p>
        </p:txBody>
      </p:sp>
    </p:spTree>
    <p:extLst>
      <p:ext uri="{BB962C8B-B14F-4D97-AF65-F5344CB8AC3E}">
        <p14:creationId xmlns:p14="http://schemas.microsoft.com/office/powerpoint/2010/main" val="60087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355E720-5211-4FAE-836D-646991AD8BDE}" type="slidenum">
              <a:rPr lang="cs-CZ" smtClean="0"/>
              <a:t>8</a:t>
            </a:fld>
            <a:endParaRPr lang="cs-CZ" dirty="0"/>
          </a:p>
        </p:txBody>
      </p:sp>
    </p:spTree>
    <p:extLst>
      <p:ext uri="{BB962C8B-B14F-4D97-AF65-F5344CB8AC3E}">
        <p14:creationId xmlns:p14="http://schemas.microsoft.com/office/powerpoint/2010/main" val="414397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9" name="Obrázek 8" descr="Obsah obrázku umění, látka, design, křivka&#10;&#10;Popis byl vytvořen automaticky">
            <a:extLst>
              <a:ext uri="{FF2B5EF4-FFF2-40B4-BE49-F238E27FC236}">
                <a16:creationId xmlns:a16="http://schemas.microsoft.com/office/drawing/2014/main" id="{473FC552-AA2E-D786-C71E-EFC966CA52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106"/>
          <a:stretch/>
        </p:blipFill>
        <p:spPr>
          <a:xfrm rot="5400000">
            <a:off x="4565275" y="-763770"/>
            <a:ext cx="3051558" cy="12191983"/>
          </a:xfrm>
          <a:prstGeom prst="rect">
            <a:avLst/>
          </a:prstGeom>
        </p:spPr>
      </p:pic>
      <p:pic>
        <p:nvPicPr>
          <p:cNvPr id="10" name="Obrázek 9" descr="Obsah obrázku umění, látka, design, křivka&#10;&#10;Popis byl vytvořen automaticky">
            <a:extLst>
              <a:ext uri="{FF2B5EF4-FFF2-40B4-BE49-F238E27FC236}">
                <a16:creationId xmlns:a16="http://schemas.microsoft.com/office/drawing/2014/main" id="{2DA31B92-2E47-BE7C-2AB6-38D1E39EC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55" r="36504"/>
          <a:stretch/>
        </p:blipFill>
        <p:spPr>
          <a:xfrm rot="5400000">
            <a:off x="4183894" y="-4188200"/>
            <a:ext cx="3824175" cy="12192001"/>
          </a:xfrm>
          <a:prstGeom prst="rect">
            <a:avLst/>
          </a:prstGeom>
        </p:spPr>
      </p:pic>
      <p:pic>
        <p:nvPicPr>
          <p:cNvPr id="8" name="Obrázek 7">
            <a:extLst>
              <a:ext uri="{FF2B5EF4-FFF2-40B4-BE49-F238E27FC236}">
                <a16:creationId xmlns:a16="http://schemas.microsoft.com/office/drawing/2014/main" id="{BB3A2732-DDE7-413D-96EE-53B443EA344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44903" y="3111899"/>
            <a:ext cx="3280613" cy="316518"/>
          </a:xfrm>
          <a:prstGeom prst="rect">
            <a:avLst/>
          </a:prstGeom>
        </p:spPr>
      </p:pic>
      <p:sp>
        <p:nvSpPr>
          <p:cNvPr id="7" name="Zástupný symbol pro text 6"/>
          <p:cNvSpPr>
            <a:spLocks noGrp="1"/>
          </p:cNvSpPr>
          <p:nvPr>
            <p:ph type="body" sz="quarter" idx="11" hasCustomPrompt="1"/>
          </p:nvPr>
        </p:nvSpPr>
        <p:spPr>
          <a:xfrm>
            <a:off x="-18" y="4255123"/>
            <a:ext cx="12192000" cy="852404"/>
          </a:xfrm>
          <a:prstGeom prst="rect">
            <a:avLst/>
          </a:prstGeom>
        </p:spPr>
        <p:txBody>
          <a:bodyPr/>
          <a:lstStyle>
            <a:lvl1pPr marL="0" indent="0" algn="ctr">
              <a:buNone/>
              <a:defRPr sz="3400" baseline="0">
                <a:solidFill>
                  <a:schemeClr val="tx1">
                    <a:lumMod val="95000"/>
                    <a:lumOff val="5000"/>
                  </a:schemeClr>
                </a:solidFill>
                <a:latin typeface="Arial" panose="020B0604020202020204" pitchFamily="34" charset="0"/>
                <a:cs typeface="Arial" panose="020B0604020202020204" pitchFamily="34" charset="0"/>
              </a:defRPr>
            </a:lvl1pPr>
          </a:lstStyle>
          <a:p>
            <a:pPr lvl="0"/>
            <a:r>
              <a:rPr lang="cs-CZ" dirty="0"/>
              <a:t>Nadpis prezentace – Úroveň 1</a:t>
            </a:r>
          </a:p>
        </p:txBody>
      </p:sp>
      <p:sp>
        <p:nvSpPr>
          <p:cNvPr id="4" name="Zástupný symbol pro text 3"/>
          <p:cNvSpPr>
            <a:spLocks noGrp="1"/>
          </p:cNvSpPr>
          <p:nvPr>
            <p:ph type="body" sz="quarter" idx="10" hasCustomPrompt="1"/>
          </p:nvPr>
        </p:nvSpPr>
        <p:spPr>
          <a:xfrm>
            <a:off x="244911" y="6467475"/>
            <a:ext cx="3552732" cy="382285"/>
          </a:xfrm>
          <a:prstGeom prst="rect">
            <a:avLst/>
          </a:prstGeom>
        </p:spPr>
        <p:txBody>
          <a:bodyPr/>
          <a:lstStyle>
            <a:lvl1pPr marL="0" indent="0" algn="l">
              <a:buNone/>
              <a:defRPr sz="1400">
                <a:solidFill>
                  <a:schemeClr val="tx1">
                    <a:lumMod val="95000"/>
                    <a:lumOff val="5000"/>
                  </a:schemeClr>
                </a:solidFill>
                <a:latin typeface="Arial" panose="020B0604020202020204" pitchFamily="34" charset="0"/>
                <a:cs typeface="Arial" panose="020B0604020202020204" pitchFamily="34" charset="0"/>
              </a:defRPr>
            </a:lvl1pPr>
          </a:lstStyle>
          <a:p>
            <a:pPr lvl="0"/>
            <a:r>
              <a:rPr lang="cs-CZ" dirty="0"/>
              <a:t>Jméno Příjmení</a:t>
            </a:r>
          </a:p>
        </p:txBody>
      </p:sp>
      <p:sp>
        <p:nvSpPr>
          <p:cNvPr id="3" name="Zástupný symbol pro datum 3">
            <a:extLst>
              <a:ext uri="{FF2B5EF4-FFF2-40B4-BE49-F238E27FC236}">
                <a16:creationId xmlns:a16="http://schemas.microsoft.com/office/drawing/2014/main" id="{BE8244CC-717D-22BB-9A3B-CD66BB29D7D0}"/>
              </a:ext>
            </a:extLst>
          </p:cNvPr>
          <p:cNvSpPr>
            <a:spLocks noGrp="1"/>
          </p:cNvSpPr>
          <p:nvPr>
            <p:ph type="dt" sz="half" idx="2"/>
          </p:nvPr>
        </p:nvSpPr>
        <p:spPr>
          <a:xfrm>
            <a:off x="10866842" y="6416247"/>
            <a:ext cx="1080247" cy="365125"/>
          </a:xfrm>
          <a:prstGeom prst="rect">
            <a:avLst/>
          </a:prstGeom>
        </p:spPr>
        <p:txBody>
          <a:bodyPr vert="horz" lIns="91440" tIns="45720" rIns="91440" bIns="45720" rtlCol="0" anchor="ctr"/>
          <a:lstStyle>
            <a:lvl1pPr algn="l">
              <a:defRPr sz="1400">
                <a:solidFill>
                  <a:schemeClr val="tx1">
                    <a:lumMod val="95000"/>
                    <a:lumOff val="5000"/>
                  </a:schemeClr>
                </a:solidFill>
                <a:latin typeface="Arial" panose="020B0604020202020204" pitchFamily="34" charset="0"/>
                <a:cs typeface="Arial" panose="020B0604020202020204" pitchFamily="34" charset="0"/>
              </a:defRPr>
            </a:lvl1pPr>
          </a:lstStyle>
          <a:p>
            <a:fld id="{CD4562F0-C25A-468D-BE0E-16C5A4B243F8}" type="datetime1">
              <a:rPr lang="cs-CZ" smtClean="0"/>
              <a:pPr/>
              <a:t>06.06.2024</a:t>
            </a:fld>
            <a:endParaRPr lang="cs-CZ" dirty="0"/>
          </a:p>
        </p:txBody>
      </p:sp>
    </p:spTree>
    <p:extLst>
      <p:ext uri="{BB962C8B-B14F-4D97-AF65-F5344CB8AC3E}">
        <p14:creationId xmlns:p14="http://schemas.microsoft.com/office/powerpoint/2010/main" val="2278419443"/>
      </p:ext>
    </p:extLst>
  </p:cSld>
  <p:clrMapOvr>
    <a:masterClrMapping/>
  </p:clrMapOvr>
  <p:extLst>
    <p:ext uri="{DCECCB84-F9BA-43D5-87BE-67443E8EF086}">
      <p15:sldGuideLst xmlns:p15="http://schemas.microsoft.com/office/powerpoint/2012/main">
        <p15:guide id="1" orient="horz" pos="4201"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11" name="Zástupný symbol pro tabulku 4">
            <a:extLst>
              <a:ext uri="{FF2B5EF4-FFF2-40B4-BE49-F238E27FC236}">
                <a16:creationId xmlns:a16="http://schemas.microsoft.com/office/drawing/2014/main" id="{68FF19D3-D571-B77E-EDC4-F75F96C553C4}"/>
              </a:ext>
            </a:extLst>
          </p:cNvPr>
          <p:cNvSpPr>
            <a:spLocks noGrp="1"/>
          </p:cNvSpPr>
          <p:nvPr>
            <p:ph type="tbl" sz="quarter" idx="12"/>
          </p:nvPr>
        </p:nvSpPr>
        <p:spPr>
          <a:xfrm>
            <a:off x="6120000" y="1992046"/>
            <a:ext cx="5610225" cy="3671559"/>
          </a:xfrm>
          <a:prstGeom prst="rect">
            <a:avLst/>
          </a:prstGeom>
        </p:spPr>
        <p:txBody>
          <a:bodyPr/>
          <a:lstStyle/>
          <a:p>
            <a:endParaRPr lang="cs-CZ" dirty="0"/>
          </a:p>
        </p:txBody>
      </p:sp>
      <p:sp>
        <p:nvSpPr>
          <p:cNvPr id="12" name="Zástupný symbol pro číslo snímku 6">
            <a:extLst>
              <a:ext uri="{FF2B5EF4-FFF2-40B4-BE49-F238E27FC236}">
                <a16:creationId xmlns:a16="http://schemas.microsoft.com/office/drawing/2014/main" id="{22EB6E4B-EBE5-A54D-10F8-9D120BEFEC2A}"/>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18" name="Zástupný symbol pro text 16">
            <a:extLst>
              <a:ext uri="{FF2B5EF4-FFF2-40B4-BE49-F238E27FC236}">
                <a16:creationId xmlns:a16="http://schemas.microsoft.com/office/drawing/2014/main" id="{AB22282D-AF46-19A7-B6AF-92185526D5C1}"/>
              </a:ext>
            </a:extLst>
          </p:cNvPr>
          <p:cNvSpPr>
            <a:spLocks noGrp="1"/>
          </p:cNvSpPr>
          <p:nvPr>
            <p:ph type="body" sz="quarter" idx="17" hasCustomPrompt="1"/>
          </p:nvPr>
        </p:nvSpPr>
        <p:spPr>
          <a:xfrm>
            <a:off x="6102582" y="5860416"/>
            <a:ext cx="5627643" cy="3600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
        <p:nvSpPr>
          <p:cNvPr id="19" name="Zástupný symbol pro text 16">
            <a:extLst>
              <a:ext uri="{FF2B5EF4-FFF2-40B4-BE49-F238E27FC236}">
                <a16:creationId xmlns:a16="http://schemas.microsoft.com/office/drawing/2014/main" id="{1B59A734-B700-75C2-EACD-4A83D233D3ED}"/>
              </a:ext>
            </a:extLst>
          </p:cNvPr>
          <p:cNvSpPr>
            <a:spLocks noGrp="1"/>
          </p:cNvSpPr>
          <p:nvPr>
            <p:ph type="body" sz="quarter" idx="18" hasCustomPrompt="1"/>
          </p:nvPr>
        </p:nvSpPr>
        <p:spPr>
          <a:xfrm>
            <a:off x="461775" y="5017349"/>
            <a:ext cx="5204472" cy="120306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altLang="cs-CZ" dirty="0">
                <a:solidFill>
                  <a:schemeClr val="tx1">
                    <a:lumMod val="85000"/>
                    <a:lumOff val="15000"/>
                  </a:schemeClr>
                </a:solidFill>
                <a:latin typeface="Arial" panose="020B0604020202020204" pitchFamily="34" charset="0"/>
                <a:cs typeface="Arial" panose="020B0604020202020204" pitchFamily="34" charset="0"/>
              </a:rPr>
              <a:t>Tvorba tabulky: klikněte na ikonu tabulky v poli vpravo. Následně zvolte počet sloupců a řádků dle potřeby. V horním pásu karet vlevo můžete určit, zda tabulka bude horizontální nebo svislá. Dále můžete určit barevnost tabulky a velikost písma. Také můžete nastavit ohraničení.</a:t>
            </a:r>
            <a:endParaRPr lang="cs-CZ" altLang="cs-CZ" dirty="0"/>
          </a:p>
          <a:p>
            <a:pPr lvl="0"/>
            <a:endParaRPr lang="cs-CZ" dirty="0"/>
          </a:p>
        </p:txBody>
      </p:sp>
      <p:sp>
        <p:nvSpPr>
          <p:cNvPr id="2" name="Zástupný text 3">
            <a:extLst>
              <a:ext uri="{FF2B5EF4-FFF2-40B4-BE49-F238E27FC236}">
                <a16:creationId xmlns:a16="http://schemas.microsoft.com/office/drawing/2014/main" id="{6AE7CA8D-853A-108E-E0B6-98749B44C18C}"/>
              </a:ext>
            </a:extLst>
          </p:cNvPr>
          <p:cNvSpPr>
            <a:spLocks noGrp="1"/>
          </p:cNvSpPr>
          <p:nvPr>
            <p:ph type="body" sz="quarter" idx="19"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6" name="Zástupný text 3">
            <a:extLst>
              <a:ext uri="{FF2B5EF4-FFF2-40B4-BE49-F238E27FC236}">
                <a16:creationId xmlns:a16="http://schemas.microsoft.com/office/drawing/2014/main" id="{D36AA2C0-99AF-5DDA-4085-37B0F8CC2EBD}"/>
              </a:ext>
            </a:extLst>
          </p:cNvPr>
          <p:cNvSpPr>
            <a:spLocks noGrp="1"/>
          </p:cNvSpPr>
          <p:nvPr>
            <p:ph type="body" sz="quarter" idx="20" hasCustomPrompt="1"/>
          </p:nvPr>
        </p:nvSpPr>
        <p:spPr>
          <a:xfrm>
            <a:off x="443292" y="1992045"/>
            <a:ext cx="5448222" cy="4228371"/>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3039404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adpis a obsah">
    <p:bg>
      <p:bgPr>
        <a:solidFill>
          <a:schemeClr val="bg1"/>
        </a:solidFill>
        <a:effectLst/>
      </p:bgPr>
    </p:bg>
    <p:spTree>
      <p:nvGrpSpPr>
        <p:cNvPr id="1" name=""/>
        <p:cNvGrpSpPr/>
        <p:nvPr/>
      </p:nvGrpSpPr>
      <p:grpSpPr>
        <a:xfrm>
          <a:off x="0" y="0"/>
          <a:ext cx="0" cy="0"/>
          <a:chOff x="0" y="0"/>
          <a:chExt cx="0" cy="0"/>
        </a:xfrm>
      </p:grpSpPr>
      <p:sp>
        <p:nvSpPr>
          <p:cNvPr id="10" name="Zástupný symbol pro tabulku 4">
            <a:extLst>
              <a:ext uri="{FF2B5EF4-FFF2-40B4-BE49-F238E27FC236}">
                <a16:creationId xmlns:a16="http://schemas.microsoft.com/office/drawing/2014/main" id="{36890377-5EE5-4931-FB29-2EBA25580427}"/>
              </a:ext>
            </a:extLst>
          </p:cNvPr>
          <p:cNvSpPr>
            <a:spLocks noGrp="1"/>
          </p:cNvSpPr>
          <p:nvPr>
            <p:ph type="tbl" sz="quarter" idx="12"/>
          </p:nvPr>
        </p:nvSpPr>
        <p:spPr>
          <a:xfrm>
            <a:off x="324000" y="3340359"/>
            <a:ext cx="11222187" cy="2556588"/>
          </a:xfrm>
          <a:prstGeom prst="rect">
            <a:avLst/>
          </a:prstGeom>
        </p:spPr>
        <p:txBody>
          <a:bodyPr/>
          <a:lstStyle/>
          <a:p>
            <a:endParaRPr lang="cs-CZ" dirty="0"/>
          </a:p>
        </p:txBody>
      </p:sp>
      <p:pic>
        <p:nvPicPr>
          <p:cNvPr id="12" name="Obrázek 11" descr="Obsah obrázku umění, látka, design, křivka&#10;&#10;Popis byl vytvořen automaticky">
            <a:extLst>
              <a:ext uri="{FF2B5EF4-FFF2-40B4-BE49-F238E27FC236}">
                <a16:creationId xmlns:a16="http://schemas.microsoft.com/office/drawing/2014/main" id="{B25FA4A1-B1A5-7F0D-5C20-3B71EC3D90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14" name="Obrázek 13">
            <a:extLst>
              <a:ext uri="{FF2B5EF4-FFF2-40B4-BE49-F238E27FC236}">
                <a16:creationId xmlns:a16="http://schemas.microsoft.com/office/drawing/2014/main" id="{A61EFCF6-0EBD-8063-67B7-06F2E664D09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17" name="Zástupný symbol pro číslo snímku 5">
            <a:extLst>
              <a:ext uri="{FF2B5EF4-FFF2-40B4-BE49-F238E27FC236}">
                <a16:creationId xmlns:a16="http://schemas.microsoft.com/office/drawing/2014/main" id="{D3D7EA6C-07D3-242C-4906-F0800588CE2B}"/>
              </a:ext>
            </a:extLst>
          </p:cNvPr>
          <p:cNvSpPr>
            <a:spLocks noGrp="1"/>
          </p:cNvSpPr>
          <p:nvPr>
            <p:ph type="sldNum" sz="quarter" idx="4"/>
          </p:nvPr>
        </p:nvSpPr>
        <p:spPr>
          <a:xfrm>
            <a:off x="9118600" y="6484634"/>
            <a:ext cx="2743200" cy="360000"/>
          </a:xfrm>
          <a:prstGeom prst="rect">
            <a:avLst/>
          </a:prstGeom>
        </p:spPr>
        <p:txBody>
          <a:bodyPr vert="horz" lIns="91440" tIns="45720" rIns="91440" bIns="45720" rtlCol="0" anchor="ctr"/>
          <a:lstStyle>
            <a:lvl1pPr algn="r">
              <a:defRPr sz="1200">
                <a:solidFill>
                  <a:schemeClr val="tx1">
                    <a:lumMod val="95000"/>
                    <a:lumOff val="5000"/>
                  </a:schemeClr>
                </a:solidFill>
              </a:defRPr>
            </a:lvl1pPr>
          </a:lstStyle>
          <a:p>
            <a:fld id="{159EE59B-48DC-4893-AE0A-F84D29968423}" type="slidenum">
              <a:rPr lang="cs-CZ" smtClean="0"/>
              <a:pPr/>
              <a:t>‹#›</a:t>
            </a:fld>
            <a:endParaRPr lang="cs-CZ" dirty="0"/>
          </a:p>
        </p:txBody>
      </p:sp>
      <p:sp>
        <p:nvSpPr>
          <p:cNvPr id="3" name="Zástupný text 3">
            <a:extLst>
              <a:ext uri="{FF2B5EF4-FFF2-40B4-BE49-F238E27FC236}">
                <a16:creationId xmlns:a16="http://schemas.microsoft.com/office/drawing/2014/main" id="{93AAFCA3-FAC8-9628-C9AA-C0FDE86DCC57}"/>
              </a:ext>
            </a:extLst>
          </p:cNvPr>
          <p:cNvSpPr>
            <a:spLocks noGrp="1"/>
          </p:cNvSpPr>
          <p:nvPr>
            <p:ph type="body" sz="quarter" idx="17" hasCustomPrompt="1"/>
          </p:nvPr>
        </p:nvSpPr>
        <p:spPr>
          <a:xfrm>
            <a:off x="324000" y="1196750"/>
            <a:ext cx="11222186"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4" name="Zástupný text 3">
            <a:extLst>
              <a:ext uri="{FF2B5EF4-FFF2-40B4-BE49-F238E27FC236}">
                <a16:creationId xmlns:a16="http://schemas.microsoft.com/office/drawing/2014/main" id="{60FCC45D-30A7-AADA-58DE-4CA3AD694608}"/>
              </a:ext>
            </a:extLst>
          </p:cNvPr>
          <p:cNvSpPr>
            <a:spLocks noGrp="1"/>
          </p:cNvSpPr>
          <p:nvPr>
            <p:ph type="body" sz="quarter" idx="18" hasCustomPrompt="1"/>
          </p:nvPr>
        </p:nvSpPr>
        <p:spPr>
          <a:xfrm>
            <a:off x="443291" y="1992047"/>
            <a:ext cx="11102895" cy="1260440"/>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p:txBody>
      </p:sp>
      <p:sp>
        <p:nvSpPr>
          <p:cNvPr id="2" name="Zástupný symbol pro text 16">
            <a:extLst>
              <a:ext uri="{FF2B5EF4-FFF2-40B4-BE49-F238E27FC236}">
                <a16:creationId xmlns:a16="http://schemas.microsoft.com/office/drawing/2014/main" id="{10A72BB5-4E76-E9A4-AF78-5EE392038813}"/>
              </a:ext>
            </a:extLst>
          </p:cNvPr>
          <p:cNvSpPr>
            <a:spLocks noGrp="1"/>
          </p:cNvSpPr>
          <p:nvPr>
            <p:ph type="body" sz="quarter" idx="19" hasCustomPrompt="1"/>
          </p:nvPr>
        </p:nvSpPr>
        <p:spPr>
          <a:xfrm>
            <a:off x="324000" y="6124633"/>
            <a:ext cx="8353469" cy="3600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Tree>
    <p:extLst>
      <p:ext uri="{BB962C8B-B14F-4D97-AF65-F5344CB8AC3E}">
        <p14:creationId xmlns:p14="http://schemas.microsoft.com/office/powerpoint/2010/main" val="503618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Nadpis a obsah">
    <p:bg>
      <p:bgPr>
        <a:solidFill>
          <a:schemeClr val="bg1"/>
        </a:solidFill>
        <a:effectLst/>
      </p:bgPr>
    </p:bg>
    <p:spTree>
      <p:nvGrpSpPr>
        <p:cNvPr id="1" name=""/>
        <p:cNvGrpSpPr/>
        <p:nvPr/>
      </p:nvGrpSpPr>
      <p:grpSpPr>
        <a:xfrm>
          <a:off x="0" y="0"/>
          <a:ext cx="0" cy="0"/>
          <a:chOff x="0" y="0"/>
          <a:chExt cx="0" cy="0"/>
        </a:xfrm>
      </p:grpSpPr>
      <p:sp>
        <p:nvSpPr>
          <p:cNvPr id="12" name="Zástupný symbol pro graf 5">
            <a:extLst>
              <a:ext uri="{FF2B5EF4-FFF2-40B4-BE49-F238E27FC236}">
                <a16:creationId xmlns:a16="http://schemas.microsoft.com/office/drawing/2014/main" id="{70824A1F-28E5-D109-8FD0-213D5D9C6E3E}"/>
              </a:ext>
            </a:extLst>
          </p:cNvPr>
          <p:cNvSpPr>
            <a:spLocks noGrp="1"/>
          </p:cNvSpPr>
          <p:nvPr>
            <p:ph type="chart" sz="quarter" idx="13"/>
          </p:nvPr>
        </p:nvSpPr>
        <p:spPr>
          <a:xfrm>
            <a:off x="6084000" y="1992046"/>
            <a:ext cx="5610224" cy="3951554"/>
          </a:xfrm>
          <a:prstGeom prst="rect">
            <a:avLst/>
          </a:prstGeom>
        </p:spPr>
        <p:txBody>
          <a:bodyPr/>
          <a:lstStyle/>
          <a:p>
            <a:endParaRPr lang="cs-CZ" dirty="0"/>
          </a:p>
        </p:txBody>
      </p:sp>
      <p:pic>
        <p:nvPicPr>
          <p:cNvPr id="14" name="Obrázek 13" descr="Obsah obrázku umění, látka, design, křivka&#10;&#10;Popis byl vytvořen automaticky">
            <a:extLst>
              <a:ext uri="{FF2B5EF4-FFF2-40B4-BE49-F238E27FC236}">
                <a16:creationId xmlns:a16="http://schemas.microsoft.com/office/drawing/2014/main" id="{26A4933F-2804-132E-E318-14D99C969E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15" name="Obrázek 14">
            <a:extLst>
              <a:ext uri="{FF2B5EF4-FFF2-40B4-BE49-F238E27FC236}">
                <a16:creationId xmlns:a16="http://schemas.microsoft.com/office/drawing/2014/main" id="{EF304C4B-E210-92C2-90DB-C69DE5580B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20" name="Zástupný symbol pro číslo snímku 6">
            <a:extLst>
              <a:ext uri="{FF2B5EF4-FFF2-40B4-BE49-F238E27FC236}">
                <a16:creationId xmlns:a16="http://schemas.microsoft.com/office/drawing/2014/main" id="{25FDCEF4-1CA2-021F-0F5C-B4F1A6D0E5A1}"/>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3" name="Zástupný text 3">
            <a:extLst>
              <a:ext uri="{FF2B5EF4-FFF2-40B4-BE49-F238E27FC236}">
                <a16:creationId xmlns:a16="http://schemas.microsoft.com/office/drawing/2014/main" id="{7E6A3168-5FC9-7007-F345-E9583D7E4074}"/>
              </a:ext>
            </a:extLst>
          </p:cNvPr>
          <p:cNvSpPr>
            <a:spLocks noGrp="1"/>
          </p:cNvSpPr>
          <p:nvPr>
            <p:ph type="body" sz="quarter" idx="17"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4" name="Zástupný text 3">
            <a:extLst>
              <a:ext uri="{FF2B5EF4-FFF2-40B4-BE49-F238E27FC236}">
                <a16:creationId xmlns:a16="http://schemas.microsoft.com/office/drawing/2014/main" id="{13CE9601-0A79-6054-3B1D-25B48CA9DC94}"/>
              </a:ext>
            </a:extLst>
          </p:cNvPr>
          <p:cNvSpPr>
            <a:spLocks noGrp="1"/>
          </p:cNvSpPr>
          <p:nvPr>
            <p:ph type="body" sz="quarter" idx="18" hasCustomPrompt="1"/>
          </p:nvPr>
        </p:nvSpPr>
        <p:spPr>
          <a:xfrm>
            <a:off x="443292" y="1992046"/>
            <a:ext cx="5482946" cy="4403804"/>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
        <p:nvSpPr>
          <p:cNvPr id="2" name="Zástupný symbol pro text 16">
            <a:extLst>
              <a:ext uri="{FF2B5EF4-FFF2-40B4-BE49-F238E27FC236}">
                <a16:creationId xmlns:a16="http://schemas.microsoft.com/office/drawing/2014/main" id="{522BB2E6-C607-55D3-4EFE-273E0FB38A3C}"/>
              </a:ext>
            </a:extLst>
          </p:cNvPr>
          <p:cNvSpPr>
            <a:spLocks noGrp="1"/>
          </p:cNvSpPr>
          <p:nvPr>
            <p:ph type="body" sz="quarter" idx="19" hasCustomPrompt="1"/>
          </p:nvPr>
        </p:nvSpPr>
        <p:spPr>
          <a:xfrm>
            <a:off x="6096000" y="6035849"/>
            <a:ext cx="5598224" cy="3600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Tree>
    <p:extLst>
      <p:ext uri="{BB962C8B-B14F-4D97-AF65-F5344CB8AC3E}">
        <p14:creationId xmlns:p14="http://schemas.microsoft.com/office/powerpoint/2010/main" val="880427827"/>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Nadpis a obsah">
    <p:bg>
      <p:bgPr>
        <a:solidFill>
          <a:schemeClr val="bg1"/>
        </a:solidFill>
        <a:effectLst/>
      </p:bgPr>
    </p:bg>
    <p:spTree>
      <p:nvGrpSpPr>
        <p:cNvPr id="1" name=""/>
        <p:cNvGrpSpPr/>
        <p:nvPr/>
      </p:nvGrpSpPr>
      <p:grpSpPr>
        <a:xfrm>
          <a:off x="0" y="0"/>
          <a:ext cx="0" cy="0"/>
          <a:chOff x="0" y="0"/>
          <a:chExt cx="0" cy="0"/>
        </a:xfrm>
      </p:grpSpPr>
      <p:sp>
        <p:nvSpPr>
          <p:cNvPr id="19" name="Zástupný symbol pro graf 5">
            <a:extLst>
              <a:ext uri="{FF2B5EF4-FFF2-40B4-BE49-F238E27FC236}">
                <a16:creationId xmlns:a16="http://schemas.microsoft.com/office/drawing/2014/main" id="{E2569AFE-31EE-E97E-46BE-8344804EF875}"/>
              </a:ext>
            </a:extLst>
          </p:cNvPr>
          <p:cNvSpPr>
            <a:spLocks noGrp="1"/>
          </p:cNvSpPr>
          <p:nvPr>
            <p:ph type="chart" sz="quarter" idx="13"/>
          </p:nvPr>
        </p:nvSpPr>
        <p:spPr>
          <a:xfrm>
            <a:off x="324000" y="3429001"/>
            <a:ext cx="11346224" cy="2579914"/>
          </a:xfrm>
          <a:prstGeom prst="rect">
            <a:avLst/>
          </a:prstGeom>
        </p:spPr>
        <p:txBody>
          <a:bodyPr/>
          <a:lstStyle/>
          <a:p>
            <a:endParaRPr lang="cs-CZ" dirty="0"/>
          </a:p>
        </p:txBody>
      </p:sp>
      <p:pic>
        <p:nvPicPr>
          <p:cNvPr id="22" name="Obrázek 21" descr="Obsah obrázku umění, látka, design, křivka&#10;&#10;Popis byl vytvořen automaticky">
            <a:extLst>
              <a:ext uri="{FF2B5EF4-FFF2-40B4-BE49-F238E27FC236}">
                <a16:creationId xmlns:a16="http://schemas.microsoft.com/office/drawing/2014/main" id="{47C675E2-F7F0-C391-5652-F88BC14A6F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23" name="Obrázek 22">
            <a:extLst>
              <a:ext uri="{FF2B5EF4-FFF2-40B4-BE49-F238E27FC236}">
                <a16:creationId xmlns:a16="http://schemas.microsoft.com/office/drawing/2014/main" id="{4742A3C1-839B-5DDB-6D16-72BC7FA3167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28" name="Zástupný symbol pro číslo snímku 6">
            <a:extLst>
              <a:ext uri="{FF2B5EF4-FFF2-40B4-BE49-F238E27FC236}">
                <a16:creationId xmlns:a16="http://schemas.microsoft.com/office/drawing/2014/main" id="{A9A9D2F8-B02F-765A-D89B-B6B6F451AE63}"/>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3" name="Zástupný text 3">
            <a:extLst>
              <a:ext uri="{FF2B5EF4-FFF2-40B4-BE49-F238E27FC236}">
                <a16:creationId xmlns:a16="http://schemas.microsoft.com/office/drawing/2014/main" id="{873B7DC6-8063-177A-6835-C7BAAD3BDCCC}"/>
              </a:ext>
            </a:extLst>
          </p:cNvPr>
          <p:cNvSpPr>
            <a:spLocks noGrp="1"/>
          </p:cNvSpPr>
          <p:nvPr>
            <p:ph type="body" sz="quarter" idx="17" hasCustomPrompt="1"/>
          </p:nvPr>
        </p:nvSpPr>
        <p:spPr>
          <a:xfrm>
            <a:off x="324000" y="1196750"/>
            <a:ext cx="11346224"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4" name="Zástupný text 3">
            <a:extLst>
              <a:ext uri="{FF2B5EF4-FFF2-40B4-BE49-F238E27FC236}">
                <a16:creationId xmlns:a16="http://schemas.microsoft.com/office/drawing/2014/main" id="{0944FFAD-A308-D8B9-331F-00BE3082A195}"/>
              </a:ext>
            </a:extLst>
          </p:cNvPr>
          <p:cNvSpPr>
            <a:spLocks noGrp="1"/>
          </p:cNvSpPr>
          <p:nvPr>
            <p:ph type="body" sz="quarter" idx="18" hasCustomPrompt="1"/>
          </p:nvPr>
        </p:nvSpPr>
        <p:spPr>
          <a:xfrm>
            <a:off x="324000" y="1992046"/>
            <a:ext cx="11346224" cy="1282217"/>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p:txBody>
      </p:sp>
      <p:sp>
        <p:nvSpPr>
          <p:cNvPr id="5" name="Zástupný symbol pro text 16">
            <a:extLst>
              <a:ext uri="{FF2B5EF4-FFF2-40B4-BE49-F238E27FC236}">
                <a16:creationId xmlns:a16="http://schemas.microsoft.com/office/drawing/2014/main" id="{54A8815F-AF7B-C391-0D92-F59F170629DA}"/>
              </a:ext>
            </a:extLst>
          </p:cNvPr>
          <p:cNvSpPr>
            <a:spLocks noGrp="1"/>
          </p:cNvSpPr>
          <p:nvPr>
            <p:ph type="body" sz="quarter" idx="19" hasCustomPrompt="1"/>
          </p:nvPr>
        </p:nvSpPr>
        <p:spPr>
          <a:xfrm>
            <a:off x="324000" y="6124633"/>
            <a:ext cx="8353469" cy="3600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Tree>
    <p:extLst>
      <p:ext uri="{BB962C8B-B14F-4D97-AF65-F5344CB8AC3E}">
        <p14:creationId xmlns:p14="http://schemas.microsoft.com/office/powerpoint/2010/main" val="3344510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Obrázek 3" descr="Obsah obrázku umění, látka, design, křivka&#10;&#10;Popis byl vytvořen automaticky">
            <a:extLst>
              <a:ext uri="{FF2B5EF4-FFF2-40B4-BE49-F238E27FC236}">
                <a16:creationId xmlns:a16="http://schemas.microsoft.com/office/drawing/2014/main" id="{68502C7C-9AF7-1F6A-BADE-32CAB83AE5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856" t="2" r="4917"/>
          <a:stretch/>
        </p:blipFill>
        <p:spPr>
          <a:xfrm rot="5400000">
            <a:off x="2671123" y="-2588236"/>
            <a:ext cx="6849760"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712458" y="3390109"/>
            <a:ext cx="767083" cy="767083"/>
          </a:xfrm>
          <a:prstGeom prst="rect">
            <a:avLst/>
          </a:prstGeom>
        </p:spPr>
      </p:pic>
      <p:sp>
        <p:nvSpPr>
          <p:cNvPr id="2" name="Zástupný symbol pro text 6">
            <a:extLst>
              <a:ext uri="{FF2B5EF4-FFF2-40B4-BE49-F238E27FC236}">
                <a16:creationId xmlns:a16="http://schemas.microsoft.com/office/drawing/2014/main" id="{8AD8C9D2-C534-EC2D-8BBE-848A222108F1}"/>
              </a:ext>
            </a:extLst>
          </p:cNvPr>
          <p:cNvSpPr>
            <a:spLocks noGrp="1"/>
          </p:cNvSpPr>
          <p:nvPr>
            <p:ph type="body" sz="quarter" idx="11" hasCustomPrompt="1"/>
          </p:nvPr>
        </p:nvSpPr>
        <p:spPr>
          <a:xfrm>
            <a:off x="0" y="4946073"/>
            <a:ext cx="12192000" cy="1269989"/>
          </a:xfrm>
          <a:prstGeom prst="rect">
            <a:avLst/>
          </a:prstGeom>
        </p:spPr>
        <p:txBody>
          <a:bodyPr/>
          <a:lstStyle>
            <a:lvl1pPr marL="0" indent="0" algn="ctr">
              <a:buNone/>
              <a:defRPr sz="3400" baseline="0">
                <a:latin typeface="Arial" panose="020B0604020202020204" pitchFamily="34" charset="0"/>
                <a:cs typeface="Arial" panose="020B0604020202020204" pitchFamily="34" charset="0"/>
              </a:defRPr>
            </a:lvl1pPr>
          </a:lstStyle>
          <a:p>
            <a:pPr lvl="0"/>
            <a:r>
              <a:rPr lang="cs-CZ" dirty="0"/>
              <a:t>Děkuji za pozornost</a:t>
            </a:r>
          </a:p>
        </p:txBody>
      </p:sp>
    </p:spTree>
    <p:extLst>
      <p:ext uri="{BB962C8B-B14F-4D97-AF65-F5344CB8AC3E}">
        <p14:creationId xmlns:p14="http://schemas.microsoft.com/office/powerpoint/2010/main" val="31488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Nadpis a obsah">
    <p:bg>
      <p:bgPr>
        <a:solidFill>
          <a:schemeClr val="bg1"/>
        </a:solidFill>
        <a:effectLst/>
      </p:bgPr>
    </p:bg>
    <p:spTree>
      <p:nvGrpSpPr>
        <p:cNvPr id="1" name=""/>
        <p:cNvGrpSpPr/>
        <p:nvPr/>
      </p:nvGrpSpPr>
      <p:grpSpPr>
        <a:xfrm>
          <a:off x="0" y="0"/>
          <a:ext cx="0" cy="0"/>
          <a:chOff x="0" y="0"/>
          <a:chExt cx="0" cy="0"/>
        </a:xfrm>
      </p:grpSpPr>
      <p:sp>
        <p:nvSpPr>
          <p:cNvPr id="12" name="Zástupný symbol pro graf 5">
            <a:extLst>
              <a:ext uri="{FF2B5EF4-FFF2-40B4-BE49-F238E27FC236}">
                <a16:creationId xmlns:a16="http://schemas.microsoft.com/office/drawing/2014/main" id="{70824A1F-28E5-D109-8FD0-213D5D9C6E3E}"/>
              </a:ext>
            </a:extLst>
          </p:cNvPr>
          <p:cNvSpPr>
            <a:spLocks noGrp="1"/>
          </p:cNvSpPr>
          <p:nvPr>
            <p:ph type="chart" sz="quarter" idx="13"/>
          </p:nvPr>
        </p:nvSpPr>
        <p:spPr>
          <a:xfrm>
            <a:off x="6084000" y="1992046"/>
            <a:ext cx="5610224" cy="4076244"/>
          </a:xfrm>
          <a:prstGeom prst="rect">
            <a:avLst/>
          </a:prstGeom>
        </p:spPr>
        <p:txBody>
          <a:bodyPr/>
          <a:lstStyle/>
          <a:p>
            <a:endParaRPr lang="cs-CZ" dirty="0"/>
          </a:p>
        </p:txBody>
      </p:sp>
      <p:pic>
        <p:nvPicPr>
          <p:cNvPr id="14" name="Obrázek 13" descr="Obsah obrázku umění, látka, design, křivka&#10;&#10;Popis byl vytvořen automaticky">
            <a:extLst>
              <a:ext uri="{FF2B5EF4-FFF2-40B4-BE49-F238E27FC236}">
                <a16:creationId xmlns:a16="http://schemas.microsoft.com/office/drawing/2014/main" id="{26A4933F-2804-132E-E318-14D99C969E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15" name="Obrázek 14">
            <a:extLst>
              <a:ext uri="{FF2B5EF4-FFF2-40B4-BE49-F238E27FC236}">
                <a16:creationId xmlns:a16="http://schemas.microsoft.com/office/drawing/2014/main" id="{EF304C4B-E210-92C2-90DB-C69DE5580B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20" name="Zástupný symbol pro číslo snímku 6">
            <a:extLst>
              <a:ext uri="{FF2B5EF4-FFF2-40B4-BE49-F238E27FC236}">
                <a16:creationId xmlns:a16="http://schemas.microsoft.com/office/drawing/2014/main" id="{25FDCEF4-1CA2-021F-0F5C-B4F1A6D0E5A1}"/>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3" name="Zástupný text 3">
            <a:extLst>
              <a:ext uri="{FF2B5EF4-FFF2-40B4-BE49-F238E27FC236}">
                <a16:creationId xmlns:a16="http://schemas.microsoft.com/office/drawing/2014/main" id="{7E6A3168-5FC9-7007-F345-E9583D7E4074}"/>
              </a:ext>
            </a:extLst>
          </p:cNvPr>
          <p:cNvSpPr>
            <a:spLocks noGrp="1"/>
          </p:cNvSpPr>
          <p:nvPr>
            <p:ph type="body" sz="quarter" idx="17"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el"/>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Ariel </a:t>
            </a:r>
            <a:r>
              <a:rPr lang="en-US" dirty="0"/>
              <a:t>32</a:t>
            </a:r>
            <a:r>
              <a:rPr lang="cs-CZ" dirty="0"/>
              <a:t>b</a:t>
            </a:r>
          </a:p>
        </p:txBody>
      </p:sp>
      <p:sp>
        <p:nvSpPr>
          <p:cNvPr id="4" name="Zástupný text 3">
            <a:extLst>
              <a:ext uri="{FF2B5EF4-FFF2-40B4-BE49-F238E27FC236}">
                <a16:creationId xmlns:a16="http://schemas.microsoft.com/office/drawing/2014/main" id="{13CE9601-0A79-6054-3B1D-25B48CA9DC94}"/>
              </a:ext>
            </a:extLst>
          </p:cNvPr>
          <p:cNvSpPr>
            <a:spLocks noGrp="1"/>
          </p:cNvSpPr>
          <p:nvPr>
            <p:ph type="body" sz="quarter" idx="18" hasCustomPrompt="1"/>
          </p:nvPr>
        </p:nvSpPr>
        <p:spPr>
          <a:xfrm>
            <a:off x="443292" y="1992046"/>
            <a:ext cx="5482946" cy="2308225"/>
          </a:xfrm>
          <a:prstGeom prst="rect">
            <a:avLst/>
          </a:prstGeom>
        </p:spPr>
        <p:txBody>
          <a:bodyPr/>
          <a:lstStyle>
            <a:lvl1pPr marL="228600" indent="-228600">
              <a:buClr>
                <a:srgbClr val="C00000"/>
              </a:buClr>
              <a:buFont typeface="Wingdings" panose="05000000000000000000" pitchFamily="2" charset="2"/>
              <a:buChar char="§"/>
              <a:defRPr>
                <a:latin typeface="Ariel"/>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Ariel 28b</a:t>
            </a:r>
          </a:p>
          <a:p>
            <a:pPr lvl="1"/>
            <a:r>
              <a:rPr lang="cs-CZ" dirty="0"/>
              <a:t>Druhá úroveň. Ariel 24b</a:t>
            </a:r>
          </a:p>
          <a:p>
            <a:pPr lvl="2"/>
            <a:r>
              <a:rPr lang="cs-CZ" dirty="0"/>
              <a:t>Třetí úroveň. Ariel 20b</a:t>
            </a:r>
          </a:p>
          <a:p>
            <a:pPr lvl="3"/>
            <a:r>
              <a:rPr lang="cs-CZ" dirty="0"/>
              <a:t>Čtvrtá úroveň. Ariel 18b</a:t>
            </a:r>
          </a:p>
          <a:p>
            <a:pPr lvl="4"/>
            <a:r>
              <a:rPr lang="cs-CZ" dirty="0"/>
              <a:t>Pátá úroveň. Ariel 18b</a:t>
            </a:r>
          </a:p>
        </p:txBody>
      </p:sp>
    </p:spTree>
    <p:extLst>
      <p:ext uri="{BB962C8B-B14F-4D97-AF65-F5344CB8AC3E}">
        <p14:creationId xmlns:p14="http://schemas.microsoft.com/office/powerpoint/2010/main" val="1002726815"/>
      </p:ext>
    </p:extLst>
  </p:cSld>
  <p:clrMapOvr>
    <a:masterClrMapping/>
  </p:clrMapOvr>
  <p:extLst>
    <p:ext uri="{DCECCB84-F9BA-43D5-87BE-67443E8EF086}">
      <p15:sldGuideLst xmlns:p15="http://schemas.microsoft.com/office/powerpoint/2012/main">
        <p15:guide id="1" orient="horz" pos="1071">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9" name="Obrázek 8" descr="Obsah obrázku umění, látka, design, křivka&#10;&#10;Popis byl vytvořen automaticky">
            <a:extLst>
              <a:ext uri="{FF2B5EF4-FFF2-40B4-BE49-F238E27FC236}">
                <a16:creationId xmlns:a16="http://schemas.microsoft.com/office/drawing/2014/main" id="{473FC552-AA2E-D786-C71E-EFC966CA52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106"/>
          <a:stretch/>
        </p:blipFill>
        <p:spPr>
          <a:xfrm rot="5400000">
            <a:off x="4565276" y="-763770"/>
            <a:ext cx="3051558" cy="12191983"/>
          </a:xfrm>
          <a:prstGeom prst="rect">
            <a:avLst/>
          </a:prstGeom>
        </p:spPr>
      </p:pic>
      <p:pic>
        <p:nvPicPr>
          <p:cNvPr id="10" name="Obrázek 9" descr="Obsah obrázku umění, látka, design, křivka&#10;&#10;Popis byl vytvořen automaticky">
            <a:extLst>
              <a:ext uri="{FF2B5EF4-FFF2-40B4-BE49-F238E27FC236}">
                <a16:creationId xmlns:a16="http://schemas.microsoft.com/office/drawing/2014/main" id="{2DA31B92-2E47-BE7C-2AB6-38D1E39EC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55" r="36504"/>
          <a:stretch/>
        </p:blipFill>
        <p:spPr>
          <a:xfrm rot="5400000">
            <a:off x="4183894" y="-4188200"/>
            <a:ext cx="3824175" cy="12192001"/>
          </a:xfrm>
          <a:prstGeom prst="rect">
            <a:avLst/>
          </a:prstGeom>
        </p:spPr>
      </p:pic>
      <p:sp>
        <p:nvSpPr>
          <p:cNvPr id="7" name="Zástupný symbol pro text 6"/>
          <p:cNvSpPr>
            <a:spLocks noGrp="1"/>
          </p:cNvSpPr>
          <p:nvPr>
            <p:ph type="body" sz="quarter" idx="11" hasCustomPrompt="1"/>
          </p:nvPr>
        </p:nvSpPr>
        <p:spPr>
          <a:xfrm>
            <a:off x="-18" y="4255123"/>
            <a:ext cx="12192000" cy="852404"/>
          </a:xfrm>
          <a:prstGeom prst="rect">
            <a:avLst/>
          </a:prstGeom>
        </p:spPr>
        <p:txBody>
          <a:bodyPr/>
          <a:lstStyle>
            <a:lvl1pPr marL="0" indent="0" algn="ctr">
              <a:buNone/>
              <a:defRPr sz="3400" baseline="0">
                <a:solidFill>
                  <a:schemeClr val="tx1">
                    <a:lumMod val="95000"/>
                    <a:lumOff val="5000"/>
                  </a:schemeClr>
                </a:solidFill>
                <a:latin typeface="Arial" panose="020B0604020202020204" pitchFamily="34" charset="0"/>
                <a:cs typeface="Arial" panose="020B0604020202020204" pitchFamily="34" charset="0"/>
              </a:defRPr>
            </a:lvl1pPr>
          </a:lstStyle>
          <a:p>
            <a:pPr lvl="0"/>
            <a:r>
              <a:rPr lang="cs-CZ" dirty="0"/>
              <a:t>Nadpis prezentace – Úroveň 1</a:t>
            </a:r>
          </a:p>
        </p:txBody>
      </p:sp>
    </p:spTree>
    <p:extLst>
      <p:ext uri="{BB962C8B-B14F-4D97-AF65-F5344CB8AC3E}">
        <p14:creationId xmlns:p14="http://schemas.microsoft.com/office/powerpoint/2010/main" val="4216014535"/>
      </p:ext>
    </p:extLst>
  </p:cSld>
  <p:clrMapOvr>
    <a:masterClrMapping/>
  </p:clrMapOvr>
  <p:extLst>
    <p:ext uri="{DCECCB84-F9BA-43D5-87BE-67443E8EF086}">
      <p15:sldGuideLst xmlns:p15="http://schemas.microsoft.com/office/powerpoint/2012/main">
        <p15:guide id="1" orient="horz" pos="4201"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10" name="Zástupný symbol pro číslo snímku 6">
            <a:extLst>
              <a:ext uri="{FF2B5EF4-FFF2-40B4-BE49-F238E27FC236}">
                <a16:creationId xmlns:a16="http://schemas.microsoft.com/office/drawing/2014/main" id="{CE46412E-D1B6-4B3D-A672-3AB5262412F7}"/>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4" name="Zástupný text 3">
            <a:extLst>
              <a:ext uri="{FF2B5EF4-FFF2-40B4-BE49-F238E27FC236}">
                <a16:creationId xmlns:a16="http://schemas.microsoft.com/office/drawing/2014/main" id="{20C6F1A6-78D4-867D-13F7-163BA2E6B9B6}"/>
              </a:ext>
            </a:extLst>
          </p:cNvPr>
          <p:cNvSpPr>
            <a:spLocks noGrp="1"/>
          </p:cNvSpPr>
          <p:nvPr>
            <p:ph type="body" sz="quarter" idx="17"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2" name="Zástupný text 3">
            <a:extLst>
              <a:ext uri="{FF2B5EF4-FFF2-40B4-BE49-F238E27FC236}">
                <a16:creationId xmlns:a16="http://schemas.microsoft.com/office/drawing/2014/main" id="{F5B1BCF0-BF19-3631-5C43-AAC5F3E11203}"/>
              </a:ext>
            </a:extLst>
          </p:cNvPr>
          <p:cNvSpPr>
            <a:spLocks noGrp="1"/>
          </p:cNvSpPr>
          <p:nvPr>
            <p:ph type="body" sz="quarter" idx="18" hasCustomPrompt="1"/>
          </p:nvPr>
        </p:nvSpPr>
        <p:spPr>
          <a:xfrm>
            <a:off x="443292" y="1992046"/>
            <a:ext cx="11444658" cy="4390093"/>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41397995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sp>
        <p:nvSpPr>
          <p:cNvPr id="17" name="Zástupný symbol pro text 16"/>
          <p:cNvSpPr>
            <a:spLocks noGrp="1"/>
          </p:cNvSpPr>
          <p:nvPr>
            <p:ph type="body" sz="quarter" idx="12" hasCustomPrompt="1"/>
          </p:nvPr>
        </p:nvSpPr>
        <p:spPr>
          <a:xfrm>
            <a:off x="6829169" y="5544000"/>
            <a:ext cx="5032631" cy="4032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2" name="Zástupný symbol pro obrázek 4">
            <a:extLst>
              <a:ext uri="{FF2B5EF4-FFF2-40B4-BE49-F238E27FC236}">
                <a16:creationId xmlns:a16="http://schemas.microsoft.com/office/drawing/2014/main" id="{45604152-CF55-F5F4-B651-92E13094C15F}"/>
              </a:ext>
            </a:extLst>
          </p:cNvPr>
          <p:cNvSpPr>
            <a:spLocks noGrp="1"/>
          </p:cNvSpPr>
          <p:nvPr>
            <p:ph type="pic" sz="quarter" idx="13"/>
          </p:nvPr>
        </p:nvSpPr>
        <p:spPr>
          <a:xfrm>
            <a:off x="6829169" y="2052000"/>
            <a:ext cx="5032632" cy="3303406"/>
          </a:xfrm>
          <a:prstGeom prst="rect">
            <a:avLst/>
          </a:prstGeom>
        </p:spPr>
        <p:txBody>
          <a:bodyPr/>
          <a:lstStyle>
            <a:lvl1pPr marL="0" indent="0" algn="ctr">
              <a:buFontTx/>
              <a:buNone/>
              <a:defRPr/>
            </a:lvl1pPr>
          </a:lstStyle>
          <a:p>
            <a:endParaRPr lang="cs-CZ" dirty="0"/>
          </a:p>
        </p:txBody>
      </p:sp>
      <p:sp>
        <p:nvSpPr>
          <p:cNvPr id="8" name="Zástupný symbol pro číslo snímku 6">
            <a:extLst>
              <a:ext uri="{FF2B5EF4-FFF2-40B4-BE49-F238E27FC236}">
                <a16:creationId xmlns:a16="http://schemas.microsoft.com/office/drawing/2014/main" id="{B2CFA46C-AD25-4160-3197-0BC777677696}"/>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4" name="Zástupný text 3">
            <a:extLst>
              <a:ext uri="{FF2B5EF4-FFF2-40B4-BE49-F238E27FC236}">
                <a16:creationId xmlns:a16="http://schemas.microsoft.com/office/drawing/2014/main" id="{6F4A2387-993F-62E6-0F07-39D5AD4D1461}"/>
              </a:ext>
            </a:extLst>
          </p:cNvPr>
          <p:cNvSpPr>
            <a:spLocks noGrp="1"/>
          </p:cNvSpPr>
          <p:nvPr>
            <p:ph type="body" sz="quarter" idx="17"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6" name="Zástupný text 3">
            <a:extLst>
              <a:ext uri="{FF2B5EF4-FFF2-40B4-BE49-F238E27FC236}">
                <a16:creationId xmlns:a16="http://schemas.microsoft.com/office/drawing/2014/main" id="{6E6071FB-C999-C4DB-AF2A-BFCDE8D35BD4}"/>
              </a:ext>
            </a:extLst>
          </p:cNvPr>
          <p:cNvSpPr>
            <a:spLocks noGrp="1"/>
          </p:cNvSpPr>
          <p:nvPr>
            <p:ph type="body" sz="quarter" idx="18" hasCustomPrompt="1"/>
          </p:nvPr>
        </p:nvSpPr>
        <p:spPr>
          <a:xfrm>
            <a:off x="443292" y="2052000"/>
            <a:ext cx="5652708" cy="3895225"/>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344866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8" name="Zástupný symbol pro text 16">
            <a:extLst>
              <a:ext uri="{FF2B5EF4-FFF2-40B4-BE49-F238E27FC236}">
                <a16:creationId xmlns:a16="http://schemas.microsoft.com/office/drawing/2014/main" id="{1B886D97-678F-D7B8-DD8D-E8E78E2FE613}"/>
              </a:ext>
            </a:extLst>
          </p:cNvPr>
          <p:cNvSpPr>
            <a:spLocks noGrp="1"/>
          </p:cNvSpPr>
          <p:nvPr>
            <p:ph type="body" sz="quarter" idx="12" hasCustomPrompt="1"/>
          </p:nvPr>
        </p:nvSpPr>
        <p:spPr>
          <a:xfrm>
            <a:off x="8877866" y="6120000"/>
            <a:ext cx="2983933" cy="4032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
        <p:nvSpPr>
          <p:cNvPr id="9" name="Zástupný symbol pro obrázek 4">
            <a:extLst>
              <a:ext uri="{FF2B5EF4-FFF2-40B4-BE49-F238E27FC236}">
                <a16:creationId xmlns:a16="http://schemas.microsoft.com/office/drawing/2014/main" id="{D2C4BADE-53C1-7300-8814-224A7B9F9DC6}"/>
              </a:ext>
            </a:extLst>
          </p:cNvPr>
          <p:cNvSpPr>
            <a:spLocks noGrp="1"/>
          </p:cNvSpPr>
          <p:nvPr>
            <p:ph type="pic" sz="quarter" idx="13"/>
          </p:nvPr>
        </p:nvSpPr>
        <p:spPr>
          <a:xfrm>
            <a:off x="8877867" y="2052000"/>
            <a:ext cx="2985427" cy="3970971"/>
          </a:xfrm>
          <a:prstGeom prst="rect">
            <a:avLst/>
          </a:prstGeom>
        </p:spPr>
        <p:txBody>
          <a:bodyPr/>
          <a:lstStyle>
            <a:lvl1pPr marL="0" indent="0" algn="ctr">
              <a:buFontTx/>
              <a:buNone/>
              <a:defRPr/>
            </a:lvl1pPr>
          </a:lstStyle>
          <a:p>
            <a:endParaRPr lang="cs-CZ" dirty="0"/>
          </a:p>
        </p:txBody>
      </p:sp>
      <p:sp>
        <p:nvSpPr>
          <p:cNvPr id="10" name="Zástupný symbol pro číslo snímku 6">
            <a:extLst>
              <a:ext uri="{FF2B5EF4-FFF2-40B4-BE49-F238E27FC236}">
                <a16:creationId xmlns:a16="http://schemas.microsoft.com/office/drawing/2014/main" id="{677EF111-B815-509E-0485-FA2D5E4B0929}"/>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4" name="Zástupný text 3">
            <a:extLst>
              <a:ext uri="{FF2B5EF4-FFF2-40B4-BE49-F238E27FC236}">
                <a16:creationId xmlns:a16="http://schemas.microsoft.com/office/drawing/2014/main" id="{9FC1856C-47CE-2BB2-FF12-E723583D3F1D}"/>
              </a:ext>
            </a:extLst>
          </p:cNvPr>
          <p:cNvSpPr>
            <a:spLocks noGrp="1"/>
          </p:cNvSpPr>
          <p:nvPr>
            <p:ph type="body" sz="quarter" idx="17"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6" name="Zástupný text 3">
            <a:extLst>
              <a:ext uri="{FF2B5EF4-FFF2-40B4-BE49-F238E27FC236}">
                <a16:creationId xmlns:a16="http://schemas.microsoft.com/office/drawing/2014/main" id="{BD84F25C-962E-2B09-57A0-B47CFE525BF4}"/>
              </a:ext>
            </a:extLst>
          </p:cNvPr>
          <p:cNvSpPr>
            <a:spLocks noGrp="1"/>
          </p:cNvSpPr>
          <p:nvPr>
            <p:ph type="body" sz="quarter" idx="18" hasCustomPrompt="1"/>
          </p:nvPr>
        </p:nvSpPr>
        <p:spPr>
          <a:xfrm>
            <a:off x="443292" y="2052000"/>
            <a:ext cx="7809457" cy="4436100"/>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133574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10" name="Zástupný symbol pro text 16">
            <a:extLst>
              <a:ext uri="{FF2B5EF4-FFF2-40B4-BE49-F238E27FC236}">
                <a16:creationId xmlns:a16="http://schemas.microsoft.com/office/drawing/2014/main" id="{1E9F7284-999E-3A0B-B8B4-49EA4AC78C95}"/>
              </a:ext>
            </a:extLst>
          </p:cNvPr>
          <p:cNvSpPr>
            <a:spLocks noGrp="1"/>
          </p:cNvSpPr>
          <p:nvPr>
            <p:ph type="body" sz="quarter" idx="12" hasCustomPrompt="1"/>
          </p:nvPr>
        </p:nvSpPr>
        <p:spPr>
          <a:xfrm>
            <a:off x="7997754" y="6085528"/>
            <a:ext cx="3839461" cy="4032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
        <p:nvSpPr>
          <p:cNvPr id="11" name="Zástupný symbol pro obrázek 4">
            <a:extLst>
              <a:ext uri="{FF2B5EF4-FFF2-40B4-BE49-F238E27FC236}">
                <a16:creationId xmlns:a16="http://schemas.microsoft.com/office/drawing/2014/main" id="{799F3507-0D13-2443-6776-E714B1556DC8}"/>
              </a:ext>
            </a:extLst>
          </p:cNvPr>
          <p:cNvSpPr>
            <a:spLocks noGrp="1"/>
          </p:cNvSpPr>
          <p:nvPr>
            <p:ph type="pic" sz="quarter" idx="13"/>
          </p:nvPr>
        </p:nvSpPr>
        <p:spPr>
          <a:xfrm>
            <a:off x="8020101" y="1881620"/>
            <a:ext cx="3789404" cy="1927688"/>
          </a:xfrm>
          <a:prstGeom prst="rect">
            <a:avLst/>
          </a:prstGeom>
        </p:spPr>
        <p:txBody>
          <a:bodyPr/>
          <a:lstStyle/>
          <a:p>
            <a:endParaRPr lang="cs-CZ" dirty="0"/>
          </a:p>
        </p:txBody>
      </p:sp>
      <p:sp>
        <p:nvSpPr>
          <p:cNvPr id="12" name="Zástupný symbol pro obrázek 4">
            <a:extLst>
              <a:ext uri="{FF2B5EF4-FFF2-40B4-BE49-F238E27FC236}">
                <a16:creationId xmlns:a16="http://schemas.microsoft.com/office/drawing/2014/main" id="{A9B0DF82-0192-00D5-9E91-A70C175E9043}"/>
              </a:ext>
            </a:extLst>
          </p:cNvPr>
          <p:cNvSpPr>
            <a:spLocks noGrp="1"/>
          </p:cNvSpPr>
          <p:nvPr>
            <p:ph type="pic" sz="quarter" idx="14"/>
          </p:nvPr>
        </p:nvSpPr>
        <p:spPr>
          <a:xfrm>
            <a:off x="8020101" y="3989340"/>
            <a:ext cx="3789404" cy="1927688"/>
          </a:xfrm>
          <a:prstGeom prst="rect">
            <a:avLst/>
          </a:prstGeom>
        </p:spPr>
        <p:txBody>
          <a:bodyPr/>
          <a:lstStyle/>
          <a:p>
            <a:endParaRPr lang="cs-CZ" dirty="0"/>
          </a:p>
        </p:txBody>
      </p:sp>
      <p:sp>
        <p:nvSpPr>
          <p:cNvPr id="14" name="Zástupný symbol pro číslo snímku 6">
            <a:extLst>
              <a:ext uri="{FF2B5EF4-FFF2-40B4-BE49-F238E27FC236}">
                <a16:creationId xmlns:a16="http://schemas.microsoft.com/office/drawing/2014/main" id="{96AC3570-5B52-E7C1-62D0-54A734FFEAC7}"/>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4" name="Zástupný text 3">
            <a:extLst>
              <a:ext uri="{FF2B5EF4-FFF2-40B4-BE49-F238E27FC236}">
                <a16:creationId xmlns:a16="http://schemas.microsoft.com/office/drawing/2014/main" id="{2A5D9DDE-23A1-9CAF-7857-9D4131814573}"/>
              </a:ext>
            </a:extLst>
          </p:cNvPr>
          <p:cNvSpPr>
            <a:spLocks noGrp="1"/>
          </p:cNvSpPr>
          <p:nvPr>
            <p:ph type="body" sz="quarter" idx="17" hasCustomPrompt="1"/>
          </p:nvPr>
        </p:nvSpPr>
        <p:spPr>
          <a:xfrm>
            <a:off x="324000" y="1196750"/>
            <a:ext cx="11485505"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6" name="Zástupný text 3">
            <a:extLst>
              <a:ext uri="{FF2B5EF4-FFF2-40B4-BE49-F238E27FC236}">
                <a16:creationId xmlns:a16="http://schemas.microsoft.com/office/drawing/2014/main" id="{BF30201B-8BE5-655B-E90B-A95CC32B94C2}"/>
              </a:ext>
            </a:extLst>
          </p:cNvPr>
          <p:cNvSpPr>
            <a:spLocks noGrp="1"/>
          </p:cNvSpPr>
          <p:nvPr>
            <p:ph type="body" sz="quarter" idx="18" hasCustomPrompt="1"/>
          </p:nvPr>
        </p:nvSpPr>
        <p:spPr>
          <a:xfrm>
            <a:off x="443292" y="1881620"/>
            <a:ext cx="7172159" cy="4606480"/>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39349452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2" name="Zástupný symbol pro text 16">
            <a:extLst>
              <a:ext uri="{FF2B5EF4-FFF2-40B4-BE49-F238E27FC236}">
                <a16:creationId xmlns:a16="http://schemas.microsoft.com/office/drawing/2014/main" id="{5CED8164-05C1-80F2-6967-098C3EA22ABA}"/>
              </a:ext>
            </a:extLst>
          </p:cNvPr>
          <p:cNvSpPr>
            <a:spLocks noGrp="1"/>
          </p:cNvSpPr>
          <p:nvPr>
            <p:ph type="body" sz="quarter" idx="12" hasCustomPrompt="1"/>
          </p:nvPr>
        </p:nvSpPr>
        <p:spPr>
          <a:xfrm>
            <a:off x="7131702" y="5112000"/>
            <a:ext cx="4730098" cy="4032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
        <p:nvSpPr>
          <p:cNvPr id="8" name="Zástupný symbol pro obrázek 4">
            <a:extLst>
              <a:ext uri="{FF2B5EF4-FFF2-40B4-BE49-F238E27FC236}">
                <a16:creationId xmlns:a16="http://schemas.microsoft.com/office/drawing/2014/main" id="{D61D9454-D815-4ED1-1F9A-A6093AAF6A74}"/>
              </a:ext>
            </a:extLst>
          </p:cNvPr>
          <p:cNvSpPr>
            <a:spLocks noGrp="1"/>
          </p:cNvSpPr>
          <p:nvPr>
            <p:ph type="pic" sz="quarter" idx="13"/>
          </p:nvPr>
        </p:nvSpPr>
        <p:spPr>
          <a:xfrm>
            <a:off x="9647687" y="2052000"/>
            <a:ext cx="2214113" cy="2945032"/>
          </a:xfrm>
          <a:prstGeom prst="rect">
            <a:avLst/>
          </a:prstGeom>
        </p:spPr>
        <p:txBody>
          <a:bodyPr/>
          <a:lstStyle>
            <a:lvl1pPr marL="0" indent="0" algn="ctr">
              <a:buFontTx/>
              <a:buNone/>
              <a:defRPr/>
            </a:lvl1pPr>
          </a:lstStyle>
          <a:p>
            <a:endParaRPr lang="cs-CZ" dirty="0"/>
          </a:p>
        </p:txBody>
      </p:sp>
      <p:sp>
        <p:nvSpPr>
          <p:cNvPr id="9" name="Zástupný symbol pro obrázek 4">
            <a:extLst>
              <a:ext uri="{FF2B5EF4-FFF2-40B4-BE49-F238E27FC236}">
                <a16:creationId xmlns:a16="http://schemas.microsoft.com/office/drawing/2014/main" id="{A0FB81C4-B679-0F09-3C8E-D3614766C526}"/>
              </a:ext>
            </a:extLst>
          </p:cNvPr>
          <p:cNvSpPr>
            <a:spLocks noGrp="1"/>
          </p:cNvSpPr>
          <p:nvPr>
            <p:ph type="pic" sz="quarter" idx="14"/>
          </p:nvPr>
        </p:nvSpPr>
        <p:spPr>
          <a:xfrm>
            <a:off x="7131702" y="2052000"/>
            <a:ext cx="2214113" cy="2945032"/>
          </a:xfrm>
          <a:prstGeom prst="rect">
            <a:avLst/>
          </a:prstGeom>
        </p:spPr>
        <p:txBody>
          <a:bodyPr/>
          <a:lstStyle>
            <a:lvl1pPr marL="0" indent="0" algn="ctr">
              <a:buFontTx/>
              <a:buNone/>
              <a:defRPr/>
            </a:lvl1pPr>
          </a:lstStyle>
          <a:p>
            <a:endParaRPr lang="cs-CZ" dirty="0"/>
          </a:p>
        </p:txBody>
      </p:sp>
      <p:sp>
        <p:nvSpPr>
          <p:cNvPr id="16" name="Zástupný symbol pro číslo snímku 6">
            <a:extLst>
              <a:ext uri="{FF2B5EF4-FFF2-40B4-BE49-F238E27FC236}">
                <a16:creationId xmlns:a16="http://schemas.microsoft.com/office/drawing/2014/main" id="{F2501BE0-80A9-18B2-F931-25526066F372}"/>
              </a:ext>
            </a:extLst>
          </p:cNvPr>
          <p:cNvSpPr>
            <a:spLocks noGrp="1"/>
          </p:cNvSpPr>
          <p:nvPr>
            <p:ph type="sldNum" sz="quarter" idx="16"/>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5" name="Zástupný text 3">
            <a:extLst>
              <a:ext uri="{FF2B5EF4-FFF2-40B4-BE49-F238E27FC236}">
                <a16:creationId xmlns:a16="http://schemas.microsoft.com/office/drawing/2014/main" id="{BBDD0523-19E6-63F4-33B5-FBAEA0B8B187}"/>
              </a:ext>
            </a:extLst>
          </p:cNvPr>
          <p:cNvSpPr>
            <a:spLocks noGrp="1"/>
          </p:cNvSpPr>
          <p:nvPr>
            <p:ph type="body" sz="quarter" idx="17"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6" name="Zástupný text 3">
            <a:extLst>
              <a:ext uri="{FF2B5EF4-FFF2-40B4-BE49-F238E27FC236}">
                <a16:creationId xmlns:a16="http://schemas.microsoft.com/office/drawing/2014/main" id="{FD3DCE8C-823F-50EB-5D08-C973F63CC852}"/>
              </a:ext>
            </a:extLst>
          </p:cNvPr>
          <p:cNvSpPr>
            <a:spLocks noGrp="1"/>
          </p:cNvSpPr>
          <p:nvPr>
            <p:ph type="body" sz="quarter" idx="18" hasCustomPrompt="1"/>
          </p:nvPr>
        </p:nvSpPr>
        <p:spPr>
          <a:xfrm>
            <a:off x="443292" y="1992046"/>
            <a:ext cx="6386538" cy="4371432"/>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1004288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10" name="Zástupný symbol pro text 16">
            <a:extLst>
              <a:ext uri="{FF2B5EF4-FFF2-40B4-BE49-F238E27FC236}">
                <a16:creationId xmlns:a16="http://schemas.microsoft.com/office/drawing/2014/main" id="{E55E0D29-368D-636E-F9A0-DF1547925D49}"/>
              </a:ext>
            </a:extLst>
          </p:cNvPr>
          <p:cNvSpPr>
            <a:spLocks noGrp="1"/>
          </p:cNvSpPr>
          <p:nvPr>
            <p:ph type="body" sz="quarter" idx="12" hasCustomPrompt="1"/>
          </p:nvPr>
        </p:nvSpPr>
        <p:spPr>
          <a:xfrm>
            <a:off x="6998364" y="5472000"/>
            <a:ext cx="4757352" cy="4032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
        <p:nvSpPr>
          <p:cNvPr id="11" name="Zástupný symbol pro obrázek 4">
            <a:extLst>
              <a:ext uri="{FF2B5EF4-FFF2-40B4-BE49-F238E27FC236}">
                <a16:creationId xmlns:a16="http://schemas.microsoft.com/office/drawing/2014/main" id="{83BAA233-514C-B9E0-785E-860DE629F362}"/>
              </a:ext>
            </a:extLst>
          </p:cNvPr>
          <p:cNvSpPr>
            <a:spLocks noGrp="1"/>
          </p:cNvSpPr>
          <p:nvPr>
            <p:ph type="pic" sz="quarter" idx="13"/>
          </p:nvPr>
        </p:nvSpPr>
        <p:spPr>
          <a:xfrm>
            <a:off x="9440197" y="2052000"/>
            <a:ext cx="2315519" cy="1552344"/>
          </a:xfrm>
          <a:prstGeom prst="rect">
            <a:avLst/>
          </a:prstGeom>
        </p:spPr>
        <p:txBody>
          <a:bodyPr/>
          <a:lstStyle/>
          <a:p>
            <a:endParaRPr lang="cs-CZ" dirty="0"/>
          </a:p>
        </p:txBody>
      </p:sp>
      <p:sp>
        <p:nvSpPr>
          <p:cNvPr id="12" name="Zástupný symbol pro obrázek 4">
            <a:extLst>
              <a:ext uri="{FF2B5EF4-FFF2-40B4-BE49-F238E27FC236}">
                <a16:creationId xmlns:a16="http://schemas.microsoft.com/office/drawing/2014/main" id="{2E9B5D07-A3E2-1938-A526-9A2F91E358D3}"/>
              </a:ext>
            </a:extLst>
          </p:cNvPr>
          <p:cNvSpPr>
            <a:spLocks noGrp="1"/>
          </p:cNvSpPr>
          <p:nvPr>
            <p:ph type="pic" sz="quarter" idx="15"/>
          </p:nvPr>
        </p:nvSpPr>
        <p:spPr>
          <a:xfrm>
            <a:off x="7005916" y="2052000"/>
            <a:ext cx="2315519" cy="1552344"/>
          </a:xfrm>
          <a:prstGeom prst="rect">
            <a:avLst/>
          </a:prstGeom>
        </p:spPr>
        <p:txBody>
          <a:bodyPr/>
          <a:lstStyle/>
          <a:p>
            <a:endParaRPr lang="cs-CZ" dirty="0"/>
          </a:p>
        </p:txBody>
      </p:sp>
      <p:sp>
        <p:nvSpPr>
          <p:cNvPr id="14" name="Zástupný symbol pro obrázek 4">
            <a:extLst>
              <a:ext uri="{FF2B5EF4-FFF2-40B4-BE49-F238E27FC236}">
                <a16:creationId xmlns:a16="http://schemas.microsoft.com/office/drawing/2014/main" id="{65F9B899-4C81-6478-A196-6BACCB5F42B8}"/>
              </a:ext>
            </a:extLst>
          </p:cNvPr>
          <p:cNvSpPr>
            <a:spLocks noGrp="1"/>
          </p:cNvSpPr>
          <p:nvPr>
            <p:ph type="pic" sz="quarter" idx="16"/>
          </p:nvPr>
        </p:nvSpPr>
        <p:spPr>
          <a:xfrm>
            <a:off x="9440197" y="3744000"/>
            <a:ext cx="2315519" cy="1552344"/>
          </a:xfrm>
          <a:prstGeom prst="rect">
            <a:avLst/>
          </a:prstGeom>
        </p:spPr>
        <p:txBody>
          <a:bodyPr/>
          <a:lstStyle/>
          <a:p>
            <a:endParaRPr lang="cs-CZ" dirty="0"/>
          </a:p>
        </p:txBody>
      </p:sp>
      <p:sp>
        <p:nvSpPr>
          <p:cNvPr id="15" name="Zástupný symbol pro obrázek 4">
            <a:extLst>
              <a:ext uri="{FF2B5EF4-FFF2-40B4-BE49-F238E27FC236}">
                <a16:creationId xmlns:a16="http://schemas.microsoft.com/office/drawing/2014/main" id="{8C0D30EE-8FC9-893C-297D-B3D252432B5B}"/>
              </a:ext>
            </a:extLst>
          </p:cNvPr>
          <p:cNvSpPr>
            <a:spLocks noGrp="1"/>
          </p:cNvSpPr>
          <p:nvPr>
            <p:ph type="pic" sz="quarter" idx="17"/>
          </p:nvPr>
        </p:nvSpPr>
        <p:spPr>
          <a:xfrm>
            <a:off x="6998364" y="3744000"/>
            <a:ext cx="2315519" cy="1552344"/>
          </a:xfrm>
          <a:prstGeom prst="rect">
            <a:avLst/>
          </a:prstGeom>
        </p:spPr>
        <p:txBody>
          <a:bodyPr/>
          <a:lstStyle/>
          <a:p>
            <a:endParaRPr lang="cs-CZ" dirty="0"/>
          </a:p>
        </p:txBody>
      </p:sp>
      <p:sp>
        <p:nvSpPr>
          <p:cNvPr id="18" name="Zástupný symbol pro číslo snímku 6">
            <a:extLst>
              <a:ext uri="{FF2B5EF4-FFF2-40B4-BE49-F238E27FC236}">
                <a16:creationId xmlns:a16="http://schemas.microsoft.com/office/drawing/2014/main" id="{B9F43FC8-3B70-D808-60C7-C9EB1577BC2E}"/>
              </a:ext>
            </a:extLst>
          </p:cNvPr>
          <p:cNvSpPr>
            <a:spLocks noGrp="1"/>
          </p:cNvSpPr>
          <p:nvPr>
            <p:ph type="sldNum" sz="quarter" idx="18"/>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4" name="Zástupný text 3">
            <a:extLst>
              <a:ext uri="{FF2B5EF4-FFF2-40B4-BE49-F238E27FC236}">
                <a16:creationId xmlns:a16="http://schemas.microsoft.com/office/drawing/2014/main" id="{A3CE88FD-BFD7-9955-4F71-F2DFA3E23760}"/>
              </a:ext>
            </a:extLst>
          </p:cNvPr>
          <p:cNvSpPr>
            <a:spLocks noGrp="1"/>
          </p:cNvSpPr>
          <p:nvPr>
            <p:ph type="body" sz="quarter" idx="19"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5" name="Zástupný text 3">
            <a:extLst>
              <a:ext uri="{FF2B5EF4-FFF2-40B4-BE49-F238E27FC236}">
                <a16:creationId xmlns:a16="http://schemas.microsoft.com/office/drawing/2014/main" id="{1D455E04-12E5-2C3D-1E1A-93352DF18D7C}"/>
              </a:ext>
            </a:extLst>
          </p:cNvPr>
          <p:cNvSpPr>
            <a:spLocks noGrp="1"/>
          </p:cNvSpPr>
          <p:nvPr>
            <p:ph type="body" sz="quarter" idx="20" hasCustomPrompt="1"/>
          </p:nvPr>
        </p:nvSpPr>
        <p:spPr>
          <a:xfrm>
            <a:off x="443292" y="1992046"/>
            <a:ext cx="5652708" cy="3883179"/>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838317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Nadpis a obsah">
    <p:bg>
      <p:bgPr>
        <a:solidFill>
          <a:schemeClr val="bg1"/>
        </a:solidFill>
        <a:effectLst/>
      </p:bgPr>
    </p:bg>
    <p:spTree>
      <p:nvGrpSpPr>
        <p:cNvPr id="1" name=""/>
        <p:cNvGrpSpPr/>
        <p:nvPr/>
      </p:nvGrpSpPr>
      <p:grpSpPr>
        <a:xfrm>
          <a:off x="0" y="0"/>
          <a:ext cx="0" cy="0"/>
          <a:chOff x="0" y="0"/>
          <a:chExt cx="0" cy="0"/>
        </a:xfrm>
      </p:grpSpPr>
      <p:pic>
        <p:nvPicPr>
          <p:cNvPr id="7" name="Obrázek 6" descr="Obsah obrázku umění, látka, design, křivka&#10;&#10;Popis byl vytvořen automaticky">
            <a:extLst>
              <a:ext uri="{FF2B5EF4-FFF2-40B4-BE49-F238E27FC236}">
                <a16:creationId xmlns:a16="http://schemas.microsoft.com/office/drawing/2014/main" id="{3C34A1F8-C2AC-D536-8B79-A116048AD1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376" t="-61" r="62167" b="63"/>
          <a:stretch/>
        </p:blipFill>
        <p:spPr>
          <a:xfrm rot="5400000">
            <a:off x="5621511" y="-5614929"/>
            <a:ext cx="962143" cy="12192001"/>
          </a:xfrm>
          <a:prstGeom prst="rect">
            <a:avLst/>
          </a:prstGeom>
        </p:spPr>
      </p:pic>
      <p:pic>
        <p:nvPicPr>
          <p:cNvPr id="3" name="Obrázek 2">
            <a:extLst>
              <a:ext uri="{FF2B5EF4-FFF2-40B4-BE49-F238E27FC236}">
                <a16:creationId xmlns:a16="http://schemas.microsoft.com/office/drawing/2014/main" id="{55441D56-BEA7-45B0-BE21-0748A48749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43292" y="210064"/>
            <a:ext cx="604112" cy="604112"/>
          </a:xfrm>
          <a:prstGeom prst="rect">
            <a:avLst/>
          </a:prstGeom>
        </p:spPr>
      </p:pic>
      <p:sp>
        <p:nvSpPr>
          <p:cNvPr id="2" name="Zástupný symbol pro text 16">
            <a:extLst>
              <a:ext uri="{FF2B5EF4-FFF2-40B4-BE49-F238E27FC236}">
                <a16:creationId xmlns:a16="http://schemas.microsoft.com/office/drawing/2014/main" id="{4213CBBD-E7DF-E3B9-DB9D-DA333A3663E5}"/>
              </a:ext>
            </a:extLst>
          </p:cNvPr>
          <p:cNvSpPr>
            <a:spLocks noGrp="1"/>
          </p:cNvSpPr>
          <p:nvPr>
            <p:ph type="body" sz="quarter" idx="12" hasCustomPrompt="1"/>
          </p:nvPr>
        </p:nvSpPr>
        <p:spPr>
          <a:xfrm>
            <a:off x="8828719" y="5938209"/>
            <a:ext cx="3111222" cy="4032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stStyle>
          <a:p>
            <a:pPr lvl="0"/>
            <a:r>
              <a:rPr lang="cs-CZ" dirty="0"/>
              <a:t>Úroveň 5 – Text pod obrázky, grafy, tabulkami a fotkami </a:t>
            </a:r>
            <a:r>
              <a:rPr lang="cs-CZ" altLang="cs-CZ" dirty="0">
                <a:latin typeface="Arial" panose="020B0604020202020204" pitchFamily="34" charset="0"/>
                <a:cs typeface="Arial" panose="020B0604020202020204" pitchFamily="34" charset="0"/>
              </a:rPr>
              <a:t>– Arial 14b</a:t>
            </a:r>
            <a:endParaRPr lang="cs-CZ" dirty="0"/>
          </a:p>
        </p:txBody>
      </p:sp>
      <p:sp>
        <p:nvSpPr>
          <p:cNvPr id="8" name="Zástupný symbol pro obrázek 4">
            <a:extLst>
              <a:ext uri="{FF2B5EF4-FFF2-40B4-BE49-F238E27FC236}">
                <a16:creationId xmlns:a16="http://schemas.microsoft.com/office/drawing/2014/main" id="{08BE6A4A-8091-45E2-856C-C52D29ABB3F5}"/>
              </a:ext>
            </a:extLst>
          </p:cNvPr>
          <p:cNvSpPr>
            <a:spLocks noGrp="1"/>
          </p:cNvSpPr>
          <p:nvPr>
            <p:ph type="pic" sz="quarter" idx="13"/>
          </p:nvPr>
        </p:nvSpPr>
        <p:spPr>
          <a:xfrm>
            <a:off x="8828719" y="2052000"/>
            <a:ext cx="1379313" cy="1834649"/>
          </a:xfrm>
          <a:prstGeom prst="rect">
            <a:avLst/>
          </a:prstGeom>
        </p:spPr>
        <p:txBody>
          <a:bodyPr/>
          <a:lstStyle>
            <a:lvl1pPr marL="0" indent="0" algn="ctr">
              <a:buFontTx/>
              <a:buNone/>
              <a:defRPr/>
            </a:lvl1pPr>
          </a:lstStyle>
          <a:p>
            <a:endParaRPr lang="cs-CZ" dirty="0"/>
          </a:p>
        </p:txBody>
      </p:sp>
      <p:sp>
        <p:nvSpPr>
          <p:cNvPr id="9" name="Zástupný symbol pro obrázek 4">
            <a:extLst>
              <a:ext uri="{FF2B5EF4-FFF2-40B4-BE49-F238E27FC236}">
                <a16:creationId xmlns:a16="http://schemas.microsoft.com/office/drawing/2014/main" id="{3D5777BB-F662-E9C4-712B-CD24916F9861}"/>
              </a:ext>
            </a:extLst>
          </p:cNvPr>
          <p:cNvSpPr>
            <a:spLocks noGrp="1"/>
          </p:cNvSpPr>
          <p:nvPr>
            <p:ph type="pic" sz="quarter" idx="14"/>
          </p:nvPr>
        </p:nvSpPr>
        <p:spPr>
          <a:xfrm>
            <a:off x="10361027" y="2052000"/>
            <a:ext cx="1379313" cy="1834649"/>
          </a:xfrm>
          <a:prstGeom prst="rect">
            <a:avLst/>
          </a:prstGeom>
        </p:spPr>
        <p:txBody>
          <a:bodyPr/>
          <a:lstStyle>
            <a:lvl1pPr marL="0" indent="0" algn="ctr">
              <a:buFontTx/>
              <a:buNone/>
              <a:defRPr/>
            </a:lvl1pPr>
          </a:lstStyle>
          <a:p>
            <a:endParaRPr lang="cs-CZ" dirty="0"/>
          </a:p>
        </p:txBody>
      </p:sp>
      <p:sp>
        <p:nvSpPr>
          <p:cNvPr id="16" name="Zástupný symbol pro obrázek 4">
            <a:extLst>
              <a:ext uri="{FF2B5EF4-FFF2-40B4-BE49-F238E27FC236}">
                <a16:creationId xmlns:a16="http://schemas.microsoft.com/office/drawing/2014/main" id="{B95A4211-A374-4F97-A929-66F79217492B}"/>
              </a:ext>
            </a:extLst>
          </p:cNvPr>
          <p:cNvSpPr>
            <a:spLocks noGrp="1"/>
          </p:cNvSpPr>
          <p:nvPr>
            <p:ph type="pic" sz="quarter" idx="15"/>
          </p:nvPr>
        </p:nvSpPr>
        <p:spPr>
          <a:xfrm>
            <a:off x="8831490" y="4011977"/>
            <a:ext cx="1379313" cy="1834649"/>
          </a:xfrm>
          <a:prstGeom prst="rect">
            <a:avLst/>
          </a:prstGeom>
        </p:spPr>
        <p:txBody>
          <a:bodyPr/>
          <a:lstStyle>
            <a:lvl1pPr marL="0" indent="0" algn="ctr">
              <a:buFontTx/>
              <a:buNone/>
              <a:defRPr/>
            </a:lvl1pPr>
          </a:lstStyle>
          <a:p>
            <a:endParaRPr lang="cs-CZ" dirty="0"/>
          </a:p>
        </p:txBody>
      </p:sp>
      <p:sp>
        <p:nvSpPr>
          <p:cNvPr id="17" name="Zástupný symbol pro obrázek 4">
            <a:extLst>
              <a:ext uri="{FF2B5EF4-FFF2-40B4-BE49-F238E27FC236}">
                <a16:creationId xmlns:a16="http://schemas.microsoft.com/office/drawing/2014/main" id="{4B399A7F-0E06-B935-D02D-2D2AC160E2CA}"/>
              </a:ext>
            </a:extLst>
          </p:cNvPr>
          <p:cNvSpPr>
            <a:spLocks noGrp="1"/>
          </p:cNvSpPr>
          <p:nvPr>
            <p:ph type="pic" sz="quarter" idx="16"/>
          </p:nvPr>
        </p:nvSpPr>
        <p:spPr>
          <a:xfrm>
            <a:off x="10363798" y="4011977"/>
            <a:ext cx="1379313" cy="1834649"/>
          </a:xfrm>
          <a:prstGeom prst="rect">
            <a:avLst/>
          </a:prstGeom>
        </p:spPr>
        <p:txBody>
          <a:bodyPr/>
          <a:lstStyle>
            <a:lvl1pPr marL="0" indent="0" algn="ctr">
              <a:buFontTx/>
              <a:buNone/>
              <a:defRPr/>
            </a:lvl1pPr>
          </a:lstStyle>
          <a:p>
            <a:endParaRPr lang="cs-CZ" dirty="0"/>
          </a:p>
        </p:txBody>
      </p:sp>
      <p:sp>
        <p:nvSpPr>
          <p:cNvPr id="20" name="Zástupný symbol pro číslo snímku 6">
            <a:extLst>
              <a:ext uri="{FF2B5EF4-FFF2-40B4-BE49-F238E27FC236}">
                <a16:creationId xmlns:a16="http://schemas.microsoft.com/office/drawing/2014/main" id="{D34103E8-0F48-0C9D-8DDF-C855AB64544F}"/>
              </a:ext>
            </a:extLst>
          </p:cNvPr>
          <p:cNvSpPr>
            <a:spLocks noGrp="1"/>
          </p:cNvSpPr>
          <p:nvPr>
            <p:ph type="sldNum" sz="quarter" idx="17"/>
          </p:nvPr>
        </p:nvSpPr>
        <p:spPr>
          <a:xfrm>
            <a:off x="10267950" y="6488100"/>
            <a:ext cx="1620000" cy="360000"/>
          </a:xfrm>
          <a:prstGeom prst="rect">
            <a:avLst/>
          </a:prstGeom>
        </p:spPr>
        <p:txBody>
          <a:bodyPr/>
          <a:lstStyle>
            <a:lvl1pPr algn="r">
              <a:defRPr sz="1400">
                <a:latin typeface="Ariel"/>
              </a:defRPr>
            </a:lvl1pPr>
          </a:lstStyle>
          <a:p>
            <a:pPr>
              <a:defRPr/>
            </a:pPr>
            <a:fld id="{62A4246F-71DD-4E6A-920A-5486126E0B68}" type="slidenum">
              <a:rPr lang="cs-CZ" altLang="cs-CZ" smtClean="0"/>
              <a:pPr>
                <a:defRPr/>
              </a:pPr>
              <a:t>‹#›</a:t>
            </a:fld>
            <a:endParaRPr lang="cs-CZ" altLang="cs-CZ" dirty="0"/>
          </a:p>
        </p:txBody>
      </p:sp>
      <p:sp>
        <p:nvSpPr>
          <p:cNvPr id="5" name="Zástupný text 3">
            <a:extLst>
              <a:ext uri="{FF2B5EF4-FFF2-40B4-BE49-F238E27FC236}">
                <a16:creationId xmlns:a16="http://schemas.microsoft.com/office/drawing/2014/main" id="{1F4E7798-70B0-1B08-6708-9ED689AE2D44}"/>
              </a:ext>
            </a:extLst>
          </p:cNvPr>
          <p:cNvSpPr>
            <a:spLocks noGrp="1"/>
          </p:cNvSpPr>
          <p:nvPr>
            <p:ph type="body" sz="quarter" idx="18" hasCustomPrompt="1"/>
          </p:nvPr>
        </p:nvSpPr>
        <p:spPr>
          <a:xfrm>
            <a:off x="324000" y="1196750"/>
            <a:ext cx="11563950" cy="689924"/>
          </a:xfrm>
          <a:prstGeom prst="rect">
            <a:avLst/>
          </a:prstGeom>
        </p:spPr>
        <p:txBody>
          <a:bodyPr/>
          <a:lstStyle>
            <a:lvl1pPr marL="0" indent="0">
              <a:buClr>
                <a:srgbClr val="C00000"/>
              </a:buClr>
              <a:buFont typeface="Wingdings" panose="05000000000000000000" pitchFamily="2" charset="2"/>
              <a:buNone/>
              <a:defRPr sz="3200">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el"/>
              </a:defRPr>
            </a:lvl2pPr>
            <a:lvl3pPr marL="1143000" indent="-228600">
              <a:buClr>
                <a:srgbClr val="C00000"/>
              </a:buClr>
              <a:buFont typeface="Wingdings" panose="05000000000000000000" pitchFamily="2" charset="2"/>
              <a:buChar char="§"/>
              <a:defRPr>
                <a:latin typeface="Ariel"/>
              </a:defRPr>
            </a:lvl3pPr>
            <a:lvl4pPr marL="1600200" indent="-228600">
              <a:buClr>
                <a:srgbClr val="C00000"/>
              </a:buClr>
              <a:buFont typeface="Wingdings" panose="05000000000000000000" pitchFamily="2" charset="2"/>
              <a:buChar char="§"/>
              <a:defRPr>
                <a:latin typeface="Ariel"/>
              </a:defRPr>
            </a:lvl4pPr>
            <a:lvl5pPr marL="2057400" indent="-228600">
              <a:buClr>
                <a:srgbClr val="C00000"/>
              </a:buClr>
              <a:buFont typeface="Wingdings" panose="05000000000000000000" pitchFamily="2" charset="2"/>
              <a:buChar char="§"/>
              <a:defRPr>
                <a:latin typeface="Ariel"/>
              </a:defRPr>
            </a:lvl5pPr>
          </a:lstStyle>
          <a:p>
            <a:pPr lvl="0"/>
            <a:r>
              <a:rPr lang="cs-CZ" dirty="0"/>
              <a:t>Po kliknutí můžete upravovat styly textu v předloze. Arial </a:t>
            </a:r>
            <a:r>
              <a:rPr lang="en-US" dirty="0"/>
              <a:t>32</a:t>
            </a:r>
            <a:r>
              <a:rPr lang="cs-CZ" dirty="0"/>
              <a:t>b</a:t>
            </a:r>
          </a:p>
        </p:txBody>
      </p:sp>
      <p:sp>
        <p:nvSpPr>
          <p:cNvPr id="6" name="Zástupný text 3">
            <a:extLst>
              <a:ext uri="{FF2B5EF4-FFF2-40B4-BE49-F238E27FC236}">
                <a16:creationId xmlns:a16="http://schemas.microsoft.com/office/drawing/2014/main" id="{C96EAC6F-62F7-596C-A020-0161396545C1}"/>
              </a:ext>
            </a:extLst>
          </p:cNvPr>
          <p:cNvSpPr>
            <a:spLocks noGrp="1"/>
          </p:cNvSpPr>
          <p:nvPr>
            <p:ph type="body" sz="quarter" idx="19" hasCustomPrompt="1"/>
          </p:nvPr>
        </p:nvSpPr>
        <p:spPr>
          <a:xfrm>
            <a:off x="443292" y="2052000"/>
            <a:ext cx="7978813" cy="4289434"/>
          </a:xfrm>
          <a:prstGeom prst="rect">
            <a:avLst/>
          </a:prstGeom>
        </p:spPr>
        <p:txBody>
          <a:bodyPr/>
          <a:lstStyle>
            <a:lvl1pPr marL="2286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C000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cs-CZ" dirty="0"/>
              <a:t>Po kliknutí můžete upravovat styly textu v předloze. Arial 28b</a:t>
            </a:r>
          </a:p>
          <a:p>
            <a:pPr lvl="1"/>
            <a:r>
              <a:rPr lang="cs-CZ" dirty="0"/>
              <a:t>Druhá úroveň. Arial 24b</a:t>
            </a:r>
          </a:p>
          <a:p>
            <a:pPr lvl="2"/>
            <a:r>
              <a:rPr lang="cs-CZ" dirty="0"/>
              <a:t>Třetí úroveň. Arial 20b</a:t>
            </a:r>
          </a:p>
          <a:p>
            <a:pPr lvl="3"/>
            <a:r>
              <a:rPr lang="cs-CZ" dirty="0"/>
              <a:t>Čtvrtá úroveň. Arial 18b</a:t>
            </a:r>
          </a:p>
          <a:p>
            <a:pPr lvl="4"/>
            <a:r>
              <a:rPr lang="cs-CZ" dirty="0"/>
              <a:t>Pátá úroveň. Arial 14b</a:t>
            </a:r>
          </a:p>
        </p:txBody>
      </p:sp>
    </p:spTree>
    <p:extLst>
      <p:ext uri="{BB962C8B-B14F-4D97-AF65-F5344CB8AC3E}">
        <p14:creationId xmlns:p14="http://schemas.microsoft.com/office/powerpoint/2010/main" val="690480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373135"/>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1" r:id="rId3"/>
    <p:sldLayoutId id="2147483671" r:id="rId4"/>
    <p:sldLayoutId id="2147483673" r:id="rId5"/>
    <p:sldLayoutId id="2147483674" r:id="rId6"/>
    <p:sldLayoutId id="2147483676" r:id="rId7"/>
    <p:sldLayoutId id="2147483677" r:id="rId8"/>
    <p:sldLayoutId id="2147483678" r:id="rId9"/>
    <p:sldLayoutId id="2147483680" r:id="rId10"/>
    <p:sldLayoutId id="2147483663" r:id="rId11"/>
    <p:sldLayoutId id="2147483668" r:id="rId12"/>
    <p:sldLayoutId id="2147483660" r:id="rId13"/>
    <p:sldLayoutId id="2147483657" r:id="rId14"/>
    <p:sldLayoutId id="2147483682"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disspr.mfcr.cz/dpr/adis/idpr_reg/dne/koef/vyhledani.faces" TargetMode="External"/><Relationship Id="rId2" Type="http://schemas.openxmlformats.org/officeDocument/2006/relationships/hyperlink" Target="https://www.financnisprava.cz/cs/kontakty" TargetMode="External"/><Relationship Id="rId1" Type="http://schemas.openxmlformats.org/officeDocument/2006/relationships/slideLayout" Target="../slideLayouts/slideLayout3.xml"/><Relationship Id="rId4" Type="http://schemas.openxmlformats.org/officeDocument/2006/relationships/hyperlink" Target="https://adisspr.mfcr.cz/pmd/dokumentace/ciselnik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mvcr.cz/odk2/clanek/metodicky-material-c-22.asp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financnisprava.cz/cs/dane/dane/dan-z-nemovitych-veci/novela-zakona-o-dnv-2024"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financnisprava.cz/cs/dane/dane/dan-z-nemovitych-veci/informace-stanoviska-a-sdeleni/2024/aktualizace-informaci-ke-stanoveni-koeficientu-dnv"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AAC0F57-A901-BA9A-9AD2-35D17C109973}"/>
              </a:ext>
            </a:extLst>
          </p:cNvPr>
          <p:cNvSpPr>
            <a:spLocks noGrp="1"/>
          </p:cNvSpPr>
          <p:nvPr>
            <p:ph type="body" sz="quarter" idx="11"/>
          </p:nvPr>
        </p:nvSpPr>
        <p:spPr>
          <a:xfrm>
            <a:off x="-18" y="4255123"/>
            <a:ext cx="12192000" cy="1374152"/>
          </a:xfrm>
        </p:spPr>
        <p:txBody>
          <a:bodyPr/>
          <a:lstStyle/>
          <a:p>
            <a:r>
              <a:rPr lang="cs-CZ" b="1" dirty="0"/>
              <a:t>Daň z nemovitých věcí a samosprávy</a:t>
            </a:r>
          </a:p>
          <a:p>
            <a:endParaRPr lang="cs-CZ" dirty="0"/>
          </a:p>
        </p:txBody>
      </p:sp>
      <p:sp>
        <p:nvSpPr>
          <p:cNvPr id="3" name="Zástupný text 2">
            <a:extLst>
              <a:ext uri="{FF2B5EF4-FFF2-40B4-BE49-F238E27FC236}">
                <a16:creationId xmlns:a16="http://schemas.microsoft.com/office/drawing/2014/main" id="{1CD727E7-6F05-EA8A-B62C-4D0EA606D97A}"/>
              </a:ext>
            </a:extLst>
          </p:cNvPr>
          <p:cNvSpPr>
            <a:spLocks noGrp="1"/>
          </p:cNvSpPr>
          <p:nvPr>
            <p:ph type="body" sz="quarter" idx="10"/>
          </p:nvPr>
        </p:nvSpPr>
        <p:spPr>
          <a:xfrm>
            <a:off x="244910" y="6467475"/>
            <a:ext cx="6117790" cy="382285"/>
          </a:xfrm>
        </p:spPr>
        <p:txBody>
          <a:bodyPr/>
          <a:lstStyle/>
          <a:p>
            <a:r>
              <a:rPr lang="cs-CZ" dirty="0"/>
              <a:t>Ing. Jan Koreček, vedoucí oddělení majetkových daní a daně silniční</a:t>
            </a:r>
          </a:p>
        </p:txBody>
      </p:sp>
      <p:sp>
        <p:nvSpPr>
          <p:cNvPr id="4" name="Zástupný symbol pro datum 3">
            <a:extLst>
              <a:ext uri="{FF2B5EF4-FFF2-40B4-BE49-F238E27FC236}">
                <a16:creationId xmlns:a16="http://schemas.microsoft.com/office/drawing/2014/main" id="{2CFCA5A0-B77F-4AD3-6C3F-5D26D4E69A18}"/>
              </a:ext>
            </a:extLst>
          </p:cNvPr>
          <p:cNvSpPr>
            <a:spLocks noGrp="1"/>
          </p:cNvSpPr>
          <p:nvPr>
            <p:ph type="dt" sz="half" idx="2"/>
          </p:nvPr>
        </p:nvSpPr>
        <p:spPr/>
        <p:txBody>
          <a:bodyPr/>
          <a:lstStyle/>
          <a:p>
            <a:fld id="{CD4562F0-C25A-468D-BE0E-16C5A4B243F8}" type="datetime1">
              <a:rPr lang="cs-CZ" smtClean="0"/>
              <a:pPr/>
              <a:t>06.06.2024</a:t>
            </a:fld>
            <a:endParaRPr lang="cs-CZ" dirty="0"/>
          </a:p>
        </p:txBody>
      </p:sp>
    </p:spTree>
    <p:extLst>
      <p:ext uri="{BB962C8B-B14F-4D97-AF65-F5344CB8AC3E}">
        <p14:creationId xmlns:p14="http://schemas.microsoft.com/office/powerpoint/2010/main" val="142631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10</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b="1" dirty="0"/>
              <a:t>ZVÝŠENÍ SAZEB DANĚ Z POZEMKŮ </a:t>
            </a:r>
            <a:r>
              <a:rPr lang="cs-CZ" dirty="0"/>
              <a:t>§ 6 ZDNV</a:t>
            </a:r>
          </a:p>
        </p:txBody>
      </p:sp>
      <p:graphicFrame>
        <p:nvGraphicFramePr>
          <p:cNvPr id="2" name="Tabulka 1">
            <a:extLst>
              <a:ext uri="{FF2B5EF4-FFF2-40B4-BE49-F238E27FC236}">
                <a16:creationId xmlns:a16="http://schemas.microsoft.com/office/drawing/2014/main" id="{2895BCEB-089C-FAA5-C99C-612C027A3C4B}"/>
              </a:ext>
            </a:extLst>
          </p:cNvPr>
          <p:cNvGraphicFramePr>
            <a:graphicFrameLocks noGrp="1"/>
          </p:cNvGraphicFramePr>
          <p:nvPr/>
        </p:nvGraphicFramePr>
        <p:xfrm>
          <a:off x="523876" y="1992046"/>
          <a:ext cx="8658224" cy="4408754"/>
        </p:xfrm>
        <a:graphic>
          <a:graphicData uri="http://schemas.openxmlformats.org/drawingml/2006/table">
            <a:tbl>
              <a:tblPr firstRow="1" firstCol="1" bandRow="1"/>
              <a:tblGrid>
                <a:gridCol w="5003760">
                  <a:extLst>
                    <a:ext uri="{9D8B030D-6E8A-4147-A177-3AD203B41FA5}">
                      <a16:colId xmlns:a16="http://schemas.microsoft.com/office/drawing/2014/main" val="363928484"/>
                    </a:ext>
                  </a:extLst>
                </a:gridCol>
                <a:gridCol w="1758955">
                  <a:extLst>
                    <a:ext uri="{9D8B030D-6E8A-4147-A177-3AD203B41FA5}">
                      <a16:colId xmlns:a16="http://schemas.microsoft.com/office/drawing/2014/main" val="4002278456"/>
                    </a:ext>
                  </a:extLst>
                </a:gridCol>
                <a:gridCol w="1895509">
                  <a:extLst>
                    <a:ext uri="{9D8B030D-6E8A-4147-A177-3AD203B41FA5}">
                      <a16:colId xmlns:a16="http://schemas.microsoft.com/office/drawing/2014/main" val="934105107"/>
                    </a:ext>
                  </a:extLst>
                </a:gridCol>
              </a:tblGrid>
              <a:tr h="489862">
                <a:tc>
                  <a:txBody>
                    <a:bodyPr/>
                    <a:lstStyle/>
                    <a:p>
                      <a:pPr algn="just"/>
                      <a:r>
                        <a:rPr lang="cs-CZ" sz="1600" b="1" kern="100" dirty="0">
                          <a:effectLst/>
                          <a:latin typeface="Arial" panose="020B0604020202020204" pitchFamily="34" charset="0"/>
                          <a:ea typeface="Calibri" panose="020F0502020204030204" pitchFamily="34" charset="0"/>
                        </a:rPr>
                        <a:t>Pozemky (skupiny)</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(2024)</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(2023)</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352247"/>
                  </a:ext>
                </a:extLst>
              </a:tr>
              <a:tr h="979723">
                <a:tc>
                  <a:txBody>
                    <a:bodyPr/>
                    <a:lstStyle/>
                    <a:p>
                      <a:pPr algn="just"/>
                      <a:r>
                        <a:rPr lang="cs-CZ" sz="1600" b="1" kern="100" dirty="0">
                          <a:effectLst/>
                          <a:latin typeface="Arial" panose="020B0604020202020204" pitchFamily="34" charset="0"/>
                          <a:ea typeface="Calibri" panose="020F0502020204030204" pitchFamily="34" charset="0"/>
                        </a:rPr>
                        <a:t>A</a:t>
                      </a:r>
                      <a:r>
                        <a:rPr lang="cs-CZ" sz="1600" kern="100" dirty="0">
                          <a:effectLst/>
                          <a:latin typeface="Arial" panose="020B0604020202020204" pitchFamily="34" charset="0"/>
                          <a:ea typeface="Calibri" panose="020F0502020204030204" pitchFamily="34" charset="0"/>
                        </a:rPr>
                        <a:t> – pozemky evidované v katastru nemovitostí s druhem pozemku orná půda, chmelnice, vinice, zahrada, ovocný sad (skupina vybraných zemědělských pozemků)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1,35 %</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0,75 %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449284"/>
                  </a:ext>
                </a:extLst>
              </a:tr>
              <a:tr h="734792">
                <a:tc>
                  <a:txBody>
                    <a:bodyPr/>
                    <a:lstStyle/>
                    <a:p>
                      <a:pPr algn="just"/>
                      <a:r>
                        <a:rPr lang="cs-CZ" sz="1600" b="1" kern="100" dirty="0">
                          <a:effectLst/>
                          <a:latin typeface="Arial" panose="020B0604020202020204" pitchFamily="34" charset="0"/>
                          <a:ea typeface="Calibri" panose="020F0502020204030204" pitchFamily="34" charset="0"/>
                        </a:rPr>
                        <a:t>B</a:t>
                      </a:r>
                      <a:r>
                        <a:rPr lang="cs-CZ" sz="1600" kern="100" dirty="0">
                          <a:effectLst/>
                          <a:latin typeface="Arial" panose="020B0604020202020204" pitchFamily="34" charset="0"/>
                          <a:ea typeface="Calibri" panose="020F0502020204030204" pitchFamily="34" charset="0"/>
                        </a:rPr>
                        <a:t> – pozemky evidované v katastru nemovitostí s druhem pozemku trvalý travní porost (skupina trvalých travních porostů)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dirty="0">
                          <a:effectLst/>
                          <a:latin typeface="Arial" panose="020B0604020202020204" pitchFamily="34" charset="0"/>
                          <a:ea typeface="Calibri" panose="020F0502020204030204" pitchFamily="34" charset="0"/>
                        </a:rPr>
                        <a:t>0,45 %</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0,25 %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589537"/>
                  </a:ext>
                </a:extLst>
              </a:tr>
              <a:tr h="979723">
                <a:tc>
                  <a:txBody>
                    <a:bodyPr/>
                    <a:lstStyle/>
                    <a:p>
                      <a:pPr algn="just"/>
                      <a:r>
                        <a:rPr lang="cs-CZ" sz="1600" b="1" kern="100" dirty="0">
                          <a:effectLst/>
                          <a:latin typeface="Arial" panose="020B0604020202020204" pitchFamily="34" charset="0"/>
                          <a:ea typeface="Calibri" panose="020F0502020204030204" pitchFamily="34" charset="0"/>
                        </a:rPr>
                        <a:t>C</a:t>
                      </a:r>
                      <a:r>
                        <a:rPr lang="cs-CZ" sz="1600" kern="100" dirty="0">
                          <a:effectLst/>
                          <a:latin typeface="Arial" panose="020B0604020202020204" pitchFamily="34" charset="0"/>
                          <a:ea typeface="Calibri" panose="020F0502020204030204" pitchFamily="34" charset="0"/>
                        </a:rPr>
                        <a:t> – pozemky evidované v katastru nemovitostí s druhem pozemku lesní pozemek, na nichž se nachází hospodářský les (skupina lesních pozemků)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dirty="0">
                          <a:effectLst/>
                          <a:latin typeface="Arial" panose="020B0604020202020204" pitchFamily="34" charset="0"/>
                          <a:ea typeface="Calibri" panose="020F0502020204030204" pitchFamily="34" charset="0"/>
                        </a:rPr>
                        <a:t>0,45 %</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0,25 %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374141"/>
                  </a:ext>
                </a:extLst>
              </a:tr>
              <a:tr h="734792">
                <a:tc>
                  <a:txBody>
                    <a:bodyPr/>
                    <a:lstStyle/>
                    <a:p>
                      <a:pPr algn="just"/>
                      <a:r>
                        <a:rPr lang="cs-CZ" sz="1600" b="1" kern="100">
                          <a:effectLst/>
                          <a:latin typeface="Arial" panose="020B0604020202020204" pitchFamily="34" charset="0"/>
                          <a:ea typeface="Calibri" panose="020F0502020204030204" pitchFamily="34" charset="0"/>
                        </a:rPr>
                        <a:t>E</a:t>
                      </a:r>
                      <a:r>
                        <a:rPr lang="cs-CZ" sz="1600" kern="100">
                          <a:effectLst/>
                          <a:latin typeface="Arial" panose="020B0604020202020204" pitchFamily="34" charset="0"/>
                          <a:ea typeface="Calibri" panose="020F0502020204030204" pitchFamily="34" charset="0"/>
                        </a:rPr>
                        <a:t> – pozemky evidované v katastru nemovitostí s druhem pozemku zastavěná plocha a nádvoří (skupina zastavěných ploch a nádvoří)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dirty="0">
                          <a:effectLst/>
                          <a:latin typeface="Arial" panose="020B0604020202020204" pitchFamily="34" charset="0"/>
                          <a:ea typeface="Calibri" panose="020F0502020204030204" pitchFamily="34" charset="0"/>
                        </a:rPr>
                        <a:t>0,35 Kč za 1 m</a:t>
                      </a:r>
                      <a:r>
                        <a:rPr lang="cs-CZ" sz="1600" b="1"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0,20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704288"/>
                  </a:ext>
                </a:extLst>
              </a:tr>
              <a:tr h="489862">
                <a:tc>
                  <a:txBody>
                    <a:bodyPr/>
                    <a:lstStyle/>
                    <a:p>
                      <a:pPr algn="just"/>
                      <a:r>
                        <a:rPr lang="cs-CZ" sz="1600" b="1" kern="100">
                          <a:effectLst/>
                          <a:latin typeface="Arial" panose="020B0604020202020204" pitchFamily="34" charset="0"/>
                          <a:ea typeface="Calibri" panose="020F0502020204030204" pitchFamily="34" charset="0"/>
                        </a:rPr>
                        <a:t>F</a:t>
                      </a:r>
                      <a:r>
                        <a:rPr lang="cs-CZ" sz="1600" kern="100">
                          <a:effectLst/>
                          <a:latin typeface="Arial" panose="020B0604020202020204" pitchFamily="34" charset="0"/>
                          <a:ea typeface="Calibri" panose="020F0502020204030204" pitchFamily="34" charset="0"/>
                        </a:rPr>
                        <a:t> – stavební pozemky (skupina stavebních pozemků)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3,50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2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444084"/>
                  </a:ext>
                </a:extLst>
              </a:tr>
            </a:tbl>
          </a:graphicData>
        </a:graphic>
      </p:graphicFrame>
    </p:spTree>
    <p:extLst>
      <p:ext uri="{BB962C8B-B14F-4D97-AF65-F5344CB8AC3E}">
        <p14:creationId xmlns:p14="http://schemas.microsoft.com/office/powerpoint/2010/main" val="226282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11</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b="1" dirty="0"/>
              <a:t>ZVÝŠENÍ SAZEB DANĚ Z POZEMKŮ </a:t>
            </a:r>
            <a:r>
              <a:rPr lang="cs-CZ" dirty="0"/>
              <a:t>§ 6 ZDNV</a:t>
            </a:r>
          </a:p>
        </p:txBody>
      </p:sp>
      <p:graphicFrame>
        <p:nvGraphicFramePr>
          <p:cNvPr id="3" name="Tabulka 2">
            <a:extLst>
              <a:ext uri="{FF2B5EF4-FFF2-40B4-BE49-F238E27FC236}">
                <a16:creationId xmlns:a16="http://schemas.microsoft.com/office/drawing/2014/main" id="{DD9CC08A-5006-837B-5B01-F1748334BE9B}"/>
              </a:ext>
            </a:extLst>
          </p:cNvPr>
          <p:cNvGraphicFramePr>
            <a:graphicFrameLocks noGrp="1"/>
          </p:cNvGraphicFramePr>
          <p:nvPr/>
        </p:nvGraphicFramePr>
        <p:xfrm>
          <a:off x="445452" y="1778859"/>
          <a:ext cx="9031923" cy="4967884"/>
        </p:xfrm>
        <a:graphic>
          <a:graphicData uri="http://schemas.openxmlformats.org/drawingml/2006/table">
            <a:tbl>
              <a:tblPr firstRow="1" firstCol="1" bandRow="1"/>
              <a:tblGrid>
                <a:gridCol w="5219728">
                  <a:extLst>
                    <a:ext uri="{9D8B030D-6E8A-4147-A177-3AD203B41FA5}">
                      <a16:colId xmlns:a16="http://schemas.microsoft.com/office/drawing/2014/main" val="524780179"/>
                    </a:ext>
                  </a:extLst>
                </a:gridCol>
                <a:gridCol w="1834874">
                  <a:extLst>
                    <a:ext uri="{9D8B030D-6E8A-4147-A177-3AD203B41FA5}">
                      <a16:colId xmlns:a16="http://schemas.microsoft.com/office/drawing/2014/main" val="381518790"/>
                    </a:ext>
                  </a:extLst>
                </a:gridCol>
                <a:gridCol w="1977321">
                  <a:extLst>
                    <a:ext uri="{9D8B030D-6E8A-4147-A177-3AD203B41FA5}">
                      <a16:colId xmlns:a16="http://schemas.microsoft.com/office/drawing/2014/main" val="2163400087"/>
                    </a:ext>
                  </a:extLst>
                </a:gridCol>
              </a:tblGrid>
              <a:tr h="426578">
                <a:tc>
                  <a:txBody>
                    <a:bodyPr/>
                    <a:lstStyle/>
                    <a:p>
                      <a:pPr algn="just"/>
                      <a:r>
                        <a:rPr lang="cs-CZ" sz="1600" b="1" kern="100" dirty="0">
                          <a:effectLst/>
                          <a:latin typeface="Arial" panose="020B0604020202020204" pitchFamily="34" charset="0"/>
                          <a:ea typeface="Calibri" panose="020F0502020204030204" pitchFamily="34" charset="0"/>
                        </a:rPr>
                        <a:t>Pozemky (skupiny)</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(2024)</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(2023)</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525876"/>
                  </a:ext>
                </a:extLst>
              </a:tr>
              <a:tr h="853155">
                <a:tc>
                  <a:txBody>
                    <a:bodyPr/>
                    <a:lstStyle/>
                    <a:p>
                      <a:pPr algn="just"/>
                      <a:r>
                        <a:rPr lang="cs-CZ" sz="1600" b="1" kern="100" dirty="0">
                          <a:effectLst/>
                          <a:latin typeface="Arial" panose="020B0604020202020204" pitchFamily="34" charset="0"/>
                          <a:ea typeface="Calibri" panose="020F0502020204030204" pitchFamily="34" charset="0"/>
                        </a:rPr>
                        <a:t>G </a:t>
                      </a:r>
                      <a:r>
                        <a:rPr lang="cs-CZ" sz="1600" kern="100" dirty="0">
                          <a:effectLst/>
                          <a:latin typeface="Arial" panose="020B0604020202020204" pitchFamily="34" charset="0"/>
                          <a:ea typeface="Calibri" panose="020F0502020204030204" pitchFamily="34" charset="0"/>
                        </a:rPr>
                        <a:t>– pozemky evidované v katastru nemovitostí s druhem pozemku ostatní plocha a zároveň se způsobem využití pozemku neuvedeným v písm. Q a W (skupina vybraných ostatních ploch)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0,35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cs-CZ" sz="1600" kern="100">
                          <a:effectLst/>
                          <a:latin typeface="Arial" panose="020B0604020202020204" pitchFamily="34" charset="0"/>
                          <a:ea typeface="Calibri" panose="020F0502020204030204" pitchFamily="34" charset="0"/>
                        </a:rPr>
                        <a:t>0,20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682140"/>
                  </a:ext>
                </a:extLst>
              </a:tr>
              <a:tr h="639866">
                <a:tc>
                  <a:txBody>
                    <a:bodyPr/>
                    <a:lstStyle/>
                    <a:p>
                      <a:pPr algn="just"/>
                      <a:r>
                        <a:rPr lang="cs-CZ" sz="1600" b="1" kern="100" dirty="0">
                          <a:effectLst/>
                          <a:latin typeface="Arial" panose="020B0604020202020204" pitchFamily="34" charset="0"/>
                          <a:ea typeface="Calibri" panose="020F0502020204030204" pitchFamily="34" charset="0"/>
                        </a:rPr>
                        <a:t>Q</a:t>
                      </a:r>
                      <a:r>
                        <a:rPr lang="cs-CZ" sz="1600" kern="100" dirty="0">
                          <a:effectLst/>
                          <a:latin typeface="Arial" panose="020B0604020202020204" pitchFamily="34" charset="0"/>
                          <a:ea typeface="Calibri" panose="020F0502020204030204" pitchFamily="34" charset="0"/>
                        </a:rPr>
                        <a:t> – pozemky evidované v katastru nemovitostí s druhem pozemku ostatní plocha se způsobem využití pozemku jiná plocha (skupina jiných ploch)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dirty="0">
                          <a:effectLst/>
                          <a:latin typeface="Arial" panose="020B0604020202020204" pitchFamily="34" charset="0"/>
                          <a:ea typeface="Calibri" panose="020F0502020204030204" pitchFamily="34" charset="0"/>
                        </a:rPr>
                        <a:t>0,35 Kč za 1 m</a:t>
                      </a:r>
                      <a:r>
                        <a:rPr lang="cs-CZ" sz="1600" b="1"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186644559"/>
                  </a:ext>
                </a:extLst>
              </a:tr>
              <a:tr h="1066444">
                <a:tc>
                  <a:txBody>
                    <a:bodyPr/>
                    <a:lstStyle/>
                    <a:p>
                      <a:pPr algn="just"/>
                      <a:r>
                        <a:rPr lang="cs-CZ" sz="1600" b="1" kern="100" dirty="0">
                          <a:effectLst/>
                          <a:latin typeface="Arial" panose="020B0604020202020204" pitchFamily="34" charset="0"/>
                          <a:ea typeface="Calibri" panose="020F0502020204030204" pitchFamily="34" charset="0"/>
                        </a:rPr>
                        <a:t>W</a:t>
                      </a:r>
                      <a:r>
                        <a:rPr lang="cs-CZ" sz="1600" kern="100" dirty="0">
                          <a:effectLst/>
                          <a:latin typeface="Arial" panose="020B0604020202020204" pitchFamily="34" charset="0"/>
                          <a:ea typeface="Calibri" panose="020F0502020204030204" pitchFamily="34" charset="0"/>
                        </a:rPr>
                        <a:t> – pozemky evidované v katastru nemovitostí s druhem pozemku ostatní plocha se způsobem využití pozemku neplodná půda, mez, stráň, zamokřená plocha a zeleň (skupina nevyužitelných ostatních ploch)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dirty="0">
                          <a:effectLst/>
                          <a:latin typeface="Arial" panose="020B0604020202020204" pitchFamily="34" charset="0"/>
                          <a:ea typeface="Calibri" panose="020F0502020204030204" pitchFamily="34" charset="0"/>
                        </a:rPr>
                        <a:t>0,08 Kč za 1 m</a:t>
                      </a:r>
                      <a:r>
                        <a:rPr lang="cs-CZ" sz="1600" b="1"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extLst>
                  <a:ext uri="{0D108BD9-81ED-4DB2-BD59-A6C34878D82A}">
                    <a16:rowId xmlns:a16="http://schemas.microsoft.com/office/drawing/2014/main" val="1517454868"/>
                  </a:ext>
                </a:extLst>
              </a:tr>
              <a:tr h="426578">
                <a:tc>
                  <a:txBody>
                    <a:bodyPr/>
                    <a:lstStyle/>
                    <a:p>
                      <a:pPr algn="just"/>
                      <a:r>
                        <a:rPr lang="cs-CZ" sz="1600" b="1" kern="100">
                          <a:effectLst/>
                          <a:latin typeface="Arial" panose="020B0604020202020204" pitchFamily="34" charset="0"/>
                          <a:ea typeface="Calibri" panose="020F0502020204030204" pitchFamily="34" charset="0"/>
                        </a:rPr>
                        <a:t>Zpevněné plochy pozemků, zařazené do obchodního majetku podnikatele nebo užívané:</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i="1" kern="100" dirty="0">
                          <a:effectLst/>
                          <a:latin typeface="Arial" panose="020B0604020202020204" pitchFamily="34" charset="0"/>
                          <a:ea typeface="Calibri" panose="020F0502020204030204" pitchFamily="34" charset="0"/>
                        </a:rPr>
                        <a:t> </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i="1" kern="100">
                          <a:effectLst/>
                          <a:latin typeface="Arial" panose="020B0604020202020204" pitchFamily="34" charset="0"/>
                          <a:ea typeface="Calibri" panose="020F0502020204030204" pitchFamily="34" charset="0"/>
                        </a:rPr>
                        <a:t> </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838489"/>
                  </a:ext>
                </a:extLst>
              </a:tr>
              <a:tr h="639866">
                <a:tc>
                  <a:txBody>
                    <a:bodyPr/>
                    <a:lstStyle/>
                    <a:p>
                      <a:pPr algn="just"/>
                      <a:r>
                        <a:rPr lang="cs-CZ" sz="1600" b="1" kern="100">
                          <a:effectLst/>
                          <a:latin typeface="Arial" panose="020B0604020202020204" pitchFamily="34" charset="0"/>
                          <a:ea typeface="Calibri" panose="020F0502020204030204" pitchFamily="34" charset="0"/>
                        </a:rPr>
                        <a:t>X</a:t>
                      </a:r>
                      <a:r>
                        <a:rPr lang="cs-CZ" sz="1600" kern="100">
                          <a:effectLst/>
                          <a:latin typeface="Arial" panose="020B0604020202020204" pitchFamily="34" charset="0"/>
                          <a:ea typeface="Calibri" panose="020F0502020204030204" pitchFamily="34" charset="0"/>
                        </a:rPr>
                        <a:t> ‑ k podnikání v zemědělské prvovýrobě, lesním a vodním hospodářství (skupina zpevněných zemědělských ploch pozemků)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dirty="0">
                          <a:effectLst/>
                          <a:latin typeface="Arial" panose="020B0604020202020204" pitchFamily="34" charset="0"/>
                          <a:ea typeface="Calibri" panose="020F0502020204030204" pitchFamily="34" charset="0"/>
                        </a:rPr>
                        <a:t>1,80 Kč za 1 m</a:t>
                      </a:r>
                      <a:r>
                        <a:rPr lang="cs-CZ" sz="1600" b="1"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1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03732"/>
                  </a:ext>
                </a:extLst>
              </a:tr>
              <a:tr h="426578">
                <a:tc>
                  <a:txBody>
                    <a:bodyPr/>
                    <a:lstStyle/>
                    <a:p>
                      <a:pPr algn="just"/>
                      <a:r>
                        <a:rPr lang="cs-CZ" sz="1600" b="1" kern="100" dirty="0">
                          <a:effectLst/>
                          <a:latin typeface="Arial" panose="020B0604020202020204" pitchFamily="34" charset="0"/>
                          <a:ea typeface="Calibri" panose="020F0502020204030204" pitchFamily="34" charset="0"/>
                        </a:rPr>
                        <a:t>Y</a:t>
                      </a:r>
                      <a:r>
                        <a:rPr lang="cs-CZ" sz="1600" kern="100" dirty="0">
                          <a:effectLst/>
                          <a:latin typeface="Arial" panose="020B0604020202020204" pitchFamily="34" charset="0"/>
                          <a:ea typeface="Calibri" panose="020F0502020204030204" pitchFamily="34" charset="0"/>
                        </a:rPr>
                        <a:t> ‑ k ostatním druhům podnikání (skupina ostatních zpevněných ploch pozemků)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9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5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332034"/>
                  </a:ext>
                </a:extLst>
              </a:tr>
            </a:tbl>
          </a:graphicData>
        </a:graphic>
      </p:graphicFrame>
    </p:spTree>
    <p:extLst>
      <p:ext uri="{BB962C8B-B14F-4D97-AF65-F5344CB8AC3E}">
        <p14:creationId xmlns:p14="http://schemas.microsoft.com/office/powerpoint/2010/main" val="160644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12</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b="1" dirty="0"/>
              <a:t>SKUPINY STAVEB A JEDNOTEK </a:t>
            </a:r>
            <a:r>
              <a:rPr lang="cs-CZ" dirty="0"/>
              <a:t>§ 10a ZDNV</a:t>
            </a:r>
          </a:p>
        </p:txBody>
      </p:sp>
      <p:graphicFrame>
        <p:nvGraphicFramePr>
          <p:cNvPr id="2" name="Tabulka 1">
            <a:extLst>
              <a:ext uri="{FF2B5EF4-FFF2-40B4-BE49-F238E27FC236}">
                <a16:creationId xmlns:a16="http://schemas.microsoft.com/office/drawing/2014/main" id="{D716EDCE-89FA-093B-32E4-5DFD4E20B200}"/>
              </a:ext>
            </a:extLst>
          </p:cNvPr>
          <p:cNvGraphicFramePr>
            <a:graphicFrameLocks noGrp="1"/>
          </p:cNvGraphicFramePr>
          <p:nvPr/>
        </p:nvGraphicFramePr>
        <p:xfrm>
          <a:off x="554990" y="1968659"/>
          <a:ext cx="5007610" cy="3688080"/>
        </p:xfrm>
        <a:graphic>
          <a:graphicData uri="http://schemas.openxmlformats.org/drawingml/2006/table">
            <a:tbl>
              <a:tblPr firstRow="1" firstCol="1" bandRow="1"/>
              <a:tblGrid>
                <a:gridCol w="1508590">
                  <a:extLst>
                    <a:ext uri="{9D8B030D-6E8A-4147-A177-3AD203B41FA5}">
                      <a16:colId xmlns:a16="http://schemas.microsoft.com/office/drawing/2014/main" val="128653497"/>
                    </a:ext>
                  </a:extLst>
                </a:gridCol>
                <a:gridCol w="2485549">
                  <a:extLst>
                    <a:ext uri="{9D8B030D-6E8A-4147-A177-3AD203B41FA5}">
                      <a16:colId xmlns:a16="http://schemas.microsoft.com/office/drawing/2014/main" val="2617341132"/>
                    </a:ext>
                  </a:extLst>
                </a:gridCol>
                <a:gridCol w="1013471">
                  <a:extLst>
                    <a:ext uri="{9D8B030D-6E8A-4147-A177-3AD203B41FA5}">
                      <a16:colId xmlns:a16="http://schemas.microsoft.com/office/drawing/2014/main" val="3349921685"/>
                    </a:ext>
                  </a:extLst>
                </a:gridCol>
              </a:tblGrid>
              <a:tr h="319871">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Název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Vymezení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Předmět daně v přiznání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70485258"/>
                  </a:ext>
                </a:extLst>
              </a:tr>
              <a:tr h="639743">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obytných budov</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všechny budovy obytného domu a ostatní budovy s výjimkou budovy garáže, pokud tyto ostatní budovy tvoří příslušenství k budově obytného domu</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H, I</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1252156"/>
                  </a:ext>
                </a:extLst>
              </a:tr>
              <a:tr h="1439422">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rekreačních budov</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budovy se způsobem využití stavba pro rodinnou rekreaci, všechny budovy rodinných domů užívaných pro rodinnou rekreaci, které zároveň nejsou využívány k trvalému bydlení, a objekt k bydlení užívaný pro rodinnou rekreaci, který není zároveň využíván k trvalému bydlení a budovy s výjimkou budovy garáže, které plní doplňkovou funkci k rekreačním budovám</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J, K</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27290446"/>
                  </a:ext>
                </a:extLst>
              </a:tr>
              <a:tr h="479807">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garáží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všechny budovy se způsobem využití garáž a zdanitelné jednotky, jejichž převažující část podlahové plochy je užívána jako garáž</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dirty="0">
                          <a:effectLst/>
                          <a:latin typeface="Arial" panose="020B0604020202020204" pitchFamily="34" charset="0"/>
                          <a:ea typeface="Times New Roman" panose="02020603050405020304" pitchFamily="18" charset="0"/>
                          <a:cs typeface="Arial" panose="020B0604020202020204" pitchFamily="34" charset="0"/>
                        </a:rPr>
                        <a:t>L, V</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47361220"/>
                  </a:ext>
                </a:extLst>
              </a:tr>
            </a:tbl>
          </a:graphicData>
        </a:graphic>
      </p:graphicFrame>
      <p:graphicFrame>
        <p:nvGraphicFramePr>
          <p:cNvPr id="3" name="Tabulka 2">
            <a:extLst>
              <a:ext uri="{FF2B5EF4-FFF2-40B4-BE49-F238E27FC236}">
                <a16:creationId xmlns:a16="http://schemas.microsoft.com/office/drawing/2014/main" id="{3D364A2C-D66E-EDF6-4F6A-4FDFE42B01C0}"/>
              </a:ext>
            </a:extLst>
          </p:cNvPr>
          <p:cNvGraphicFramePr>
            <a:graphicFrameLocks noGrp="1"/>
          </p:cNvGraphicFramePr>
          <p:nvPr/>
        </p:nvGraphicFramePr>
        <p:xfrm>
          <a:off x="5888990" y="1968659"/>
          <a:ext cx="5748020" cy="3855720"/>
        </p:xfrm>
        <a:graphic>
          <a:graphicData uri="http://schemas.openxmlformats.org/drawingml/2006/table">
            <a:tbl>
              <a:tblPr firstRow="1" firstCol="1" bandRow="1"/>
              <a:tblGrid>
                <a:gridCol w="1731645">
                  <a:extLst>
                    <a:ext uri="{9D8B030D-6E8A-4147-A177-3AD203B41FA5}">
                      <a16:colId xmlns:a16="http://schemas.microsoft.com/office/drawing/2014/main" val="2261221909"/>
                    </a:ext>
                  </a:extLst>
                </a:gridCol>
                <a:gridCol w="2853055">
                  <a:extLst>
                    <a:ext uri="{9D8B030D-6E8A-4147-A177-3AD203B41FA5}">
                      <a16:colId xmlns:a16="http://schemas.microsoft.com/office/drawing/2014/main" val="2400451376"/>
                    </a:ext>
                  </a:extLst>
                </a:gridCol>
                <a:gridCol w="1163320">
                  <a:extLst>
                    <a:ext uri="{9D8B030D-6E8A-4147-A177-3AD203B41FA5}">
                      <a16:colId xmlns:a16="http://schemas.microsoft.com/office/drawing/2014/main" val="689471365"/>
                    </a:ext>
                  </a:extLst>
                </a:gridCol>
              </a:tblGrid>
              <a:tr h="190500">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Název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Vymezení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Předmět daně v přiznání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43300317"/>
                  </a:ext>
                </a:extLst>
              </a:tr>
              <a:tr h="647700">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zdanitelných staveb a zdanitelných jednotek pro podnikání v zemědělské prvovýrobě, lesním nebo vodním hospodářství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zdanitelné stavby a zdanitelné jednotky, jejichž převažující část podlahové plochy je používána k podnikání v zemědělské prvovýrobě, lesním nebo vodním hospodářství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 S</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862142745"/>
                  </a:ext>
                </a:extLst>
              </a:tr>
              <a:tr h="647700">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zdanitelných staveb a zdanitelných jednotek pro podnikání v průmyslu, stavebnictví, dopravě, energetice nebo ostatní zemědělské výrobě</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všechny zdanitelné stavby a zdanitelné jednotky, jejichž převažující část podlahové plochy je používána k podnikání v průmyslu, stavebnictví, dopravě, energetice nebo ostatní zemědělské výrobě</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N, T</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537679768"/>
                  </a:ext>
                </a:extLst>
              </a:tr>
              <a:tr h="485775">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zdanitelných staveb a zdanitelných jednotek pro ostatní druhy podnikání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zdanitelné stavby a zdanitelné jednotky, jejichž převažující část podlahové plochy je používána k ostatním druhům podnikání,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 U</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762279395"/>
                  </a:ext>
                </a:extLst>
              </a:tr>
              <a:tr h="190500">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ostatních zdanitelných staveb</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všechny ostatní zdanitelné stavby neuvedené výše</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P</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795907355"/>
                  </a:ext>
                </a:extLst>
              </a:tr>
              <a:tr h="200025">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ostatních zdanitelných jednotek</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ostatní zdanitelné jednotky neuvedené výše</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 Z</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69820042"/>
                  </a:ext>
                </a:extLst>
              </a:tr>
            </a:tbl>
          </a:graphicData>
        </a:graphic>
      </p:graphicFrame>
    </p:spTree>
    <p:extLst>
      <p:ext uri="{BB962C8B-B14F-4D97-AF65-F5344CB8AC3E}">
        <p14:creationId xmlns:p14="http://schemas.microsoft.com/office/powerpoint/2010/main" val="8021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13</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sz="2800" b="1" dirty="0"/>
              <a:t>ZVÝŠENÍ SAZEB DANĚ ZE STAVEB A JEDNOTEK </a:t>
            </a:r>
            <a:r>
              <a:rPr lang="cs-CZ" sz="2800" dirty="0"/>
              <a:t>§ 11 ZDNV</a:t>
            </a:r>
          </a:p>
        </p:txBody>
      </p:sp>
      <p:graphicFrame>
        <p:nvGraphicFramePr>
          <p:cNvPr id="3" name="Tabulka 2">
            <a:extLst>
              <a:ext uri="{FF2B5EF4-FFF2-40B4-BE49-F238E27FC236}">
                <a16:creationId xmlns:a16="http://schemas.microsoft.com/office/drawing/2014/main" id="{9BE96D8F-4FD0-F723-CA2D-30B900A591E3}"/>
              </a:ext>
            </a:extLst>
          </p:cNvPr>
          <p:cNvGraphicFramePr>
            <a:graphicFrameLocks noGrp="1"/>
          </p:cNvGraphicFramePr>
          <p:nvPr/>
        </p:nvGraphicFramePr>
        <p:xfrm>
          <a:off x="1112202" y="1676700"/>
          <a:ext cx="8774749" cy="5171400"/>
        </p:xfrm>
        <a:graphic>
          <a:graphicData uri="http://schemas.openxmlformats.org/drawingml/2006/table">
            <a:tbl>
              <a:tblPr firstRow="1" firstCol="1" bandRow="1"/>
              <a:tblGrid>
                <a:gridCol w="5071102">
                  <a:extLst>
                    <a:ext uri="{9D8B030D-6E8A-4147-A177-3AD203B41FA5}">
                      <a16:colId xmlns:a16="http://schemas.microsoft.com/office/drawing/2014/main" val="2028500212"/>
                    </a:ext>
                  </a:extLst>
                </a:gridCol>
                <a:gridCol w="1782628">
                  <a:extLst>
                    <a:ext uri="{9D8B030D-6E8A-4147-A177-3AD203B41FA5}">
                      <a16:colId xmlns:a16="http://schemas.microsoft.com/office/drawing/2014/main" val="2155025508"/>
                    </a:ext>
                  </a:extLst>
                </a:gridCol>
                <a:gridCol w="1921019">
                  <a:extLst>
                    <a:ext uri="{9D8B030D-6E8A-4147-A177-3AD203B41FA5}">
                      <a16:colId xmlns:a16="http://schemas.microsoft.com/office/drawing/2014/main" val="2049826431"/>
                    </a:ext>
                  </a:extLst>
                </a:gridCol>
              </a:tblGrid>
              <a:tr h="410448">
                <a:tc>
                  <a:txBody>
                    <a:bodyPr/>
                    <a:lstStyle/>
                    <a:p>
                      <a:pPr algn="just"/>
                      <a:r>
                        <a:rPr lang="cs-CZ" sz="1600" b="1" kern="100">
                          <a:effectLst/>
                          <a:latin typeface="Arial" panose="020B0604020202020204" pitchFamily="34" charset="0"/>
                          <a:ea typeface="Calibri" panose="020F0502020204030204" pitchFamily="34" charset="0"/>
                        </a:rPr>
                        <a:t>Zdanitelné stavby (skupiny)</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(2024)</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(2023)</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931516"/>
                  </a:ext>
                </a:extLst>
              </a:tr>
              <a:tr h="615672">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H </a:t>
                      </a:r>
                      <a:r>
                        <a:rPr lang="cs-CZ" sz="1600" kern="100">
                          <a:solidFill>
                            <a:srgbClr val="000000"/>
                          </a:solidFill>
                          <a:effectLst/>
                          <a:latin typeface="Arial" panose="020B0604020202020204" pitchFamily="34" charset="0"/>
                          <a:ea typeface="Calibri" panose="020F0502020204030204" pitchFamily="34" charset="0"/>
                        </a:rPr>
                        <a:t>– budova obytného domu – rodinný dům, bytový dům nebo obytná část zemědělské usedlosti (skupina obytných budov).</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3,50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2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846461"/>
                  </a:ext>
                </a:extLst>
              </a:tr>
              <a:tr h="1026120">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I </a:t>
                      </a:r>
                      <a:r>
                        <a:rPr lang="cs-CZ" sz="1600" kern="100">
                          <a:solidFill>
                            <a:srgbClr val="000000"/>
                          </a:solidFill>
                          <a:effectLst/>
                          <a:latin typeface="Arial" panose="020B0604020202020204" pitchFamily="34" charset="0"/>
                          <a:ea typeface="Calibri" panose="020F0502020204030204" pitchFamily="34" charset="0"/>
                        </a:rPr>
                        <a:t>– ostatní budova tvořící příslušenství k budově obytného domu - např. prádelna, kůlna, stavba k chovu drobného domácího zvířectva apod. (skupina obytných budov jiných než budovy obytného domu)</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3,50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2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845707"/>
                  </a:ext>
                </a:extLst>
              </a:tr>
              <a:tr h="1026120">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J </a:t>
                      </a:r>
                      <a:r>
                        <a:rPr lang="cs-CZ" sz="1600" kern="100">
                          <a:solidFill>
                            <a:srgbClr val="000000"/>
                          </a:solidFill>
                          <a:effectLst/>
                          <a:latin typeface="Arial" panose="020B0604020202020204" pitchFamily="34" charset="0"/>
                          <a:ea typeface="Calibri" panose="020F0502020204030204" pitchFamily="34" charset="0"/>
                        </a:rPr>
                        <a:t>– budova zapsaná v katastru nemovitostí se způsobem využití stavba pro rodinnou rekreaci, budova rodinného domu užívaná pro rodinnou rekreaci a objekt k bydlení užívaný pro rodinnou rekreaci (skupina rekreačních budov)</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11,00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6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028976"/>
                  </a:ext>
                </a:extLst>
              </a:tr>
              <a:tr h="615672">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K </a:t>
                      </a:r>
                      <a:r>
                        <a:rPr lang="cs-CZ" sz="1600" kern="100">
                          <a:solidFill>
                            <a:srgbClr val="000000"/>
                          </a:solidFill>
                          <a:effectLst/>
                          <a:latin typeface="Arial" panose="020B0604020202020204" pitchFamily="34" charset="0"/>
                          <a:ea typeface="Calibri" panose="020F0502020204030204" pitchFamily="34" charset="0"/>
                        </a:rPr>
                        <a:t>– budova plnící doplňkovou funkci k budově pro rodinnou rekreaci (skupina rekreačních budov jiných než budovy pro rodinnou rekreaci)</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3,50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2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910273"/>
                  </a:ext>
                </a:extLst>
              </a:tr>
              <a:tr h="410448">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L </a:t>
                      </a:r>
                      <a:r>
                        <a:rPr lang="cs-CZ" sz="1600" kern="100">
                          <a:solidFill>
                            <a:srgbClr val="000000"/>
                          </a:solidFill>
                          <a:effectLst/>
                          <a:latin typeface="Arial" panose="020B0604020202020204" pitchFamily="34" charset="0"/>
                          <a:ea typeface="Calibri" panose="020F0502020204030204" pitchFamily="34" charset="0"/>
                        </a:rPr>
                        <a:t>– budova zapsaná v katastru nemovitostí se způsobem využití garáž (skupina garáží)</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14,50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8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032610"/>
                  </a:ext>
                </a:extLst>
              </a:tr>
              <a:tr h="410448">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P </a:t>
                      </a:r>
                      <a:r>
                        <a:rPr lang="cs-CZ" sz="1600" kern="100">
                          <a:solidFill>
                            <a:srgbClr val="000000"/>
                          </a:solidFill>
                          <a:effectLst/>
                          <a:latin typeface="Arial" panose="020B0604020202020204" pitchFamily="34" charset="0"/>
                          <a:ea typeface="Calibri" panose="020F0502020204030204" pitchFamily="34" charset="0"/>
                        </a:rPr>
                        <a:t>– ostatní zdanitelná stavba – (skupina ostatních zdanitelných staveb)</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11,00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6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856865"/>
                  </a:ext>
                </a:extLst>
              </a:tr>
            </a:tbl>
          </a:graphicData>
        </a:graphic>
      </p:graphicFrame>
    </p:spTree>
    <p:extLst>
      <p:ext uri="{BB962C8B-B14F-4D97-AF65-F5344CB8AC3E}">
        <p14:creationId xmlns:p14="http://schemas.microsoft.com/office/powerpoint/2010/main" val="354898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14</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sz="2800" b="1" dirty="0"/>
              <a:t>ZVÝŠENÍ SAZEB DANĚ ZE STAVEB A JEDNOTEK </a:t>
            </a:r>
            <a:r>
              <a:rPr lang="cs-CZ" sz="2800" dirty="0"/>
              <a:t>§ 11 ZDNV</a:t>
            </a:r>
          </a:p>
        </p:txBody>
      </p:sp>
      <p:graphicFrame>
        <p:nvGraphicFramePr>
          <p:cNvPr id="2" name="Tabulka 1">
            <a:extLst>
              <a:ext uri="{FF2B5EF4-FFF2-40B4-BE49-F238E27FC236}">
                <a16:creationId xmlns:a16="http://schemas.microsoft.com/office/drawing/2014/main" id="{BC40E4FB-0C87-D122-08FF-894988D93861}"/>
              </a:ext>
            </a:extLst>
          </p:cNvPr>
          <p:cNvGraphicFramePr>
            <a:graphicFrameLocks noGrp="1"/>
          </p:cNvGraphicFramePr>
          <p:nvPr/>
        </p:nvGraphicFramePr>
        <p:xfrm>
          <a:off x="1350327" y="1855140"/>
          <a:ext cx="8917623" cy="4632960"/>
        </p:xfrm>
        <a:graphic>
          <a:graphicData uri="http://schemas.openxmlformats.org/drawingml/2006/table">
            <a:tbl>
              <a:tblPr firstRow="1" firstCol="1" bandRow="1"/>
              <a:tblGrid>
                <a:gridCol w="5153672">
                  <a:extLst>
                    <a:ext uri="{9D8B030D-6E8A-4147-A177-3AD203B41FA5}">
                      <a16:colId xmlns:a16="http://schemas.microsoft.com/office/drawing/2014/main" val="3824850333"/>
                    </a:ext>
                  </a:extLst>
                </a:gridCol>
                <a:gridCol w="1811653">
                  <a:extLst>
                    <a:ext uri="{9D8B030D-6E8A-4147-A177-3AD203B41FA5}">
                      <a16:colId xmlns:a16="http://schemas.microsoft.com/office/drawing/2014/main" val="1022284702"/>
                    </a:ext>
                  </a:extLst>
                </a:gridCol>
                <a:gridCol w="1952298">
                  <a:extLst>
                    <a:ext uri="{9D8B030D-6E8A-4147-A177-3AD203B41FA5}">
                      <a16:colId xmlns:a16="http://schemas.microsoft.com/office/drawing/2014/main" val="2651527355"/>
                    </a:ext>
                  </a:extLst>
                </a:gridCol>
              </a:tblGrid>
              <a:tr h="0">
                <a:tc>
                  <a:txBody>
                    <a:bodyPr/>
                    <a:lstStyle/>
                    <a:p>
                      <a:pPr algn="just"/>
                      <a:r>
                        <a:rPr lang="cs-CZ" sz="1600" b="1" kern="100">
                          <a:effectLst/>
                          <a:latin typeface="Arial" panose="020B0604020202020204" pitchFamily="34" charset="0"/>
                          <a:ea typeface="Calibri" panose="020F0502020204030204" pitchFamily="34" charset="0"/>
                        </a:rPr>
                        <a:t>Zdanitelné stavby, jejichž převažující část podlahové plochy nadzemní části staveb nebo, nemají-li podlahovou plochu, zastavěné plochy zdanitelné stavby, je užívaná k podnikání nebo zdanitelné stavby zařazené v obchodním majetku podle zákona upravujícího daně z příjmů – podle druhu podnikání, k němuž slouží, se zdanitelné stavby dělí na užívané k</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(2024)</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600" b="1" kern="100" dirty="0">
                          <a:effectLst/>
                          <a:latin typeface="Arial" panose="020B0604020202020204" pitchFamily="34" charset="0"/>
                          <a:ea typeface="Calibri" panose="020F0502020204030204" pitchFamily="34" charset="0"/>
                        </a:rPr>
                        <a:t>Sazba daně (2023)</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140843"/>
                  </a:ext>
                </a:extLst>
              </a:tr>
              <a:tr h="0">
                <a:tc>
                  <a:txBody>
                    <a:bodyPr/>
                    <a:lstStyle/>
                    <a:p>
                      <a:pPr algn="just"/>
                      <a:r>
                        <a:rPr lang="cs-CZ" sz="1600" b="1" kern="100">
                          <a:solidFill>
                            <a:srgbClr val="000000"/>
                          </a:solidFill>
                          <a:effectLst/>
                          <a:latin typeface="Arial" panose="020B0604020202020204" pitchFamily="34" charset="0"/>
                          <a:ea typeface="Calibri" panose="020F0502020204030204" pitchFamily="34" charset="0"/>
                        </a:rPr>
                        <a:t>M </a:t>
                      </a:r>
                      <a:r>
                        <a:rPr lang="cs-CZ" sz="1600" kern="100">
                          <a:solidFill>
                            <a:srgbClr val="000000"/>
                          </a:solidFill>
                          <a:effectLst/>
                          <a:latin typeface="Arial" panose="020B0604020202020204" pitchFamily="34" charset="0"/>
                          <a:ea typeface="Calibri" panose="020F0502020204030204" pitchFamily="34" charset="0"/>
                        </a:rPr>
                        <a:t>– podnikání v zemědělské prvovýrobě, lesním a vodním hospodářství (skupina zdanitelných staveb pro podnikání v zemědělské prvovýrobě, lesním nebo vodním hospodářství).</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3,50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2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0738"/>
                  </a:ext>
                </a:extLst>
              </a:tr>
              <a:tr h="0">
                <a:tc>
                  <a:txBody>
                    <a:bodyPr/>
                    <a:lstStyle/>
                    <a:p>
                      <a:pPr algn="just"/>
                      <a:r>
                        <a:rPr lang="cs-CZ" sz="1600" b="1" kern="100" dirty="0">
                          <a:solidFill>
                            <a:srgbClr val="000000"/>
                          </a:solidFill>
                          <a:effectLst/>
                          <a:latin typeface="Arial" panose="020B0604020202020204" pitchFamily="34" charset="0"/>
                          <a:ea typeface="Calibri" panose="020F0502020204030204" pitchFamily="34" charset="0"/>
                        </a:rPr>
                        <a:t>N </a:t>
                      </a:r>
                      <a:r>
                        <a:rPr lang="cs-CZ" sz="1600" kern="100" dirty="0">
                          <a:solidFill>
                            <a:srgbClr val="000000"/>
                          </a:solidFill>
                          <a:effectLst/>
                          <a:latin typeface="Arial" panose="020B0604020202020204" pitchFamily="34" charset="0"/>
                          <a:ea typeface="Calibri" panose="020F0502020204030204" pitchFamily="34" charset="0"/>
                        </a:rPr>
                        <a:t>– podnikání v průmyslu, stavebnictví, dopravě, energetice nebo ostatní zemědělské výrobě (skupina zdanitelných staveb pro podnikání v průmyslu, stavebnictví, dopravě, energetice nebo ostatní zemědělské výrobě).</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18,00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a:effectLst/>
                          <a:latin typeface="Arial" panose="020B0604020202020204" pitchFamily="34" charset="0"/>
                          <a:ea typeface="Calibri" panose="020F0502020204030204" pitchFamily="34" charset="0"/>
                        </a:rPr>
                        <a:t>10 Kč za 1 m</a:t>
                      </a:r>
                      <a:r>
                        <a:rPr lang="cs-CZ" sz="1600"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336488"/>
                  </a:ext>
                </a:extLst>
              </a:tr>
              <a:tr h="0">
                <a:tc>
                  <a:txBody>
                    <a:bodyPr/>
                    <a:lstStyle/>
                    <a:p>
                      <a:pPr algn="just"/>
                      <a:r>
                        <a:rPr lang="cs-CZ" sz="1600" b="1" kern="100" dirty="0">
                          <a:solidFill>
                            <a:srgbClr val="000000"/>
                          </a:solidFill>
                          <a:effectLst/>
                          <a:latin typeface="Arial" panose="020B0604020202020204" pitchFamily="34" charset="0"/>
                          <a:ea typeface="Calibri" panose="020F0502020204030204" pitchFamily="34" charset="0"/>
                        </a:rPr>
                        <a:t>O </a:t>
                      </a:r>
                      <a:r>
                        <a:rPr lang="cs-CZ" sz="1600" kern="100" dirty="0">
                          <a:solidFill>
                            <a:srgbClr val="000000"/>
                          </a:solidFill>
                          <a:effectLst/>
                          <a:latin typeface="Arial" panose="020B0604020202020204" pitchFamily="34" charset="0"/>
                          <a:ea typeface="Calibri" panose="020F0502020204030204" pitchFamily="34" charset="0"/>
                        </a:rPr>
                        <a:t>– ostatním druhům podnikání (skupina zdanitelných staveb pro ostatní druhy podnikání).</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b="1" kern="100">
                          <a:effectLst/>
                          <a:latin typeface="Arial" panose="020B0604020202020204" pitchFamily="34" charset="0"/>
                          <a:ea typeface="Calibri" panose="020F0502020204030204" pitchFamily="34" charset="0"/>
                        </a:rPr>
                        <a:t>18,00 Kč za 1 m</a:t>
                      </a:r>
                      <a:r>
                        <a:rPr lang="cs-CZ" sz="1600" b="1" kern="100" baseline="30000">
                          <a:effectLst/>
                          <a:latin typeface="Arial" panose="020B0604020202020204" pitchFamily="34" charset="0"/>
                          <a:ea typeface="Calibri" panose="020F0502020204030204" pitchFamily="34" charset="0"/>
                        </a:rPr>
                        <a:t>2</a:t>
                      </a:r>
                      <a:endParaRPr lang="cs-CZ" sz="1600" kern="10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600" kern="100" dirty="0">
                          <a:effectLst/>
                          <a:latin typeface="Arial" panose="020B0604020202020204" pitchFamily="34" charset="0"/>
                          <a:ea typeface="Calibri" panose="020F0502020204030204" pitchFamily="34" charset="0"/>
                        </a:rPr>
                        <a:t>10 Kč za 1 m</a:t>
                      </a:r>
                      <a:r>
                        <a:rPr lang="cs-CZ" sz="1600" kern="100" baseline="30000" dirty="0">
                          <a:effectLst/>
                          <a:latin typeface="Arial" panose="020B0604020202020204" pitchFamily="34" charset="0"/>
                          <a:ea typeface="Calibri" panose="020F0502020204030204" pitchFamily="34" charset="0"/>
                        </a:rPr>
                        <a:t>2</a:t>
                      </a:r>
                      <a:endParaRPr lang="cs-CZ" sz="1600" kern="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176625"/>
                  </a:ext>
                </a:extLst>
              </a:tr>
            </a:tbl>
          </a:graphicData>
        </a:graphic>
      </p:graphicFrame>
    </p:spTree>
    <p:extLst>
      <p:ext uri="{BB962C8B-B14F-4D97-AF65-F5344CB8AC3E}">
        <p14:creationId xmlns:p14="http://schemas.microsoft.com/office/powerpoint/2010/main" val="300193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15</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sz="2800" b="1" dirty="0"/>
              <a:t>ZVÝŠENÍ SAZEB DANĚ ZE STAVEB A JEDNOTEK </a:t>
            </a:r>
            <a:r>
              <a:rPr lang="cs-CZ" sz="2800" dirty="0"/>
              <a:t>§ 11 ZDNV</a:t>
            </a:r>
          </a:p>
        </p:txBody>
      </p:sp>
      <p:graphicFrame>
        <p:nvGraphicFramePr>
          <p:cNvPr id="2" name="Tabulka 1">
            <a:extLst>
              <a:ext uri="{FF2B5EF4-FFF2-40B4-BE49-F238E27FC236}">
                <a16:creationId xmlns:a16="http://schemas.microsoft.com/office/drawing/2014/main" id="{BA09627E-1B87-4782-6066-7D5F5814A499}"/>
              </a:ext>
            </a:extLst>
          </p:cNvPr>
          <p:cNvGraphicFramePr>
            <a:graphicFrameLocks noGrp="1"/>
          </p:cNvGraphicFramePr>
          <p:nvPr/>
        </p:nvGraphicFramePr>
        <p:xfrm>
          <a:off x="631624" y="1802923"/>
          <a:ext cx="10446326" cy="4945440"/>
        </p:xfrm>
        <a:graphic>
          <a:graphicData uri="http://schemas.openxmlformats.org/drawingml/2006/table">
            <a:tbl>
              <a:tblPr firstRow="1" firstCol="1" bandRow="1"/>
              <a:tblGrid>
                <a:gridCol w="6037140">
                  <a:extLst>
                    <a:ext uri="{9D8B030D-6E8A-4147-A177-3AD203B41FA5}">
                      <a16:colId xmlns:a16="http://schemas.microsoft.com/office/drawing/2014/main" val="1169273210"/>
                    </a:ext>
                  </a:extLst>
                </a:gridCol>
                <a:gridCol w="2122216">
                  <a:extLst>
                    <a:ext uri="{9D8B030D-6E8A-4147-A177-3AD203B41FA5}">
                      <a16:colId xmlns:a16="http://schemas.microsoft.com/office/drawing/2014/main" val="3417030489"/>
                    </a:ext>
                  </a:extLst>
                </a:gridCol>
                <a:gridCol w="2286970">
                  <a:extLst>
                    <a:ext uri="{9D8B030D-6E8A-4147-A177-3AD203B41FA5}">
                      <a16:colId xmlns:a16="http://schemas.microsoft.com/office/drawing/2014/main" val="1097267514"/>
                    </a:ext>
                  </a:extLst>
                </a:gridCol>
              </a:tblGrid>
              <a:tr h="372000">
                <a:tc>
                  <a:txBody>
                    <a:bodyPr/>
                    <a:lstStyle/>
                    <a:p>
                      <a:pPr algn="just"/>
                      <a:r>
                        <a:rPr lang="cs-CZ" sz="1400" b="1" kern="100">
                          <a:effectLst/>
                          <a:latin typeface="Arial" panose="020B0604020202020204" pitchFamily="34" charset="0"/>
                          <a:ea typeface="Calibri" panose="020F0502020204030204" pitchFamily="34" charset="0"/>
                        </a:rPr>
                        <a:t>Zdanitelné jednotky (skupiny), jejichž převažující část podlahové plochy je užívaná: </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400" b="1" kern="100" dirty="0">
                          <a:effectLst/>
                          <a:latin typeface="Arial" panose="020B0604020202020204" pitchFamily="34" charset="0"/>
                          <a:ea typeface="Calibri" panose="020F0502020204030204" pitchFamily="34" charset="0"/>
                        </a:rPr>
                        <a:t>Sazba daně (2024)</a:t>
                      </a:r>
                      <a:endParaRPr lang="cs-CZ" sz="1400" kern="100" dirty="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s-CZ" sz="1400" b="1" kern="100" dirty="0">
                          <a:effectLst/>
                          <a:latin typeface="Arial" panose="020B0604020202020204" pitchFamily="34" charset="0"/>
                          <a:ea typeface="Calibri" panose="020F0502020204030204" pitchFamily="34" charset="0"/>
                        </a:rPr>
                        <a:t>Sazba daně (2023)</a:t>
                      </a:r>
                      <a:endParaRPr lang="cs-CZ" sz="1400" kern="100" dirty="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973219"/>
                  </a:ext>
                </a:extLst>
              </a:tr>
              <a:tr h="372000">
                <a:tc>
                  <a:txBody>
                    <a:bodyPr/>
                    <a:lstStyle/>
                    <a:p>
                      <a:pPr algn="just"/>
                      <a:r>
                        <a:rPr lang="cs-CZ" sz="1400" b="1" kern="100" dirty="0">
                          <a:solidFill>
                            <a:srgbClr val="000000"/>
                          </a:solidFill>
                          <a:effectLst/>
                          <a:latin typeface="Arial" panose="020B0604020202020204" pitchFamily="34" charset="0"/>
                          <a:ea typeface="Calibri" panose="020F0502020204030204" pitchFamily="34" charset="0"/>
                        </a:rPr>
                        <a:t>R </a:t>
                      </a:r>
                      <a:r>
                        <a:rPr lang="cs-CZ" sz="1400" kern="100" dirty="0">
                          <a:solidFill>
                            <a:srgbClr val="000000"/>
                          </a:solidFill>
                          <a:effectLst/>
                          <a:latin typeface="Arial" panose="020B0604020202020204" pitchFamily="34" charset="0"/>
                          <a:ea typeface="Calibri" panose="020F0502020204030204" pitchFamily="34" charset="0"/>
                        </a:rPr>
                        <a:t>– pro bydlení, např. byt (skupina ostatních zdanitelných jednotek).</a:t>
                      </a:r>
                      <a:endParaRPr lang="cs-CZ" sz="1400" kern="100" dirty="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3,50 Kč za 1 m</a:t>
                      </a:r>
                      <a:r>
                        <a:rPr lang="cs-CZ" sz="1400" b="1"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kern="100">
                          <a:effectLst/>
                          <a:latin typeface="Arial" panose="020B0604020202020204" pitchFamily="34" charset="0"/>
                          <a:ea typeface="Calibri" panose="020F0502020204030204" pitchFamily="34" charset="0"/>
                        </a:rPr>
                        <a:t>2 Kč za 1 m</a:t>
                      </a:r>
                      <a:r>
                        <a:rPr lang="cs-CZ" sz="1400"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035947"/>
                  </a:ext>
                </a:extLst>
              </a:tr>
              <a:tr h="372000">
                <a:tc>
                  <a:txBody>
                    <a:bodyPr/>
                    <a:lstStyle/>
                    <a:p>
                      <a:pPr algn="just"/>
                      <a:r>
                        <a:rPr lang="cs-CZ" sz="1400" b="1" kern="100" dirty="0">
                          <a:solidFill>
                            <a:srgbClr val="000000"/>
                          </a:solidFill>
                          <a:effectLst/>
                          <a:latin typeface="Arial" panose="020B0604020202020204" pitchFamily="34" charset="0"/>
                          <a:ea typeface="Calibri" panose="020F0502020204030204" pitchFamily="34" charset="0"/>
                        </a:rPr>
                        <a:t>V </a:t>
                      </a:r>
                      <a:r>
                        <a:rPr lang="cs-CZ" sz="1400" kern="100" dirty="0">
                          <a:solidFill>
                            <a:srgbClr val="000000"/>
                          </a:solidFill>
                          <a:effectLst/>
                          <a:latin typeface="Arial" panose="020B0604020202020204" pitchFamily="34" charset="0"/>
                          <a:ea typeface="Calibri" panose="020F0502020204030204" pitchFamily="34" charset="0"/>
                        </a:rPr>
                        <a:t>– jako garáž (skupina garáží).</a:t>
                      </a:r>
                      <a:endParaRPr lang="cs-CZ" sz="1400" kern="100" dirty="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14,50 Kč za 1 m</a:t>
                      </a:r>
                      <a:r>
                        <a:rPr lang="cs-CZ" sz="1400" b="1"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kern="100">
                          <a:effectLst/>
                          <a:latin typeface="Arial" panose="020B0604020202020204" pitchFamily="34" charset="0"/>
                          <a:ea typeface="Calibri" panose="020F0502020204030204" pitchFamily="34" charset="0"/>
                        </a:rPr>
                        <a:t>8 Kč za 1 m</a:t>
                      </a:r>
                      <a:r>
                        <a:rPr lang="cs-CZ" sz="1400"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147083"/>
                  </a:ext>
                </a:extLst>
              </a:tr>
              <a:tr h="930000">
                <a:tc>
                  <a:txBody>
                    <a:bodyPr/>
                    <a:lstStyle/>
                    <a:p>
                      <a:pPr algn="just"/>
                      <a:r>
                        <a:rPr lang="cs-CZ" sz="1400" b="1" kern="100">
                          <a:solidFill>
                            <a:srgbClr val="000000"/>
                          </a:solidFill>
                          <a:effectLst/>
                          <a:latin typeface="Arial" panose="020B0604020202020204" pitchFamily="34" charset="0"/>
                          <a:ea typeface="Calibri" panose="020F0502020204030204" pitchFamily="34" charset="0"/>
                        </a:rPr>
                        <a:t>Z </a:t>
                      </a:r>
                      <a:r>
                        <a:rPr lang="cs-CZ" sz="1400" kern="100">
                          <a:solidFill>
                            <a:srgbClr val="000000"/>
                          </a:solidFill>
                          <a:effectLst/>
                          <a:latin typeface="Arial" panose="020B0604020202020204" pitchFamily="34" charset="0"/>
                          <a:ea typeface="Calibri" panose="020F0502020204030204" pitchFamily="34" charset="0"/>
                        </a:rPr>
                        <a:t>– jako ostatní zdanitelná jednotka – jednotky, kterou nelze zařadit pod žádný z výše uvedených druhů jednotek, například ubytovací jednotky nebo ateliéry, které nejsou využívány k podnikání (skupina ostatních zdanitelných jednotek).</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3,50 Kč za 1 m</a:t>
                      </a:r>
                      <a:r>
                        <a:rPr lang="cs-CZ" sz="1400" b="1"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kern="100">
                          <a:effectLst/>
                          <a:latin typeface="Arial" panose="020B0604020202020204" pitchFamily="34" charset="0"/>
                          <a:ea typeface="Calibri" panose="020F0502020204030204" pitchFamily="34" charset="0"/>
                        </a:rPr>
                        <a:t>2 Kč za 1 m</a:t>
                      </a:r>
                      <a:r>
                        <a:rPr lang="cs-CZ" sz="1400"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250073"/>
                  </a:ext>
                </a:extLst>
              </a:tr>
              <a:tr h="744000">
                <a:tc>
                  <a:txBody>
                    <a:bodyPr/>
                    <a:lstStyle/>
                    <a:p>
                      <a:pPr algn="just"/>
                      <a:r>
                        <a:rPr lang="cs-CZ" sz="1400" b="1" kern="100">
                          <a:effectLst/>
                          <a:latin typeface="Arial" panose="020B0604020202020204" pitchFamily="34" charset="0"/>
                          <a:ea typeface="Calibri" panose="020F0502020204030204" pitchFamily="34" charset="0"/>
                        </a:rPr>
                        <a:t>Zdanitelné jednotky (skupiny) zařazené do obchodního majetku podnikatele nebo zdanitelné jednotky, jejichž převažující část podlahové plochy je užívaná:</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 </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 </a:t>
                      </a:r>
                      <a:endParaRPr lang="cs-CZ" sz="1400" kern="100">
                        <a:effectLst/>
                        <a:latin typeface="Arial" panose="020B0604020202020204" pitchFamily="34" charset="0"/>
                        <a:ea typeface="Calibri" panose="020F0502020204030204" pitchFamily="34"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857193"/>
                  </a:ext>
                </a:extLst>
              </a:tr>
              <a:tr h="744000">
                <a:tc>
                  <a:txBody>
                    <a:bodyPr/>
                    <a:lstStyle/>
                    <a:p>
                      <a:pPr algn="just"/>
                      <a:r>
                        <a:rPr lang="cs-CZ" sz="1400" b="1" kern="100">
                          <a:solidFill>
                            <a:srgbClr val="000000"/>
                          </a:solidFill>
                          <a:effectLst/>
                          <a:latin typeface="Arial" panose="020B0604020202020204" pitchFamily="34" charset="0"/>
                          <a:ea typeface="Calibri" panose="020F0502020204030204" pitchFamily="34" charset="0"/>
                        </a:rPr>
                        <a:t>S </a:t>
                      </a:r>
                      <a:r>
                        <a:rPr lang="cs-CZ" sz="1400" kern="100">
                          <a:solidFill>
                            <a:srgbClr val="000000"/>
                          </a:solidFill>
                          <a:effectLst/>
                          <a:latin typeface="Arial" panose="020B0604020202020204" pitchFamily="34" charset="0"/>
                          <a:ea typeface="Calibri" panose="020F0502020204030204" pitchFamily="34" charset="0"/>
                        </a:rPr>
                        <a:t>– pro podnikání v zemědělské prvovýrobě, lesním a vodním hospodářství (skupina zdanitelných jednotek pro podnikání v zemědělské prvovýrobě, lesním nebo vodním).</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3,50 Kč za 1 m</a:t>
                      </a:r>
                      <a:r>
                        <a:rPr lang="cs-CZ" sz="1400" b="1"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kern="100">
                          <a:effectLst/>
                          <a:latin typeface="Arial" panose="020B0604020202020204" pitchFamily="34" charset="0"/>
                          <a:ea typeface="Calibri" panose="020F0502020204030204" pitchFamily="34" charset="0"/>
                        </a:rPr>
                        <a:t>2 Kč za 1 m</a:t>
                      </a:r>
                      <a:r>
                        <a:rPr lang="cs-CZ" sz="1400"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575940"/>
                  </a:ext>
                </a:extLst>
              </a:tr>
              <a:tr h="930000">
                <a:tc>
                  <a:txBody>
                    <a:bodyPr/>
                    <a:lstStyle/>
                    <a:p>
                      <a:pPr algn="just"/>
                      <a:r>
                        <a:rPr lang="cs-CZ" sz="1400" b="1" kern="100">
                          <a:solidFill>
                            <a:srgbClr val="000000"/>
                          </a:solidFill>
                          <a:effectLst/>
                          <a:latin typeface="Arial" panose="020B0604020202020204" pitchFamily="34" charset="0"/>
                          <a:ea typeface="Calibri" panose="020F0502020204030204" pitchFamily="34" charset="0"/>
                        </a:rPr>
                        <a:t>T </a:t>
                      </a:r>
                      <a:r>
                        <a:rPr lang="cs-CZ" sz="1400" kern="100">
                          <a:solidFill>
                            <a:srgbClr val="000000"/>
                          </a:solidFill>
                          <a:effectLst/>
                          <a:latin typeface="Arial" panose="020B0604020202020204" pitchFamily="34" charset="0"/>
                          <a:ea typeface="Calibri" panose="020F0502020204030204" pitchFamily="34" charset="0"/>
                        </a:rPr>
                        <a:t>– pro podnikání v průmyslu, stavebnictví, dopravě, energetice nebo ostatní zemědělské výrobě (skupina zdanitelných jednotek pro podnikání v průmyslu, stavebnictví, dopravě, energetice nebo ostatní zemědělské výrobě).</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18,00 Kč za 1 m</a:t>
                      </a:r>
                      <a:r>
                        <a:rPr lang="cs-CZ" sz="1400" b="1"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kern="100">
                          <a:effectLst/>
                          <a:latin typeface="Arial" panose="020B0604020202020204" pitchFamily="34" charset="0"/>
                          <a:ea typeface="Calibri" panose="020F0502020204030204" pitchFamily="34" charset="0"/>
                        </a:rPr>
                        <a:t>10 Kč za 1 m</a:t>
                      </a:r>
                      <a:r>
                        <a:rPr lang="cs-CZ" sz="1400"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55161"/>
                  </a:ext>
                </a:extLst>
              </a:tr>
              <a:tr h="372000">
                <a:tc>
                  <a:txBody>
                    <a:bodyPr/>
                    <a:lstStyle/>
                    <a:p>
                      <a:pPr algn="just"/>
                      <a:r>
                        <a:rPr lang="cs-CZ" sz="1400" b="1" kern="100" dirty="0">
                          <a:solidFill>
                            <a:srgbClr val="000000"/>
                          </a:solidFill>
                          <a:effectLst/>
                          <a:latin typeface="Arial" panose="020B0604020202020204" pitchFamily="34" charset="0"/>
                          <a:ea typeface="Calibri" panose="020F0502020204030204" pitchFamily="34" charset="0"/>
                        </a:rPr>
                        <a:t>U </a:t>
                      </a:r>
                      <a:r>
                        <a:rPr lang="cs-CZ" sz="1400" kern="100" dirty="0">
                          <a:solidFill>
                            <a:srgbClr val="000000"/>
                          </a:solidFill>
                          <a:effectLst/>
                          <a:latin typeface="Arial" panose="020B0604020202020204" pitchFamily="34" charset="0"/>
                          <a:ea typeface="Calibri" panose="020F0502020204030204" pitchFamily="34" charset="0"/>
                        </a:rPr>
                        <a:t>– pro ostatní druhy podnikání (skupina zdanitelných staveb pro ostatní druhy podnikání).</a:t>
                      </a:r>
                      <a:endParaRPr lang="cs-CZ" sz="1400" kern="100" dirty="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b="1" kern="100">
                          <a:effectLst/>
                          <a:latin typeface="Arial" panose="020B0604020202020204" pitchFamily="34" charset="0"/>
                          <a:ea typeface="Calibri" panose="020F0502020204030204" pitchFamily="34" charset="0"/>
                        </a:rPr>
                        <a:t>18,00 Kč za 1 m</a:t>
                      </a:r>
                      <a:r>
                        <a:rPr lang="cs-CZ" sz="1400" b="1" kern="100" baseline="30000">
                          <a:effectLst/>
                          <a:latin typeface="Arial" panose="020B0604020202020204" pitchFamily="34" charset="0"/>
                          <a:ea typeface="Calibri" panose="020F0502020204030204" pitchFamily="34" charset="0"/>
                        </a:rPr>
                        <a:t>2</a:t>
                      </a:r>
                      <a:endParaRPr lang="cs-CZ" sz="1400" kern="10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cs-CZ" sz="1400" kern="100" dirty="0">
                          <a:effectLst/>
                          <a:latin typeface="Arial" panose="020B0604020202020204" pitchFamily="34" charset="0"/>
                          <a:ea typeface="Calibri" panose="020F0502020204030204" pitchFamily="34" charset="0"/>
                        </a:rPr>
                        <a:t>10 Kč za 1 m</a:t>
                      </a:r>
                      <a:r>
                        <a:rPr lang="cs-CZ" sz="1400" kern="100" baseline="30000" dirty="0">
                          <a:effectLst/>
                          <a:latin typeface="Arial" panose="020B0604020202020204" pitchFamily="34" charset="0"/>
                          <a:ea typeface="Calibri" panose="020F0502020204030204" pitchFamily="34" charset="0"/>
                        </a:rPr>
                        <a:t>2</a:t>
                      </a:r>
                      <a:endParaRPr lang="cs-CZ" sz="1400" kern="100" dirty="0">
                        <a:effectLst/>
                        <a:latin typeface="Arial" panose="020B0604020202020204" pitchFamily="34" charset="0"/>
                        <a:ea typeface="Calibri" panose="020F0502020204030204" pitchFamily="34"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571514"/>
                  </a:ext>
                </a:extLst>
              </a:tr>
            </a:tbl>
          </a:graphicData>
        </a:graphic>
      </p:graphicFrame>
    </p:spTree>
    <p:extLst>
      <p:ext uri="{BB962C8B-B14F-4D97-AF65-F5344CB8AC3E}">
        <p14:creationId xmlns:p14="http://schemas.microsoft.com/office/powerpoint/2010/main" val="335296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097E47E-2E6F-0AAD-D8C8-7F91551AE311}"/>
              </a:ext>
            </a:extLst>
          </p:cNvPr>
          <p:cNvSpPr>
            <a:spLocks noGrp="1"/>
          </p:cNvSpPr>
          <p:nvPr>
            <p:ph type="sldNum" sz="quarter" idx="16"/>
          </p:nvPr>
        </p:nvSpPr>
        <p:spPr/>
        <p:txBody>
          <a:bodyPr/>
          <a:lstStyle/>
          <a:p>
            <a:pPr>
              <a:defRPr/>
            </a:pPr>
            <a:fld id="{62A4246F-71DD-4E6A-920A-5486126E0B68}" type="slidenum">
              <a:rPr lang="cs-CZ" altLang="cs-CZ" smtClean="0"/>
              <a:pPr>
                <a:defRPr/>
              </a:pPr>
              <a:t>16</a:t>
            </a:fld>
            <a:endParaRPr lang="cs-CZ" altLang="cs-CZ" dirty="0"/>
          </a:p>
        </p:txBody>
      </p:sp>
      <p:sp>
        <p:nvSpPr>
          <p:cNvPr id="3" name="Zástupný text 2">
            <a:extLst>
              <a:ext uri="{FF2B5EF4-FFF2-40B4-BE49-F238E27FC236}">
                <a16:creationId xmlns:a16="http://schemas.microsoft.com/office/drawing/2014/main" id="{B693C83D-771F-F5B1-ED4D-E8D21F54F83E}"/>
              </a:ext>
            </a:extLst>
          </p:cNvPr>
          <p:cNvSpPr>
            <a:spLocks noGrp="1"/>
          </p:cNvSpPr>
          <p:nvPr>
            <p:ph type="body" sz="quarter" idx="17"/>
          </p:nvPr>
        </p:nvSpPr>
        <p:spPr/>
        <p:txBody>
          <a:bodyPr/>
          <a:lstStyle/>
          <a:p>
            <a:r>
              <a:rPr lang="cs-CZ" dirty="0"/>
              <a:t>Další změny ve výši daně</a:t>
            </a:r>
          </a:p>
        </p:txBody>
      </p:sp>
      <p:sp>
        <p:nvSpPr>
          <p:cNvPr id="4" name="Zástupný text 3">
            <a:extLst>
              <a:ext uri="{FF2B5EF4-FFF2-40B4-BE49-F238E27FC236}">
                <a16:creationId xmlns:a16="http://schemas.microsoft.com/office/drawing/2014/main" id="{362D6334-DBD9-ACDA-5A48-67707C923CCF}"/>
              </a:ext>
            </a:extLst>
          </p:cNvPr>
          <p:cNvSpPr>
            <a:spLocks noGrp="1"/>
          </p:cNvSpPr>
          <p:nvPr>
            <p:ph type="body" sz="quarter" idx="18"/>
          </p:nvPr>
        </p:nvSpPr>
        <p:spPr/>
        <p:txBody>
          <a:bodyPr/>
          <a:lstStyle/>
          <a:p>
            <a:r>
              <a:rPr lang="cs-CZ" dirty="0"/>
              <a:t>Za každé další nadzemní podlaží se zvyšuje sazba daně o </a:t>
            </a:r>
            <a:r>
              <a:rPr lang="cs-CZ" b="1" dirty="0"/>
              <a:t>1,40</a:t>
            </a:r>
            <a:r>
              <a:rPr lang="cs-CZ" dirty="0"/>
              <a:t> </a:t>
            </a:r>
            <a:r>
              <a:rPr lang="cs-CZ" b="1" dirty="0"/>
              <a:t>Kč</a:t>
            </a:r>
            <a:r>
              <a:rPr lang="cs-CZ" dirty="0"/>
              <a:t> za 1m</a:t>
            </a:r>
            <a:r>
              <a:rPr lang="cs-CZ" baseline="30000" dirty="0"/>
              <a:t>2</a:t>
            </a:r>
            <a:r>
              <a:rPr lang="cs-CZ" dirty="0"/>
              <a:t> </a:t>
            </a:r>
            <a:r>
              <a:rPr lang="cs-CZ" dirty="0">
                <a:sym typeface="Wingdings" panose="05000000000000000000" pitchFamily="2" charset="2"/>
              </a:rPr>
              <a:t> do 31. 12. 2023 bylo </a:t>
            </a:r>
            <a:r>
              <a:rPr lang="cs-CZ" b="1" dirty="0">
                <a:sym typeface="Wingdings" panose="05000000000000000000" pitchFamily="2" charset="2"/>
              </a:rPr>
              <a:t>0,75</a:t>
            </a:r>
            <a:r>
              <a:rPr lang="cs-CZ" dirty="0">
                <a:sym typeface="Wingdings" panose="05000000000000000000" pitchFamily="2" charset="2"/>
              </a:rPr>
              <a:t> </a:t>
            </a:r>
            <a:r>
              <a:rPr lang="cs-CZ" b="1" dirty="0">
                <a:sym typeface="Wingdings" panose="05000000000000000000" pitchFamily="2" charset="2"/>
              </a:rPr>
              <a:t>Kč</a:t>
            </a:r>
            <a:r>
              <a:rPr lang="cs-CZ" dirty="0">
                <a:sym typeface="Wingdings" panose="05000000000000000000" pitchFamily="2" charset="2"/>
              </a:rPr>
              <a:t> za 1 m</a:t>
            </a:r>
            <a:r>
              <a:rPr lang="cs-CZ" baseline="30000" dirty="0">
                <a:sym typeface="Wingdings" panose="05000000000000000000" pitchFamily="2" charset="2"/>
              </a:rPr>
              <a:t>2</a:t>
            </a:r>
            <a:r>
              <a:rPr lang="cs-CZ" dirty="0"/>
              <a:t> (§ 11 odst. 2 ZDNV)</a:t>
            </a:r>
          </a:p>
          <a:p>
            <a:r>
              <a:rPr lang="cs-CZ" dirty="0"/>
              <a:t>Zvýšení daně (§ 11a odst. 1 ZDNV) se mění z </a:t>
            </a:r>
            <a:r>
              <a:rPr lang="cs-CZ" b="1" dirty="0"/>
              <a:t>2 Kč </a:t>
            </a:r>
            <a:r>
              <a:rPr lang="cs-CZ" dirty="0"/>
              <a:t>za m</a:t>
            </a:r>
            <a:r>
              <a:rPr lang="cs-CZ" baseline="30000" dirty="0"/>
              <a:t>2</a:t>
            </a:r>
            <a:r>
              <a:rPr lang="cs-CZ" dirty="0"/>
              <a:t> nebytového prostoru k podnikání v obytném domě na </a:t>
            </a:r>
            <a:r>
              <a:rPr lang="cs-CZ" b="1" dirty="0"/>
              <a:t>3,50 Kč </a:t>
            </a:r>
            <a:r>
              <a:rPr lang="cs-CZ" dirty="0"/>
              <a:t>za m</a:t>
            </a:r>
            <a:r>
              <a:rPr lang="cs-CZ" baseline="30000" dirty="0"/>
              <a:t>2</a:t>
            </a:r>
          </a:p>
          <a:p>
            <a:r>
              <a:rPr lang="cs-CZ" dirty="0"/>
              <a:t>Minimální daň ze spoluvlastnického podílu na nemovité věci se zvyšuje z 50 Kč na </a:t>
            </a:r>
            <a:r>
              <a:rPr lang="cs-CZ" b="1" dirty="0"/>
              <a:t>90 Kč</a:t>
            </a:r>
          </a:p>
          <a:p>
            <a:endParaRPr lang="cs-CZ" dirty="0"/>
          </a:p>
        </p:txBody>
      </p:sp>
    </p:spTree>
    <p:extLst>
      <p:ext uri="{BB962C8B-B14F-4D97-AF65-F5344CB8AC3E}">
        <p14:creationId xmlns:p14="http://schemas.microsoft.com/office/powerpoint/2010/main" val="406814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B7DB573-2C0E-1104-F260-5C79BFB4855D}"/>
              </a:ext>
            </a:extLst>
          </p:cNvPr>
          <p:cNvSpPr>
            <a:spLocks noGrp="1"/>
          </p:cNvSpPr>
          <p:nvPr>
            <p:ph type="sldNum" sz="quarter" idx="16"/>
          </p:nvPr>
        </p:nvSpPr>
        <p:spPr/>
        <p:txBody>
          <a:bodyPr/>
          <a:lstStyle/>
          <a:p>
            <a:pPr>
              <a:defRPr/>
            </a:pPr>
            <a:fld id="{62A4246F-71DD-4E6A-920A-5486126E0B68}" type="slidenum">
              <a:rPr lang="cs-CZ" altLang="cs-CZ" smtClean="0"/>
              <a:pPr>
                <a:defRPr/>
              </a:pPr>
              <a:t>17</a:t>
            </a:fld>
            <a:endParaRPr lang="cs-CZ" altLang="cs-CZ" dirty="0"/>
          </a:p>
        </p:txBody>
      </p:sp>
      <p:sp>
        <p:nvSpPr>
          <p:cNvPr id="3" name="Zástupný text 2">
            <a:extLst>
              <a:ext uri="{FF2B5EF4-FFF2-40B4-BE49-F238E27FC236}">
                <a16:creationId xmlns:a16="http://schemas.microsoft.com/office/drawing/2014/main" id="{D7DDBA36-3D48-EE23-1A5B-1EBF767A373A}"/>
              </a:ext>
            </a:extLst>
          </p:cNvPr>
          <p:cNvSpPr>
            <a:spLocks noGrp="1"/>
          </p:cNvSpPr>
          <p:nvPr>
            <p:ph type="body" sz="quarter" idx="17"/>
          </p:nvPr>
        </p:nvSpPr>
        <p:spPr>
          <a:xfrm>
            <a:off x="0" y="1019175"/>
            <a:ext cx="12192000" cy="549743"/>
          </a:xfrm>
        </p:spPr>
        <p:txBody>
          <a:bodyPr/>
          <a:lstStyle/>
          <a:p>
            <a:r>
              <a:rPr lang="cs-CZ" sz="3200" b="1" dirty="0"/>
              <a:t>Osvobození</a:t>
            </a:r>
            <a:r>
              <a:rPr lang="cs-CZ" sz="2800" b="1" dirty="0"/>
              <a:t> </a:t>
            </a:r>
            <a:r>
              <a:rPr lang="cs-CZ" sz="3200" b="1" dirty="0"/>
              <a:t>zemědělských pozemků</a:t>
            </a:r>
            <a:r>
              <a:rPr lang="cs-CZ" sz="2800" b="1" dirty="0"/>
              <a:t> </a:t>
            </a:r>
            <a:r>
              <a:rPr lang="cs-CZ" sz="3200" b="1" dirty="0"/>
              <a:t>-</a:t>
            </a:r>
            <a:r>
              <a:rPr lang="cs-CZ" sz="2800" b="1" dirty="0"/>
              <a:t> </a:t>
            </a:r>
            <a:r>
              <a:rPr lang="cs-CZ" sz="3200" dirty="0"/>
              <a:t>§ 4 odst. 1 písm. v)</a:t>
            </a:r>
            <a:r>
              <a:rPr lang="cs-CZ" sz="2800" dirty="0"/>
              <a:t> </a:t>
            </a:r>
            <a:r>
              <a:rPr lang="cs-CZ" sz="3200" dirty="0"/>
              <a:t>ZDNV</a:t>
            </a:r>
            <a:endParaRPr lang="cs-CZ" dirty="0"/>
          </a:p>
        </p:txBody>
      </p:sp>
      <p:sp>
        <p:nvSpPr>
          <p:cNvPr id="4" name="Zástupný text 3">
            <a:extLst>
              <a:ext uri="{FF2B5EF4-FFF2-40B4-BE49-F238E27FC236}">
                <a16:creationId xmlns:a16="http://schemas.microsoft.com/office/drawing/2014/main" id="{4B886444-AB55-EF12-F1D7-3FB50EDBFF18}"/>
              </a:ext>
            </a:extLst>
          </p:cNvPr>
          <p:cNvSpPr>
            <a:spLocks noGrp="1"/>
          </p:cNvSpPr>
          <p:nvPr>
            <p:ph type="body" sz="quarter" idx="18"/>
          </p:nvPr>
        </p:nvSpPr>
        <p:spPr>
          <a:xfrm>
            <a:off x="443292" y="1636295"/>
            <a:ext cx="11444658" cy="5014761"/>
          </a:xfrm>
        </p:spPr>
        <p:txBody>
          <a:bodyPr>
            <a:normAutofit fontScale="92500" lnSpcReduction="10000"/>
          </a:bodyPr>
          <a:lstStyle/>
          <a:p>
            <a:r>
              <a:rPr lang="cs-CZ" dirty="0"/>
              <a:t>nově může obec osvobodit, pokud tak stanoví obecně závaznou vyhláškou (OZV), všechny zemědělské pozemky, kterými se podle ZDNV rozumí pozemky evidované v katastru nemovitostí s druhem pozemku orná půda, chmelnice, vinice, zahrada, ovocný sad a trvalý travní porost. </a:t>
            </a:r>
          </a:p>
          <a:p>
            <a:r>
              <a:rPr lang="cs-CZ" dirty="0"/>
              <a:t>Z osvobození lze vyjmout pozemky v zastavěném území podle stavebního zákona nebo v zastavitelné ploše podle stavebního zákona obce, pokud je obec vymezí v OZV. </a:t>
            </a:r>
          </a:p>
          <a:p>
            <a:r>
              <a:rPr lang="cs-CZ" dirty="0"/>
              <a:t>Do ZO roku 2023 mohla obec OZV vyhláškou všechny pozemky orné půdy, chmelnic, vinic, ovocných sadů a trvalých travních porostů, které se nacházejí na jejím území (osvobození se nevztahovalo na ZAHRADY). </a:t>
            </a:r>
          </a:p>
          <a:p>
            <a:r>
              <a:rPr lang="cs-CZ" dirty="0"/>
              <a:t>Na základě této změny dochází k rozšíření pravomoci obce osvobodit i pozemky druhu pozemku zahrada, které dosud osvobozeny nebyly, ale u dříve vydaných OZV nedochází k (automatickému) rozšíření osvobození o zahrady.</a:t>
            </a:r>
          </a:p>
          <a:p>
            <a:endParaRPr lang="cs-CZ" dirty="0"/>
          </a:p>
        </p:txBody>
      </p:sp>
    </p:spTree>
    <p:extLst>
      <p:ext uri="{BB962C8B-B14F-4D97-AF65-F5344CB8AC3E}">
        <p14:creationId xmlns:p14="http://schemas.microsoft.com/office/powerpoint/2010/main" val="222660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B7DB573-2C0E-1104-F260-5C79BFB4855D}"/>
              </a:ext>
            </a:extLst>
          </p:cNvPr>
          <p:cNvSpPr>
            <a:spLocks noGrp="1"/>
          </p:cNvSpPr>
          <p:nvPr>
            <p:ph type="sldNum" sz="quarter" idx="16"/>
          </p:nvPr>
        </p:nvSpPr>
        <p:spPr/>
        <p:txBody>
          <a:bodyPr/>
          <a:lstStyle/>
          <a:p>
            <a:pPr>
              <a:defRPr/>
            </a:pPr>
            <a:fld id="{62A4246F-71DD-4E6A-920A-5486126E0B68}" type="slidenum">
              <a:rPr lang="cs-CZ" altLang="cs-CZ" smtClean="0"/>
              <a:pPr>
                <a:defRPr/>
              </a:pPr>
              <a:t>18</a:t>
            </a:fld>
            <a:endParaRPr lang="cs-CZ" altLang="cs-CZ" dirty="0"/>
          </a:p>
        </p:txBody>
      </p:sp>
      <p:sp>
        <p:nvSpPr>
          <p:cNvPr id="3" name="Zástupný text 2">
            <a:extLst>
              <a:ext uri="{FF2B5EF4-FFF2-40B4-BE49-F238E27FC236}">
                <a16:creationId xmlns:a16="http://schemas.microsoft.com/office/drawing/2014/main" id="{D7DDBA36-3D48-EE23-1A5B-1EBF767A373A}"/>
              </a:ext>
            </a:extLst>
          </p:cNvPr>
          <p:cNvSpPr>
            <a:spLocks noGrp="1"/>
          </p:cNvSpPr>
          <p:nvPr>
            <p:ph type="body" sz="quarter" idx="17"/>
          </p:nvPr>
        </p:nvSpPr>
        <p:spPr>
          <a:xfrm>
            <a:off x="0" y="1019176"/>
            <a:ext cx="12192000" cy="540118"/>
          </a:xfrm>
        </p:spPr>
        <p:txBody>
          <a:bodyPr/>
          <a:lstStyle/>
          <a:p>
            <a:r>
              <a:rPr lang="cs-CZ" sz="3200" b="1" dirty="0"/>
              <a:t>Osvobození</a:t>
            </a:r>
            <a:r>
              <a:rPr lang="cs-CZ" sz="2400" b="1" dirty="0"/>
              <a:t> </a:t>
            </a:r>
            <a:r>
              <a:rPr lang="cs-CZ" sz="3200" b="1" dirty="0"/>
              <a:t>vybraných</a:t>
            </a:r>
            <a:r>
              <a:rPr lang="cs-CZ" sz="2400" b="1" dirty="0"/>
              <a:t> </a:t>
            </a:r>
            <a:r>
              <a:rPr lang="cs-CZ" sz="3200" b="1" dirty="0"/>
              <a:t>ostatních</a:t>
            </a:r>
            <a:r>
              <a:rPr lang="cs-CZ" sz="2400" b="1" dirty="0"/>
              <a:t> </a:t>
            </a:r>
            <a:r>
              <a:rPr lang="cs-CZ" sz="3200" b="1" dirty="0"/>
              <a:t>ploch </a:t>
            </a:r>
            <a:r>
              <a:rPr lang="cs-CZ" sz="3200" dirty="0"/>
              <a:t>§</a:t>
            </a:r>
            <a:r>
              <a:rPr lang="cs-CZ" sz="2400" dirty="0"/>
              <a:t> </a:t>
            </a:r>
            <a:r>
              <a:rPr lang="cs-CZ" sz="3200" dirty="0"/>
              <a:t>4</a:t>
            </a:r>
            <a:r>
              <a:rPr lang="cs-CZ" sz="2400" dirty="0"/>
              <a:t> </a:t>
            </a:r>
            <a:r>
              <a:rPr lang="cs-CZ" sz="3200" dirty="0"/>
              <a:t>odst</a:t>
            </a:r>
            <a:r>
              <a:rPr lang="cs-CZ" sz="2400" dirty="0"/>
              <a:t>. </a:t>
            </a:r>
            <a:r>
              <a:rPr lang="cs-CZ" sz="3200" dirty="0"/>
              <a:t>1</a:t>
            </a:r>
            <a:r>
              <a:rPr lang="cs-CZ" sz="2400" dirty="0"/>
              <a:t> </a:t>
            </a:r>
            <a:r>
              <a:rPr lang="cs-CZ" sz="3200" dirty="0"/>
              <a:t>písm</a:t>
            </a:r>
            <a:r>
              <a:rPr lang="cs-CZ" sz="2400" dirty="0"/>
              <a:t>.</a:t>
            </a:r>
            <a:r>
              <a:rPr lang="cs-CZ" sz="2800" dirty="0"/>
              <a:t> </a:t>
            </a:r>
            <a:r>
              <a:rPr lang="cs-CZ" sz="3200" dirty="0"/>
              <a:t>z)</a:t>
            </a:r>
            <a:r>
              <a:rPr lang="cs-CZ" sz="2400" dirty="0"/>
              <a:t> </a:t>
            </a:r>
            <a:r>
              <a:rPr lang="cs-CZ" sz="2800" dirty="0"/>
              <a:t>ZDNV</a:t>
            </a:r>
          </a:p>
        </p:txBody>
      </p:sp>
      <p:sp>
        <p:nvSpPr>
          <p:cNvPr id="4" name="Zástupný text 3">
            <a:extLst>
              <a:ext uri="{FF2B5EF4-FFF2-40B4-BE49-F238E27FC236}">
                <a16:creationId xmlns:a16="http://schemas.microsoft.com/office/drawing/2014/main" id="{4B886444-AB55-EF12-F1D7-3FB50EDBFF18}"/>
              </a:ext>
            </a:extLst>
          </p:cNvPr>
          <p:cNvSpPr>
            <a:spLocks noGrp="1"/>
          </p:cNvSpPr>
          <p:nvPr>
            <p:ph type="body" sz="quarter" idx="18"/>
          </p:nvPr>
        </p:nvSpPr>
        <p:spPr>
          <a:xfrm>
            <a:off x="443292" y="1655546"/>
            <a:ext cx="11444658" cy="4726594"/>
          </a:xfrm>
        </p:spPr>
        <p:txBody>
          <a:bodyPr>
            <a:normAutofit/>
          </a:bodyPr>
          <a:lstStyle/>
          <a:p>
            <a:r>
              <a:rPr lang="cs-CZ" dirty="0"/>
              <a:t>Obec může od zdaňovacího období roku 2024 nově osvobodit OZV všechny pozemky druhu pozemku ostatní plocha se způsobem využití </a:t>
            </a:r>
          </a:p>
          <a:p>
            <a:pPr lvl="1"/>
            <a:r>
              <a:rPr lang="cs-CZ" dirty="0"/>
              <a:t>neplodná půda, </a:t>
            </a:r>
          </a:p>
          <a:p>
            <a:pPr lvl="1"/>
            <a:r>
              <a:rPr lang="cs-CZ" dirty="0"/>
              <a:t>zamokřená plocha </a:t>
            </a:r>
          </a:p>
          <a:p>
            <a:pPr lvl="1"/>
            <a:r>
              <a:rPr lang="cs-CZ" dirty="0"/>
              <a:t>mez, stráň, </a:t>
            </a:r>
          </a:p>
          <a:p>
            <a:pPr lvl="1"/>
            <a:r>
              <a:rPr lang="cs-CZ" dirty="0"/>
              <a:t>zeleň nebo </a:t>
            </a:r>
          </a:p>
          <a:p>
            <a:pPr lvl="1"/>
            <a:r>
              <a:rPr lang="cs-CZ" dirty="0"/>
              <a:t>jiná plocha.</a:t>
            </a:r>
          </a:p>
          <a:p>
            <a:pPr lvl="1"/>
            <a:endParaRPr lang="cs-CZ" dirty="0"/>
          </a:p>
          <a:p>
            <a:pPr marL="457200" lvl="1" indent="0">
              <a:buNone/>
            </a:pPr>
            <a:r>
              <a:rPr lang="cs-CZ" dirty="0"/>
              <a:t>Obec může určit, že osvobozuje pouze některé z výše uvedených druhů pozemků; pokud neuvede, které druhy osvobozuje, platí že, jsou uvedeny všechny druhy, s výjimkou </a:t>
            </a:r>
            <a:r>
              <a:rPr lang="cs-CZ" b="1" i="1" dirty="0"/>
              <a:t>jiné plochy</a:t>
            </a:r>
            <a:r>
              <a:rPr lang="cs-CZ" dirty="0"/>
              <a:t>.</a:t>
            </a:r>
          </a:p>
        </p:txBody>
      </p:sp>
    </p:spTree>
    <p:extLst>
      <p:ext uri="{BB962C8B-B14F-4D97-AF65-F5344CB8AC3E}">
        <p14:creationId xmlns:p14="http://schemas.microsoft.com/office/powerpoint/2010/main" val="233061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B7DB573-2C0E-1104-F260-5C79BFB4855D}"/>
              </a:ext>
            </a:extLst>
          </p:cNvPr>
          <p:cNvSpPr>
            <a:spLocks noGrp="1"/>
          </p:cNvSpPr>
          <p:nvPr>
            <p:ph type="sldNum" sz="quarter" idx="16"/>
          </p:nvPr>
        </p:nvSpPr>
        <p:spPr/>
        <p:txBody>
          <a:bodyPr/>
          <a:lstStyle/>
          <a:p>
            <a:pPr>
              <a:defRPr/>
            </a:pPr>
            <a:fld id="{62A4246F-71DD-4E6A-920A-5486126E0B68}" type="slidenum">
              <a:rPr lang="cs-CZ" altLang="cs-CZ" smtClean="0"/>
              <a:pPr>
                <a:defRPr/>
              </a:pPr>
              <a:t>19</a:t>
            </a:fld>
            <a:endParaRPr lang="cs-CZ" altLang="cs-CZ" dirty="0"/>
          </a:p>
        </p:txBody>
      </p:sp>
      <p:sp>
        <p:nvSpPr>
          <p:cNvPr id="3" name="Zástupný text 2">
            <a:extLst>
              <a:ext uri="{FF2B5EF4-FFF2-40B4-BE49-F238E27FC236}">
                <a16:creationId xmlns:a16="http://schemas.microsoft.com/office/drawing/2014/main" id="{D7DDBA36-3D48-EE23-1A5B-1EBF767A373A}"/>
              </a:ext>
            </a:extLst>
          </p:cNvPr>
          <p:cNvSpPr>
            <a:spLocks noGrp="1"/>
          </p:cNvSpPr>
          <p:nvPr>
            <p:ph type="body" sz="quarter" idx="17"/>
          </p:nvPr>
        </p:nvSpPr>
        <p:spPr>
          <a:xfrm>
            <a:off x="324000" y="1019175"/>
            <a:ext cx="11563950" cy="867499"/>
          </a:xfrm>
        </p:spPr>
        <p:txBody>
          <a:bodyPr/>
          <a:lstStyle/>
          <a:p>
            <a:r>
              <a:rPr lang="cs-CZ" sz="3110" b="1" dirty="0"/>
              <a:t>Osvobození pozemků a zdanitelných staveb v průmyslových zónách - </a:t>
            </a:r>
            <a:r>
              <a:rPr lang="cs-CZ" sz="3110" dirty="0"/>
              <a:t>§ 4 odst. 1 písm. x), § 9 odst. 1 písm. w) ZDNV</a:t>
            </a:r>
          </a:p>
        </p:txBody>
      </p:sp>
      <p:sp>
        <p:nvSpPr>
          <p:cNvPr id="4" name="Zástupný text 3">
            <a:extLst>
              <a:ext uri="{FF2B5EF4-FFF2-40B4-BE49-F238E27FC236}">
                <a16:creationId xmlns:a16="http://schemas.microsoft.com/office/drawing/2014/main" id="{4B886444-AB55-EF12-F1D7-3FB50EDBFF18}"/>
              </a:ext>
            </a:extLst>
          </p:cNvPr>
          <p:cNvSpPr>
            <a:spLocks noGrp="1"/>
          </p:cNvSpPr>
          <p:nvPr>
            <p:ph type="body" sz="quarter" idx="18"/>
          </p:nvPr>
        </p:nvSpPr>
        <p:spPr/>
        <p:txBody>
          <a:bodyPr>
            <a:normAutofit/>
          </a:bodyPr>
          <a:lstStyle/>
          <a:p>
            <a:r>
              <a:rPr lang="cs-CZ" dirty="0"/>
              <a:t>Nezměněna zůstává možnost obcí osvobodit pozemky a zdanitelné stavby ve vládou schválených průmyslových zónách.</a:t>
            </a:r>
          </a:p>
          <a:p>
            <a:r>
              <a:rPr lang="cs-CZ" dirty="0"/>
              <a:t>Nově bude nutné vymezit nemovité věci, na které se má osvobození uplatnit dle pravidel obsažených v § 12e ZDNV.</a:t>
            </a:r>
          </a:p>
        </p:txBody>
      </p:sp>
    </p:spTree>
    <p:extLst>
      <p:ext uri="{BB962C8B-B14F-4D97-AF65-F5344CB8AC3E}">
        <p14:creationId xmlns:p14="http://schemas.microsoft.com/office/powerpoint/2010/main" val="204726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2</a:t>
            </a:fld>
            <a:endParaRPr lang="cs-CZ" altLang="cs-CZ" dirty="0"/>
          </a:p>
        </p:txBody>
      </p:sp>
      <p:sp>
        <p:nvSpPr>
          <p:cNvPr id="3" name="Zástupný text 2">
            <a:extLst>
              <a:ext uri="{FF2B5EF4-FFF2-40B4-BE49-F238E27FC236}">
                <a16:creationId xmlns:a16="http://schemas.microsoft.com/office/drawing/2014/main" id="{CCE86709-0959-B006-7F9F-F7590D825EFC}"/>
              </a:ext>
            </a:extLst>
          </p:cNvPr>
          <p:cNvSpPr>
            <a:spLocks noGrp="1"/>
          </p:cNvSpPr>
          <p:nvPr>
            <p:ph type="body" sz="quarter" idx="17"/>
          </p:nvPr>
        </p:nvSpPr>
        <p:spPr/>
        <p:txBody>
          <a:bodyPr/>
          <a:lstStyle/>
          <a:p>
            <a:r>
              <a:rPr lang="cs-CZ" b="1" dirty="0"/>
              <a:t>Zákon o dani z nemovitých věcí</a:t>
            </a:r>
          </a:p>
        </p:txBody>
      </p:sp>
      <p:sp>
        <p:nvSpPr>
          <p:cNvPr id="4" name="Zástupný text 3">
            <a:extLst>
              <a:ext uri="{FF2B5EF4-FFF2-40B4-BE49-F238E27FC236}">
                <a16:creationId xmlns:a16="http://schemas.microsoft.com/office/drawing/2014/main" id="{3201AFF6-1F8D-C270-67AA-684BABE31D65}"/>
              </a:ext>
            </a:extLst>
          </p:cNvPr>
          <p:cNvSpPr>
            <a:spLocks noGrp="1"/>
          </p:cNvSpPr>
          <p:nvPr>
            <p:ph type="body" sz="quarter" idx="18"/>
          </p:nvPr>
        </p:nvSpPr>
        <p:spPr/>
        <p:txBody>
          <a:bodyPr/>
          <a:lstStyle/>
          <a:p>
            <a:r>
              <a:rPr lang="cs-CZ" dirty="0"/>
              <a:t>Zákon č. 338/1992 Sb., o dani z nemovitých věcí, ve znění pozdějších předpisů (dále jen „ZDNV“)</a:t>
            </a:r>
          </a:p>
          <a:p>
            <a:endParaRPr lang="cs-CZ" dirty="0"/>
          </a:p>
          <a:p>
            <a:pPr lvl="1"/>
            <a:r>
              <a:rPr lang="cs-CZ" b="1" u="sng" dirty="0"/>
              <a:t>VELKÁ NOVELA </a:t>
            </a:r>
            <a:r>
              <a:rPr lang="cs-CZ" dirty="0">
                <a:sym typeface="Wingdings" panose="05000000000000000000" pitchFamily="2" charset="2"/>
              </a:rPr>
              <a:t> </a:t>
            </a:r>
            <a:r>
              <a:rPr lang="cs-CZ" b="1" dirty="0">
                <a:sym typeface="Wingdings" panose="05000000000000000000" pitchFamily="2" charset="2"/>
              </a:rPr>
              <a:t>z</a:t>
            </a:r>
            <a:r>
              <a:rPr lang="cs-CZ" b="1" dirty="0"/>
              <a:t>ákon č. </a:t>
            </a:r>
            <a:r>
              <a:rPr lang="cs-CZ" b="1" u="sng" dirty="0"/>
              <a:t>349/2023</a:t>
            </a:r>
            <a:r>
              <a:rPr lang="cs-CZ" b="1" dirty="0"/>
              <a:t> Sb., kterým se mění některé zákony v souvislosti s konsolidací veřejných rozpočtů – účinnost od 1. 1. 2024 a od 1. 1. 2025</a:t>
            </a:r>
          </a:p>
        </p:txBody>
      </p:sp>
    </p:spTree>
    <p:extLst>
      <p:ext uri="{BB962C8B-B14F-4D97-AF65-F5344CB8AC3E}">
        <p14:creationId xmlns:p14="http://schemas.microsoft.com/office/powerpoint/2010/main" val="264854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664348C-3B9B-DABD-6188-18BB6ECF8C18}"/>
              </a:ext>
            </a:extLst>
          </p:cNvPr>
          <p:cNvSpPr>
            <a:spLocks noGrp="1"/>
          </p:cNvSpPr>
          <p:nvPr>
            <p:ph type="sldNum" sz="quarter" idx="16"/>
          </p:nvPr>
        </p:nvSpPr>
        <p:spPr/>
        <p:txBody>
          <a:bodyPr/>
          <a:lstStyle/>
          <a:p>
            <a:pPr>
              <a:defRPr/>
            </a:pPr>
            <a:fld id="{62A4246F-71DD-4E6A-920A-5486126E0B68}" type="slidenum">
              <a:rPr lang="cs-CZ" altLang="cs-CZ" smtClean="0"/>
              <a:pPr>
                <a:defRPr/>
              </a:pPr>
              <a:t>20</a:t>
            </a:fld>
            <a:endParaRPr lang="cs-CZ" altLang="cs-CZ" dirty="0"/>
          </a:p>
        </p:txBody>
      </p:sp>
      <p:sp>
        <p:nvSpPr>
          <p:cNvPr id="3" name="Zástupný text 2">
            <a:extLst>
              <a:ext uri="{FF2B5EF4-FFF2-40B4-BE49-F238E27FC236}">
                <a16:creationId xmlns:a16="http://schemas.microsoft.com/office/drawing/2014/main" id="{7A3A9133-327C-FD25-2BE6-37436114313C}"/>
              </a:ext>
            </a:extLst>
          </p:cNvPr>
          <p:cNvSpPr>
            <a:spLocks noGrp="1"/>
          </p:cNvSpPr>
          <p:nvPr>
            <p:ph type="body" sz="quarter" idx="17"/>
          </p:nvPr>
        </p:nvSpPr>
        <p:spPr>
          <a:xfrm>
            <a:off x="324000" y="1196750"/>
            <a:ext cx="11563950" cy="979920"/>
          </a:xfrm>
        </p:spPr>
        <p:txBody>
          <a:bodyPr/>
          <a:lstStyle/>
          <a:p>
            <a:r>
              <a:rPr lang="cs-CZ" b="1" dirty="0"/>
              <a:t>OSVOBOZENÍ PŘI MIMOŘÁDNÉ UDÁLOSTI - </a:t>
            </a:r>
            <a:r>
              <a:rPr lang="pl-PL" dirty="0"/>
              <a:t>§ 17a ZDNV</a:t>
            </a:r>
            <a:endParaRPr lang="cs-CZ" dirty="0"/>
          </a:p>
        </p:txBody>
      </p:sp>
      <p:sp>
        <p:nvSpPr>
          <p:cNvPr id="4" name="Zástupný text 3">
            <a:extLst>
              <a:ext uri="{FF2B5EF4-FFF2-40B4-BE49-F238E27FC236}">
                <a16:creationId xmlns:a16="http://schemas.microsoft.com/office/drawing/2014/main" id="{8392A652-ECE3-D584-C9EB-8705B2031595}"/>
              </a:ext>
            </a:extLst>
          </p:cNvPr>
          <p:cNvSpPr>
            <a:spLocks noGrp="1"/>
          </p:cNvSpPr>
          <p:nvPr>
            <p:ph type="body" sz="quarter" idx="18"/>
          </p:nvPr>
        </p:nvSpPr>
        <p:spPr>
          <a:xfrm>
            <a:off x="443292" y="1838740"/>
            <a:ext cx="11444658" cy="4543400"/>
          </a:xfrm>
        </p:spPr>
        <p:txBody>
          <a:bodyPr>
            <a:normAutofit fontScale="92500" lnSpcReduction="20000"/>
          </a:bodyPr>
          <a:lstStyle/>
          <a:p>
            <a:r>
              <a:rPr lang="cs-CZ" dirty="0"/>
              <a:t>Obec může při řešení důsledků mimořádné, zejména živelní, události nejdéle na dobu 5 let zcela nebo částečně osvobodit od daně z nemovitých věcí na svém území nemovité věci dotčené mimořádnou událostí, a to </a:t>
            </a:r>
          </a:p>
          <a:p>
            <a:pPr marL="971550" lvl="1" indent="-514350">
              <a:buFont typeface="+mj-lt"/>
              <a:buAutoNum type="alphaLcParenR"/>
            </a:pPr>
            <a:r>
              <a:rPr lang="cs-CZ" b="1" dirty="0"/>
              <a:t>obecně závaznou vyhláškou, jde-li o nemovité věci v celé obci nebo celém katastrálním území</a:t>
            </a:r>
          </a:p>
          <a:p>
            <a:pPr marL="971550" lvl="1" indent="-514350">
              <a:buFont typeface="+mj-lt"/>
              <a:buAutoNum type="alphaLcParenR"/>
            </a:pPr>
            <a:r>
              <a:rPr lang="cs-CZ" b="1" dirty="0"/>
              <a:t>opatřením obecné povahy vydaným zastupitelstvem obce, jde-li o vybrané nemovité věci</a:t>
            </a:r>
          </a:p>
          <a:p>
            <a:r>
              <a:rPr lang="cs-CZ" dirty="0"/>
              <a:t>Osvobození od daně z nemovitých věcí lze přijmout též pro již uplynulé zdaňovací období</a:t>
            </a:r>
          </a:p>
          <a:p>
            <a:r>
              <a:rPr lang="cs-CZ" dirty="0"/>
              <a:t>Do 31. března roku následujícího po zdaňovacím období, v němž k mimořádné události došlo</a:t>
            </a:r>
          </a:p>
          <a:p>
            <a:r>
              <a:rPr lang="cs-CZ" dirty="0"/>
              <a:t>Částečné osvobození se vyjádří procentem</a:t>
            </a:r>
          </a:p>
          <a:p>
            <a:r>
              <a:rPr lang="cs-CZ" dirty="0"/>
              <a:t>Osvobození si poplatník musí uplatnit v daňovém přiznání</a:t>
            </a:r>
          </a:p>
        </p:txBody>
      </p:sp>
    </p:spTree>
    <p:extLst>
      <p:ext uri="{BB962C8B-B14F-4D97-AF65-F5344CB8AC3E}">
        <p14:creationId xmlns:p14="http://schemas.microsoft.com/office/powerpoint/2010/main" val="251545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7A6F3E6-32FE-2146-1100-CEC0584563D2}"/>
              </a:ext>
            </a:extLst>
          </p:cNvPr>
          <p:cNvSpPr>
            <a:spLocks noGrp="1"/>
          </p:cNvSpPr>
          <p:nvPr>
            <p:ph type="body" sz="quarter" idx="11"/>
          </p:nvPr>
        </p:nvSpPr>
        <p:spPr/>
        <p:txBody>
          <a:bodyPr/>
          <a:lstStyle/>
          <a:p>
            <a:r>
              <a:rPr lang="cs-CZ" b="1" dirty="0"/>
              <a:t>Koeficienty v zákoně o dani z nemovitých věcí</a:t>
            </a:r>
          </a:p>
        </p:txBody>
      </p:sp>
    </p:spTree>
    <p:extLst>
      <p:ext uri="{BB962C8B-B14F-4D97-AF65-F5344CB8AC3E}">
        <p14:creationId xmlns:p14="http://schemas.microsoft.com/office/powerpoint/2010/main" val="198203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22</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p:txBody>
          <a:bodyPr/>
          <a:lstStyle/>
          <a:p>
            <a:r>
              <a:rPr lang="pl-PL" b="1" dirty="0"/>
              <a:t>RUD od 1. 1. 2024 - změny proti roku 2023</a:t>
            </a:r>
          </a:p>
        </p:txBody>
      </p:sp>
      <p:pic>
        <p:nvPicPr>
          <p:cNvPr id="7" name="Obrázek 6">
            <a:extLst>
              <a:ext uri="{FF2B5EF4-FFF2-40B4-BE49-F238E27FC236}">
                <a16:creationId xmlns:a16="http://schemas.microsoft.com/office/drawing/2014/main" id="{441F7A42-250F-0BA1-F535-2DB76C017CD8}"/>
              </a:ext>
            </a:extLst>
          </p:cNvPr>
          <p:cNvPicPr>
            <a:picLocks noChangeAspect="1"/>
          </p:cNvPicPr>
          <p:nvPr/>
        </p:nvPicPr>
        <p:blipFill>
          <a:blip r:embed="rId2"/>
          <a:stretch>
            <a:fillRect/>
          </a:stretch>
        </p:blipFill>
        <p:spPr>
          <a:xfrm>
            <a:off x="2223799" y="1771650"/>
            <a:ext cx="7527242" cy="5076450"/>
          </a:xfrm>
          <a:prstGeom prst="rect">
            <a:avLst/>
          </a:prstGeom>
        </p:spPr>
      </p:pic>
    </p:spTree>
    <p:extLst>
      <p:ext uri="{BB962C8B-B14F-4D97-AF65-F5344CB8AC3E}">
        <p14:creationId xmlns:p14="http://schemas.microsoft.com/office/powerpoint/2010/main" val="96993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23</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b="1" dirty="0"/>
              <a:t>INFLAČNÍ KOEFICIENT </a:t>
            </a:r>
            <a:r>
              <a:rPr lang="cs-CZ" dirty="0"/>
              <a:t>§ 11f ZDNV</a:t>
            </a:r>
          </a:p>
        </p:txBody>
      </p:sp>
      <p:sp>
        <p:nvSpPr>
          <p:cNvPr id="8" name="Zástupný text 7">
            <a:extLst>
              <a:ext uri="{FF2B5EF4-FFF2-40B4-BE49-F238E27FC236}">
                <a16:creationId xmlns:a16="http://schemas.microsoft.com/office/drawing/2014/main" id="{84C4B2D1-2EC8-8467-6C95-E7BD2F8504DA}"/>
              </a:ext>
            </a:extLst>
          </p:cNvPr>
          <p:cNvSpPr>
            <a:spLocks noGrp="1"/>
          </p:cNvSpPr>
          <p:nvPr>
            <p:ph type="body" sz="quarter" idx="18"/>
          </p:nvPr>
        </p:nvSpPr>
        <p:spPr>
          <a:xfrm>
            <a:off x="443292" y="1992046"/>
            <a:ext cx="11081958" cy="4408754"/>
          </a:xfrm>
        </p:spPr>
        <p:txBody>
          <a:bodyPr>
            <a:normAutofit fontScale="85000" lnSpcReduction="20000"/>
          </a:bodyPr>
          <a:lstStyle/>
          <a:p>
            <a:pPr algn="just">
              <a:lnSpc>
                <a:spcPct val="107000"/>
              </a:lnSpc>
              <a:spcAft>
                <a:spcPts val="800"/>
              </a:spcAft>
            </a:pPr>
            <a:r>
              <a:rPr lang="cs-CZ" b="1" dirty="0">
                <a:effectLst/>
                <a:latin typeface="Arial" panose="020B0604020202020204" pitchFamily="34" charset="0"/>
                <a:ea typeface="Times New Roman" panose="02020603050405020304" pitchFamily="18" charset="0"/>
                <a:cs typeface="Arial" panose="020B0604020202020204" pitchFamily="34" charset="0"/>
              </a:rPr>
              <a:t>Od ZO roku 2024 se zavádí inflační koeficient</a:t>
            </a:r>
            <a:r>
              <a:rPr lang="cs-CZ"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800"/>
              </a:spcAft>
            </a:pPr>
            <a:r>
              <a:rPr lang="cs-CZ" dirty="0">
                <a:effectLst/>
                <a:latin typeface="Arial" panose="020B0604020202020204" pitchFamily="34" charset="0"/>
                <a:ea typeface="Times New Roman" panose="02020603050405020304" pitchFamily="18" charset="0"/>
                <a:cs typeface="Arial" panose="020B0604020202020204" pitchFamily="34" charset="0"/>
              </a:rPr>
              <a:t>Inflačním koeficientem se násobí výsledná daň z pozemků a výsledná daň ze staveb a jednotek. </a:t>
            </a:r>
          </a:p>
          <a:p>
            <a:pPr algn="just">
              <a:lnSpc>
                <a:spcPct val="107000"/>
              </a:lnSpc>
              <a:spcAft>
                <a:spcPts val="800"/>
              </a:spcAft>
            </a:pPr>
            <a:r>
              <a:rPr lang="cs-CZ" dirty="0">
                <a:effectLst/>
                <a:latin typeface="Arial" panose="020B0604020202020204" pitchFamily="34" charset="0"/>
                <a:ea typeface="Times New Roman" panose="02020603050405020304" pitchFamily="18" charset="0"/>
                <a:cs typeface="Arial" panose="020B0604020202020204" pitchFamily="34" charset="0"/>
              </a:rPr>
              <a:t>Pro </a:t>
            </a:r>
            <a:r>
              <a:rPr lang="cs-CZ" b="1" dirty="0">
                <a:effectLst/>
                <a:latin typeface="Arial" panose="020B0604020202020204" pitchFamily="34" charset="0"/>
                <a:ea typeface="Times New Roman" panose="02020603050405020304" pitchFamily="18" charset="0"/>
                <a:cs typeface="Arial" panose="020B0604020202020204" pitchFamily="34" charset="0"/>
              </a:rPr>
              <a:t>zemědělské pozemky (</a:t>
            </a:r>
            <a:r>
              <a:rPr lang="cs-CZ" dirty="0"/>
              <a:t>= </a:t>
            </a:r>
            <a:r>
              <a:rPr lang="cs-CZ" b="1" dirty="0"/>
              <a:t>orná půda, chmelnice, vinice, zahrada, ovocný sad a trvalý travní porost)</a:t>
            </a:r>
            <a:r>
              <a:rPr lang="cs-CZ" b="1" dirty="0">
                <a:effectLst/>
                <a:latin typeface="Arial" panose="020B0604020202020204" pitchFamily="34" charset="0"/>
                <a:ea typeface="Times New Roman" panose="02020603050405020304" pitchFamily="18" charset="0"/>
                <a:cs typeface="Arial" panose="020B0604020202020204" pitchFamily="34" charset="0"/>
              </a:rPr>
              <a:t> je inflační koeficient vždy 1,0</a:t>
            </a:r>
            <a:r>
              <a:rPr lang="cs-CZ" dirty="0">
                <a:effectLst/>
                <a:latin typeface="Arial" panose="020B0604020202020204" pitchFamily="34" charset="0"/>
                <a:ea typeface="Times New Roman" panose="02020603050405020304" pitchFamily="18" charset="0"/>
                <a:cs typeface="Arial" panose="020B0604020202020204" pitchFamily="34" charset="0"/>
              </a:rPr>
              <a:t>, protože při stanovení základu daně u těchto pozemků se již inflace zohledňuje. </a:t>
            </a:r>
          </a:p>
          <a:p>
            <a:pPr algn="just">
              <a:lnSpc>
                <a:spcPct val="107000"/>
              </a:lnSpc>
              <a:spcAft>
                <a:spcPts val="800"/>
              </a:spcAft>
            </a:pPr>
            <a:r>
              <a:rPr lang="cs-CZ" dirty="0">
                <a:effectLst/>
                <a:latin typeface="Arial" panose="020B0604020202020204" pitchFamily="34" charset="0"/>
                <a:ea typeface="Times New Roman" panose="02020603050405020304" pitchFamily="18" charset="0"/>
                <a:cs typeface="Arial" panose="020B0604020202020204" pitchFamily="34" charset="0"/>
              </a:rPr>
              <a:t>Změnu inflačního koeficientu bude </a:t>
            </a:r>
            <a:r>
              <a:rPr lang="cs-CZ" b="1" dirty="0">
                <a:effectLst/>
                <a:latin typeface="Arial" panose="020B0604020202020204" pitchFamily="34" charset="0"/>
                <a:ea typeface="Times New Roman" panose="02020603050405020304" pitchFamily="18" charset="0"/>
                <a:cs typeface="Arial" panose="020B0604020202020204" pitchFamily="34" charset="0"/>
              </a:rPr>
              <a:t>vyhlašovat Ministerstvo financí </a:t>
            </a:r>
            <a:r>
              <a:rPr lang="cs-CZ" dirty="0">
                <a:effectLst/>
                <a:latin typeface="Arial" panose="020B0604020202020204" pitchFamily="34" charset="0"/>
                <a:ea typeface="Times New Roman" panose="02020603050405020304" pitchFamily="18" charset="0"/>
                <a:cs typeface="Arial" panose="020B0604020202020204" pitchFamily="34" charset="0"/>
              </a:rPr>
              <a:t>formou sdělení zveřejněného </a:t>
            </a:r>
            <a:r>
              <a:rPr lang="cs-CZ" b="1" dirty="0">
                <a:effectLst/>
                <a:latin typeface="Arial" panose="020B0604020202020204" pitchFamily="34" charset="0"/>
                <a:ea typeface="Times New Roman" panose="02020603050405020304" pitchFamily="18" charset="0"/>
                <a:cs typeface="Arial" panose="020B0604020202020204" pitchFamily="34" charset="0"/>
              </a:rPr>
              <a:t>ve Sbírce zákonů </a:t>
            </a:r>
            <a:r>
              <a:rPr lang="cs-CZ" dirty="0">
                <a:effectLst/>
                <a:latin typeface="Arial" panose="020B0604020202020204" pitchFamily="34" charset="0"/>
                <a:ea typeface="Times New Roman" panose="02020603050405020304" pitchFamily="18" charset="0"/>
                <a:cs typeface="Arial" panose="020B0604020202020204" pitchFamily="34" charset="0"/>
              </a:rPr>
              <a:t>a mezinárodních smluv </a:t>
            </a:r>
            <a:r>
              <a:rPr lang="cs-CZ" b="1" dirty="0">
                <a:effectLst/>
                <a:latin typeface="Arial" panose="020B0604020202020204" pitchFamily="34" charset="0"/>
                <a:ea typeface="Times New Roman" panose="02020603050405020304" pitchFamily="18" charset="0"/>
                <a:cs typeface="Arial" panose="020B0604020202020204" pitchFamily="34" charset="0"/>
              </a:rPr>
              <a:t>do 30. června </a:t>
            </a:r>
            <a:r>
              <a:rPr lang="cs-CZ" dirty="0">
                <a:effectLst/>
                <a:latin typeface="Arial" panose="020B0604020202020204" pitchFamily="34" charset="0"/>
                <a:ea typeface="Times New Roman" panose="02020603050405020304" pitchFamily="18" charset="0"/>
                <a:cs typeface="Arial" panose="020B0604020202020204" pitchFamily="34" charset="0"/>
              </a:rPr>
              <a:t>kalendářního roku bezprostředně předcházejícího zdaňovacímu období. Meziročně může dojít ke zvýšení inflačního koeficientu pouze o 20 %.</a:t>
            </a:r>
          </a:p>
          <a:p>
            <a:pPr algn="just">
              <a:lnSpc>
                <a:spcPct val="107000"/>
              </a:lnSpc>
              <a:spcAft>
                <a:spcPts val="800"/>
              </a:spcAft>
            </a:pPr>
            <a:endParaRPr lang="cs-CZ"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6197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87CEB6E-5FBB-5AC5-E03F-1D09FB64225A}"/>
              </a:ext>
            </a:extLst>
          </p:cNvPr>
          <p:cNvSpPr>
            <a:spLocks noGrp="1"/>
          </p:cNvSpPr>
          <p:nvPr>
            <p:ph type="sldNum" sz="quarter" idx="16"/>
          </p:nvPr>
        </p:nvSpPr>
        <p:spPr/>
        <p:txBody>
          <a:bodyPr/>
          <a:lstStyle/>
          <a:p>
            <a:pPr>
              <a:defRPr/>
            </a:pPr>
            <a:fld id="{62A4246F-71DD-4E6A-920A-5486126E0B68}" type="slidenum">
              <a:rPr lang="cs-CZ" altLang="cs-CZ" smtClean="0"/>
              <a:pPr>
                <a:defRPr/>
              </a:pPr>
              <a:t>24</a:t>
            </a:fld>
            <a:endParaRPr lang="cs-CZ" altLang="cs-CZ" dirty="0"/>
          </a:p>
        </p:txBody>
      </p:sp>
      <p:sp>
        <p:nvSpPr>
          <p:cNvPr id="3" name="Zástupný text 2">
            <a:extLst>
              <a:ext uri="{FF2B5EF4-FFF2-40B4-BE49-F238E27FC236}">
                <a16:creationId xmlns:a16="http://schemas.microsoft.com/office/drawing/2014/main" id="{09418926-7B1E-5596-CE74-EB037A3B3377}"/>
              </a:ext>
            </a:extLst>
          </p:cNvPr>
          <p:cNvSpPr>
            <a:spLocks noGrp="1"/>
          </p:cNvSpPr>
          <p:nvPr>
            <p:ph type="body" sz="quarter" idx="17"/>
          </p:nvPr>
        </p:nvSpPr>
        <p:spPr/>
        <p:txBody>
          <a:bodyPr/>
          <a:lstStyle/>
          <a:p>
            <a:r>
              <a:rPr lang="cs-CZ" b="1" dirty="0"/>
              <a:t>Obecně závazné vyhlášky obcí (OZV)</a:t>
            </a:r>
          </a:p>
        </p:txBody>
      </p:sp>
      <p:sp>
        <p:nvSpPr>
          <p:cNvPr id="4" name="Zástupný text 3">
            <a:extLst>
              <a:ext uri="{FF2B5EF4-FFF2-40B4-BE49-F238E27FC236}">
                <a16:creationId xmlns:a16="http://schemas.microsoft.com/office/drawing/2014/main" id="{E0F2C16E-3288-2C19-6798-6F793ECE8067}"/>
              </a:ext>
            </a:extLst>
          </p:cNvPr>
          <p:cNvSpPr>
            <a:spLocks noGrp="1"/>
          </p:cNvSpPr>
          <p:nvPr>
            <p:ph type="body" sz="quarter" idx="18"/>
          </p:nvPr>
        </p:nvSpPr>
        <p:spPr/>
        <p:txBody>
          <a:bodyPr>
            <a:normAutofit fontScale="92500" lnSpcReduction="20000"/>
          </a:bodyPr>
          <a:lstStyle/>
          <a:p>
            <a:r>
              <a:rPr lang="cs-CZ" dirty="0"/>
              <a:t>samostatná působnost obce</a:t>
            </a:r>
          </a:p>
          <a:p>
            <a:r>
              <a:rPr lang="cs-CZ" dirty="0"/>
              <a:t>platné nejpozději do </a:t>
            </a:r>
            <a:r>
              <a:rPr lang="cs-CZ" b="1" dirty="0"/>
              <a:t>1. října </a:t>
            </a:r>
            <a:r>
              <a:rPr lang="cs-CZ" dirty="0"/>
              <a:t>předchozího zdaňovacího období </a:t>
            </a:r>
            <a:r>
              <a:rPr lang="cs-CZ" dirty="0">
                <a:sym typeface="Wingdings" panose="05000000000000000000" pitchFamily="2" charset="2"/>
              </a:rPr>
              <a:t> po tomto datu se k OZV na dané zdaňovací období </a:t>
            </a:r>
            <a:r>
              <a:rPr lang="cs-CZ" b="1" dirty="0">
                <a:sym typeface="Wingdings" panose="05000000000000000000" pitchFamily="2" charset="2"/>
              </a:rPr>
              <a:t>nepřihlíží</a:t>
            </a:r>
            <a:endParaRPr lang="cs-CZ" b="1" dirty="0"/>
          </a:p>
          <a:p>
            <a:pPr lvl="1"/>
            <a:r>
              <a:rPr lang="cs-CZ" dirty="0"/>
              <a:t>modifikující sazbu daně pomocí koeficientů - zmocnění</a:t>
            </a:r>
          </a:p>
          <a:p>
            <a:pPr lvl="2"/>
            <a:r>
              <a:rPr lang="cs-CZ" dirty="0"/>
              <a:t>§  6 odst. 3 ZDNV </a:t>
            </a:r>
          </a:p>
          <a:p>
            <a:pPr lvl="2"/>
            <a:r>
              <a:rPr lang="cs-CZ" dirty="0"/>
              <a:t>§ 11 odst. 4 ZDNV</a:t>
            </a:r>
          </a:p>
          <a:p>
            <a:pPr lvl="2"/>
            <a:r>
              <a:rPr lang="cs-CZ" dirty="0"/>
              <a:t>§ 11 odst. 6 ZDNV (jen do 31. 12. 2024) </a:t>
            </a:r>
            <a:r>
              <a:rPr lang="cs-CZ" dirty="0">
                <a:sym typeface="Wingdings" panose="05000000000000000000" pitchFamily="2" charset="2"/>
              </a:rPr>
              <a:t> na zdaňovací období roku 2025 se </a:t>
            </a:r>
            <a:r>
              <a:rPr lang="cs-CZ" b="1" dirty="0">
                <a:sym typeface="Wingdings" panose="05000000000000000000" pitchFamily="2" charset="2"/>
              </a:rPr>
              <a:t>ruší koeficient 1,5</a:t>
            </a:r>
            <a:endParaRPr lang="cs-CZ" b="1" dirty="0"/>
          </a:p>
          <a:p>
            <a:pPr lvl="1"/>
            <a:r>
              <a:rPr lang="cs-CZ" dirty="0"/>
              <a:t>upravující daň - </a:t>
            </a:r>
            <a:r>
              <a:rPr lang="cs-CZ" b="1" dirty="0"/>
              <a:t>§ 12 </a:t>
            </a:r>
            <a:r>
              <a:rPr lang="cs-CZ" dirty="0"/>
              <a:t>ZDNV - </a:t>
            </a:r>
            <a:r>
              <a:rPr lang="cs-CZ" b="1" dirty="0"/>
              <a:t>místní koeficient </a:t>
            </a:r>
            <a:r>
              <a:rPr lang="cs-CZ" dirty="0"/>
              <a:t>– rozdílná úprava na zdaňovací období roku 2024 a 2025</a:t>
            </a:r>
          </a:p>
          <a:p>
            <a:pPr lvl="1"/>
            <a:r>
              <a:rPr lang="cs-CZ" dirty="0"/>
              <a:t>upravující osvobození </a:t>
            </a:r>
          </a:p>
          <a:p>
            <a:pPr lvl="2"/>
            <a:r>
              <a:rPr lang="cs-CZ" dirty="0"/>
              <a:t>§ 4 odst. 1 písm. v) ZDNV</a:t>
            </a:r>
          </a:p>
          <a:p>
            <a:pPr lvl="2"/>
            <a:r>
              <a:rPr lang="cs-CZ" dirty="0"/>
              <a:t>§ 4 odst. 1 písm. z) ZDNV</a:t>
            </a:r>
          </a:p>
          <a:p>
            <a:pPr lvl="2"/>
            <a:r>
              <a:rPr lang="cs-CZ" dirty="0"/>
              <a:t>§ 4 odst. 1 písm. x) a § 9 odst. 1 písm. w) ZDNV</a:t>
            </a:r>
          </a:p>
          <a:p>
            <a:pPr lvl="2"/>
            <a:r>
              <a:rPr lang="cs-CZ" b="1" dirty="0"/>
              <a:t>§ 17a - výjimka</a:t>
            </a:r>
            <a:r>
              <a:rPr lang="cs-CZ" dirty="0"/>
              <a:t>: platná nejpozději do 31.3. následujícího roku po mimořádné události</a:t>
            </a:r>
          </a:p>
          <a:p>
            <a:endParaRPr lang="cs-CZ" dirty="0"/>
          </a:p>
        </p:txBody>
      </p:sp>
    </p:spTree>
    <p:extLst>
      <p:ext uri="{BB962C8B-B14F-4D97-AF65-F5344CB8AC3E}">
        <p14:creationId xmlns:p14="http://schemas.microsoft.com/office/powerpoint/2010/main" val="248589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25</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p:txBody>
          <a:bodyPr/>
          <a:lstStyle/>
          <a:p>
            <a:r>
              <a:rPr lang="cs-CZ" b="1" dirty="0"/>
              <a:t>Jak obec zjistí, jaké má stanovené koeficienty?</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p:txBody>
          <a:bodyPr>
            <a:normAutofit/>
          </a:bodyPr>
          <a:lstStyle/>
          <a:p>
            <a:r>
              <a:rPr lang="cs-CZ" dirty="0"/>
              <a:t>U místně příslušného </a:t>
            </a:r>
            <a:r>
              <a:rPr lang="cs-CZ" b="1" dirty="0"/>
              <a:t>finančního úřadu</a:t>
            </a:r>
          </a:p>
          <a:p>
            <a:pPr lvl="2"/>
            <a:r>
              <a:rPr lang="cs-CZ" dirty="0">
                <a:hlinkClick r:id="rId2"/>
              </a:rPr>
              <a:t>https://www.financnisprava.cz/cs/kontakty</a:t>
            </a:r>
            <a:r>
              <a:rPr lang="cs-CZ" dirty="0"/>
              <a:t> </a:t>
            </a:r>
          </a:p>
          <a:p>
            <a:r>
              <a:rPr lang="cs-CZ" dirty="0"/>
              <a:t>Ve </a:t>
            </a:r>
            <a:r>
              <a:rPr lang="cs-CZ" b="1" dirty="0"/>
              <a:t>vyhledávači koeficientů pro podání k dani z nemovitých věcí</a:t>
            </a:r>
          </a:p>
          <a:p>
            <a:pPr lvl="1"/>
            <a:r>
              <a:rPr lang="cs-CZ" dirty="0">
                <a:hlinkClick r:id="rId3"/>
              </a:rPr>
              <a:t>https://adisspr.mfcr.cz/dpr/adis/idpr_reg/dne/koef/vyhledani.faces</a:t>
            </a:r>
            <a:r>
              <a:rPr lang="cs-CZ" dirty="0"/>
              <a:t> </a:t>
            </a:r>
          </a:p>
          <a:p>
            <a:r>
              <a:rPr lang="cs-CZ" dirty="0"/>
              <a:t>V </a:t>
            </a:r>
            <a:r>
              <a:rPr lang="cs-CZ" b="1" dirty="0"/>
              <a:t>číselnících EPO </a:t>
            </a:r>
            <a:r>
              <a:rPr lang="cs-CZ" dirty="0"/>
              <a:t>- </a:t>
            </a:r>
            <a:r>
              <a:rPr lang="cs-CZ" dirty="0">
                <a:hlinkClick r:id="rId4"/>
              </a:rPr>
              <a:t>https://adisspr.mfcr.cz/pmd/dokumentace/ciselniky</a:t>
            </a:r>
            <a:r>
              <a:rPr lang="cs-CZ" dirty="0"/>
              <a:t> </a:t>
            </a:r>
          </a:p>
          <a:p>
            <a:pPr lvl="2"/>
            <a:r>
              <a:rPr lang="cs-CZ" dirty="0"/>
              <a:t>17 - DNE - koeficient 1,5 dle § 11 odst. 3b (koef_k15)</a:t>
            </a:r>
          </a:p>
          <a:p>
            <a:pPr lvl="2"/>
            <a:r>
              <a:rPr lang="cs-CZ" dirty="0"/>
              <a:t>36 - DNE - koeficienty dle § 6 zákona o dani z nemovitých věcí pro pozemky (</a:t>
            </a:r>
            <a:r>
              <a:rPr lang="cs-CZ" dirty="0" err="1"/>
              <a:t>koef_poz</a:t>
            </a:r>
            <a:r>
              <a:rPr lang="cs-CZ" dirty="0"/>
              <a:t>)</a:t>
            </a:r>
          </a:p>
          <a:p>
            <a:pPr lvl="2"/>
            <a:r>
              <a:rPr lang="cs-CZ" dirty="0"/>
              <a:t>37 - DNE - koeficienty dle § 11 zákona o dani z nemovitých věcí pro stavby	(</a:t>
            </a:r>
            <a:r>
              <a:rPr lang="cs-CZ" dirty="0" err="1"/>
              <a:t>koef_sta</a:t>
            </a:r>
            <a:r>
              <a:rPr lang="cs-CZ" dirty="0"/>
              <a:t>)</a:t>
            </a:r>
          </a:p>
          <a:p>
            <a:pPr lvl="2"/>
            <a:r>
              <a:rPr lang="cs-CZ" dirty="0"/>
              <a:t>38 - DNE - koeficienty dle § 11 zákona o dani z nemovitých věcí pro jednotky	(</a:t>
            </a:r>
            <a:r>
              <a:rPr lang="cs-CZ" dirty="0" err="1"/>
              <a:t>koef_jed</a:t>
            </a:r>
            <a:r>
              <a:rPr lang="cs-CZ" dirty="0"/>
              <a:t>)</a:t>
            </a:r>
          </a:p>
          <a:p>
            <a:pPr lvl="2"/>
            <a:r>
              <a:rPr lang="cs-CZ" dirty="0"/>
              <a:t>39 - DNE – místní koeficienty dle § 12 zákona o dani z nemovitých věcí	(</a:t>
            </a:r>
            <a:r>
              <a:rPr lang="cs-CZ" dirty="0" err="1"/>
              <a:t>koef_mistni</a:t>
            </a:r>
            <a:r>
              <a:rPr lang="cs-CZ" dirty="0"/>
              <a:t>)</a:t>
            </a:r>
          </a:p>
          <a:p>
            <a:pPr lvl="2"/>
            <a:endParaRPr lang="cs-CZ" dirty="0"/>
          </a:p>
        </p:txBody>
      </p:sp>
    </p:spTree>
    <p:extLst>
      <p:ext uri="{BB962C8B-B14F-4D97-AF65-F5344CB8AC3E}">
        <p14:creationId xmlns:p14="http://schemas.microsoft.com/office/powerpoint/2010/main" val="370515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C4A9913-4F72-D1B2-240E-8760B0515B9C}"/>
              </a:ext>
            </a:extLst>
          </p:cNvPr>
          <p:cNvSpPr>
            <a:spLocks noGrp="1"/>
          </p:cNvSpPr>
          <p:nvPr>
            <p:ph type="sldNum" sz="quarter" idx="16"/>
          </p:nvPr>
        </p:nvSpPr>
        <p:spPr/>
        <p:txBody>
          <a:bodyPr/>
          <a:lstStyle/>
          <a:p>
            <a:pPr>
              <a:defRPr/>
            </a:pPr>
            <a:fld id="{62A4246F-71DD-4E6A-920A-5486126E0B68}" type="slidenum">
              <a:rPr lang="cs-CZ" altLang="cs-CZ" smtClean="0"/>
              <a:pPr>
                <a:defRPr/>
              </a:pPr>
              <a:t>26</a:t>
            </a:fld>
            <a:endParaRPr lang="cs-CZ" altLang="cs-CZ" dirty="0"/>
          </a:p>
        </p:txBody>
      </p:sp>
      <p:sp>
        <p:nvSpPr>
          <p:cNvPr id="3" name="Zástupný text 2">
            <a:extLst>
              <a:ext uri="{FF2B5EF4-FFF2-40B4-BE49-F238E27FC236}">
                <a16:creationId xmlns:a16="http://schemas.microsoft.com/office/drawing/2014/main" id="{78A6334F-B70A-D835-99CF-D9BC3B472FFA}"/>
              </a:ext>
            </a:extLst>
          </p:cNvPr>
          <p:cNvSpPr>
            <a:spLocks noGrp="1"/>
          </p:cNvSpPr>
          <p:nvPr>
            <p:ph type="body" sz="quarter" idx="17"/>
          </p:nvPr>
        </p:nvSpPr>
        <p:spPr/>
        <p:txBody>
          <a:bodyPr/>
          <a:lstStyle/>
          <a:p>
            <a:r>
              <a:rPr lang="cs-CZ" sz="2800" b="1" dirty="0"/>
              <a:t>Koeficient podle počtu obyvatel </a:t>
            </a:r>
            <a:r>
              <a:rPr lang="cs-CZ" sz="2800" dirty="0"/>
              <a:t>- § 6 odst. 3, § 11 odst. 4 ZDNV </a:t>
            </a:r>
          </a:p>
        </p:txBody>
      </p:sp>
      <p:sp>
        <p:nvSpPr>
          <p:cNvPr id="4" name="Zástupný text 3">
            <a:extLst>
              <a:ext uri="{FF2B5EF4-FFF2-40B4-BE49-F238E27FC236}">
                <a16:creationId xmlns:a16="http://schemas.microsoft.com/office/drawing/2014/main" id="{95E7B63E-5075-FE19-2CCB-6F24AB80418D}"/>
              </a:ext>
            </a:extLst>
          </p:cNvPr>
          <p:cNvSpPr>
            <a:spLocks noGrp="1"/>
          </p:cNvSpPr>
          <p:nvPr>
            <p:ph type="body" sz="quarter" idx="18"/>
          </p:nvPr>
        </p:nvSpPr>
        <p:spPr>
          <a:xfrm>
            <a:off x="443292" y="1759226"/>
            <a:ext cx="11444658" cy="4975206"/>
          </a:xfrm>
        </p:spPr>
        <p:txBody>
          <a:bodyPr>
            <a:normAutofit fontScale="77500" lnSpcReduction="20000"/>
          </a:bodyPr>
          <a:lstStyle/>
          <a:p>
            <a:r>
              <a:rPr lang="cs-CZ" dirty="0"/>
              <a:t>Upravuje sazbu daně u </a:t>
            </a:r>
            <a:r>
              <a:rPr lang="cs-CZ" b="1" dirty="0"/>
              <a:t>stavebních pozemků (F)</a:t>
            </a:r>
          </a:p>
          <a:p>
            <a:r>
              <a:rPr lang="cs-CZ" dirty="0"/>
              <a:t>Upravuje sazbu daně u staveb pro bydlení </a:t>
            </a:r>
          </a:p>
          <a:p>
            <a:pPr lvl="1"/>
            <a:r>
              <a:rPr lang="cs-CZ" b="1" dirty="0"/>
              <a:t>Obytné domy (H)</a:t>
            </a:r>
          </a:p>
          <a:p>
            <a:pPr lvl="1"/>
            <a:r>
              <a:rPr lang="cs-CZ" b="1" dirty="0"/>
              <a:t>příslušenství k obytnému domu (I)</a:t>
            </a:r>
          </a:p>
          <a:p>
            <a:pPr lvl="1"/>
            <a:r>
              <a:rPr lang="cs-CZ" b="1" dirty="0"/>
              <a:t>jednotky pro bydlení (R)</a:t>
            </a:r>
          </a:p>
          <a:p>
            <a:pPr lvl="1"/>
            <a:r>
              <a:rPr lang="cs-CZ" b="1" dirty="0"/>
              <a:t>ostatní zdanitelné jednotky (Z)</a:t>
            </a:r>
          </a:p>
          <a:p>
            <a:pPr marL="0" indent="0">
              <a:buNone/>
            </a:pPr>
            <a:r>
              <a:rPr lang="cs-CZ" dirty="0"/>
              <a:t>Sazba daně se násobí koeficientem</a:t>
            </a:r>
          </a:p>
          <a:p>
            <a:pPr marL="514350" indent="-514350">
              <a:buFont typeface="+mj-lt"/>
              <a:buAutoNum type="alphaLcParenR"/>
            </a:pPr>
            <a:r>
              <a:rPr lang="cs-CZ" b="1" dirty="0"/>
              <a:t>1,0</a:t>
            </a:r>
            <a:r>
              <a:rPr lang="cs-CZ" dirty="0"/>
              <a:t> v obci do 1 000 obyvatel,</a:t>
            </a:r>
          </a:p>
          <a:p>
            <a:pPr marL="514350" indent="-514350">
              <a:buFont typeface="+mj-lt"/>
              <a:buAutoNum type="alphaLcParenR"/>
            </a:pPr>
            <a:r>
              <a:rPr lang="cs-CZ" b="1" dirty="0"/>
              <a:t>1,4</a:t>
            </a:r>
            <a:r>
              <a:rPr lang="cs-CZ" dirty="0"/>
              <a:t> v obci nad 1 000 obyvatel do 6 000 obyvatel,</a:t>
            </a:r>
          </a:p>
          <a:p>
            <a:pPr marL="514350" indent="-514350">
              <a:buFont typeface="+mj-lt"/>
              <a:buAutoNum type="alphaLcParenR"/>
            </a:pPr>
            <a:r>
              <a:rPr lang="cs-CZ" b="1" dirty="0"/>
              <a:t>1,6 </a:t>
            </a:r>
            <a:r>
              <a:rPr lang="cs-CZ" dirty="0"/>
              <a:t>v obci nad 6 000 obyvatel do 10 000 obyvatel,</a:t>
            </a:r>
          </a:p>
          <a:p>
            <a:pPr marL="514350" indent="-514350">
              <a:buFont typeface="+mj-lt"/>
              <a:buAutoNum type="alphaLcParenR"/>
            </a:pPr>
            <a:r>
              <a:rPr lang="cs-CZ" b="1" dirty="0"/>
              <a:t>2,0</a:t>
            </a:r>
            <a:r>
              <a:rPr lang="cs-CZ" dirty="0"/>
              <a:t> v obci nad 10 000 obyvatel do 25 000 obyvatel,</a:t>
            </a:r>
          </a:p>
          <a:p>
            <a:pPr marL="514350" indent="-514350">
              <a:buFont typeface="+mj-lt"/>
              <a:buAutoNum type="alphaLcParenR"/>
            </a:pPr>
            <a:r>
              <a:rPr lang="cs-CZ" b="1" dirty="0"/>
              <a:t>2,5 </a:t>
            </a:r>
            <a:r>
              <a:rPr lang="cs-CZ" dirty="0"/>
              <a:t>v obci nad 25 000 obyvatel do 50 000 obyvatel,</a:t>
            </a:r>
          </a:p>
          <a:p>
            <a:pPr marL="514350" indent="-514350">
              <a:buFont typeface="+mj-lt"/>
              <a:buAutoNum type="alphaLcParenR"/>
            </a:pPr>
            <a:r>
              <a:rPr lang="cs-CZ" b="1" dirty="0"/>
              <a:t>3,5</a:t>
            </a:r>
            <a:r>
              <a:rPr lang="cs-CZ" dirty="0"/>
              <a:t> v obci nad 50 000 obyvatel, ve statutárním městě a ve Františkových Lázních, Luhačovicích, Mariánských Lázních a Poděbradech,</a:t>
            </a:r>
          </a:p>
          <a:p>
            <a:pPr marL="514350" indent="-514350">
              <a:buFont typeface="+mj-lt"/>
              <a:buAutoNum type="alphaLcParenR"/>
            </a:pPr>
            <a:r>
              <a:rPr lang="cs-CZ" b="1" dirty="0"/>
              <a:t>4,5</a:t>
            </a:r>
            <a:r>
              <a:rPr lang="cs-CZ" dirty="0"/>
              <a:t> v Praze.</a:t>
            </a:r>
          </a:p>
        </p:txBody>
      </p:sp>
    </p:spTree>
    <p:extLst>
      <p:ext uri="{BB962C8B-B14F-4D97-AF65-F5344CB8AC3E}">
        <p14:creationId xmlns:p14="http://schemas.microsoft.com/office/powerpoint/2010/main" val="71963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C4A9913-4F72-D1B2-240E-8760B0515B9C}"/>
              </a:ext>
            </a:extLst>
          </p:cNvPr>
          <p:cNvSpPr>
            <a:spLocks noGrp="1"/>
          </p:cNvSpPr>
          <p:nvPr>
            <p:ph type="sldNum" sz="quarter" idx="16"/>
          </p:nvPr>
        </p:nvSpPr>
        <p:spPr/>
        <p:txBody>
          <a:bodyPr/>
          <a:lstStyle/>
          <a:p>
            <a:pPr>
              <a:defRPr/>
            </a:pPr>
            <a:fld id="{62A4246F-71DD-4E6A-920A-5486126E0B68}" type="slidenum">
              <a:rPr lang="cs-CZ" altLang="cs-CZ" smtClean="0"/>
              <a:pPr>
                <a:defRPr/>
              </a:pPr>
              <a:t>27</a:t>
            </a:fld>
            <a:endParaRPr lang="cs-CZ" altLang="cs-CZ" dirty="0"/>
          </a:p>
        </p:txBody>
      </p:sp>
      <p:sp>
        <p:nvSpPr>
          <p:cNvPr id="3" name="Zástupný text 2">
            <a:extLst>
              <a:ext uri="{FF2B5EF4-FFF2-40B4-BE49-F238E27FC236}">
                <a16:creationId xmlns:a16="http://schemas.microsoft.com/office/drawing/2014/main" id="{78A6334F-B70A-D835-99CF-D9BC3B472FFA}"/>
              </a:ext>
            </a:extLst>
          </p:cNvPr>
          <p:cNvSpPr>
            <a:spLocks noGrp="1"/>
          </p:cNvSpPr>
          <p:nvPr>
            <p:ph type="body" sz="quarter" idx="17"/>
          </p:nvPr>
        </p:nvSpPr>
        <p:spPr/>
        <p:txBody>
          <a:bodyPr/>
          <a:lstStyle/>
          <a:p>
            <a:r>
              <a:rPr lang="cs-CZ" sz="2800" b="1" dirty="0"/>
              <a:t>Koeficient podle počtu obyvatel </a:t>
            </a:r>
            <a:r>
              <a:rPr lang="cs-CZ" sz="2800" dirty="0"/>
              <a:t>- § 6 odst. 3, § 11 odst. 4 ZDNV </a:t>
            </a:r>
          </a:p>
        </p:txBody>
      </p:sp>
      <p:sp>
        <p:nvSpPr>
          <p:cNvPr id="4" name="Zástupný text 3">
            <a:extLst>
              <a:ext uri="{FF2B5EF4-FFF2-40B4-BE49-F238E27FC236}">
                <a16:creationId xmlns:a16="http://schemas.microsoft.com/office/drawing/2014/main" id="{95E7B63E-5075-FE19-2CCB-6F24AB80418D}"/>
              </a:ext>
            </a:extLst>
          </p:cNvPr>
          <p:cNvSpPr>
            <a:spLocks noGrp="1"/>
          </p:cNvSpPr>
          <p:nvPr>
            <p:ph type="body" sz="quarter" idx="18"/>
          </p:nvPr>
        </p:nvSpPr>
        <p:spPr>
          <a:xfrm>
            <a:off x="443292" y="1759226"/>
            <a:ext cx="11444658" cy="4975206"/>
          </a:xfrm>
        </p:spPr>
        <p:txBody>
          <a:bodyPr>
            <a:normAutofit fontScale="92500"/>
          </a:bodyPr>
          <a:lstStyle/>
          <a:p>
            <a:r>
              <a:rPr lang="cs-CZ" dirty="0"/>
              <a:t>Od 1. 1. 2025</a:t>
            </a:r>
          </a:p>
          <a:p>
            <a:r>
              <a:rPr lang="cs-CZ" dirty="0"/>
              <a:t>Obec může obecně závaznou vyhláškou koeficient </a:t>
            </a:r>
            <a:r>
              <a:rPr lang="cs-CZ" b="1" dirty="0"/>
              <a:t>zvýšit o jednu kategorii</a:t>
            </a:r>
            <a:r>
              <a:rPr lang="cs-CZ" dirty="0"/>
              <a:t> podle členění koeficientů pro všechny </a:t>
            </a:r>
            <a:r>
              <a:rPr lang="cs-CZ" b="1" dirty="0"/>
              <a:t>zdanitelné stavby zařazené ve skupině obytných budov a všechny zdanitelné jednotky zařazené ve skupině ostatních zdanitelných jednotek </a:t>
            </a:r>
            <a:r>
              <a:rPr lang="cs-CZ" dirty="0"/>
              <a:t>na území jednotlivého katastrálního území, jednotlivého městského obvodu nebo jednotlivé městské části (§ 6 odst. 4 a § 11 odst. 5. ZDNV) </a:t>
            </a:r>
          </a:p>
          <a:p>
            <a:r>
              <a:rPr lang="cs-CZ" dirty="0"/>
              <a:t>Koeficient 4,5 lze takto zvýšit na koeficient 5,0. </a:t>
            </a:r>
          </a:p>
          <a:p>
            <a:r>
              <a:rPr lang="cs-CZ" dirty="0"/>
              <a:t>Neodpovídá-li takto upravená výše koeficientu podmínkám výše uvedených, hledí se na koeficient jako kdyby nebyl upraven.</a:t>
            </a:r>
          </a:p>
          <a:p>
            <a:r>
              <a:rPr lang="cs-CZ" dirty="0"/>
              <a:t>VZOR VYHLÁŠKY: </a:t>
            </a:r>
            <a:r>
              <a:rPr lang="cs-CZ" dirty="0">
                <a:hlinkClick r:id="rId2"/>
              </a:rPr>
              <a:t>https://www.mvcr.cz/odk2/clanek/metodicky-material-c-22.aspx</a:t>
            </a:r>
            <a:r>
              <a:rPr lang="cs-CZ" dirty="0"/>
              <a:t> </a:t>
            </a:r>
          </a:p>
        </p:txBody>
      </p:sp>
    </p:spTree>
    <p:extLst>
      <p:ext uri="{BB962C8B-B14F-4D97-AF65-F5344CB8AC3E}">
        <p14:creationId xmlns:p14="http://schemas.microsoft.com/office/powerpoint/2010/main" val="3410400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28</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a:xfrm>
            <a:off x="324000" y="1196749"/>
            <a:ext cx="11563950" cy="926139"/>
          </a:xfrm>
        </p:spPr>
        <p:txBody>
          <a:bodyPr/>
          <a:lstStyle/>
          <a:p>
            <a:r>
              <a:rPr lang="cs-CZ" b="1" dirty="0"/>
              <a:t>Co dělat, pokud má obec snížen koeficient podle počtu obyvatel?</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a:xfrm>
            <a:off x="443292" y="2228850"/>
            <a:ext cx="11444658" cy="4153289"/>
          </a:xfrm>
        </p:spPr>
        <p:txBody>
          <a:bodyPr>
            <a:normAutofit fontScale="92500" lnSpcReduction="20000"/>
          </a:bodyPr>
          <a:lstStyle/>
          <a:p>
            <a:r>
              <a:rPr lang="cs-CZ" dirty="0"/>
              <a:t>Ruší se možnost </a:t>
            </a:r>
            <a:r>
              <a:rPr lang="cs-CZ" b="1" dirty="0"/>
              <a:t>snížení koeficientu podle počtu obyvatel </a:t>
            </a:r>
            <a:r>
              <a:rPr lang="cs-CZ" dirty="0"/>
              <a:t>(§ 6 odst. 3 a § 11 odst. 4 ZDNV) </a:t>
            </a:r>
            <a:r>
              <a:rPr lang="cs-CZ" b="1" dirty="0"/>
              <a:t>o jednu až tři kategorie</a:t>
            </a:r>
          </a:p>
          <a:p>
            <a:r>
              <a:rPr lang="cs-CZ" dirty="0"/>
              <a:t>Pokud chce obec zachovat sníženou daň u stavebních pozemků nebo obytných domů či znatelných jednotek pro bydlení musí využít </a:t>
            </a:r>
            <a:r>
              <a:rPr lang="cs-CZ" b="1" dirty="0"/>
              <a:t>místní koeficient</a:t>
            </a:r>
          </a:p>
          <a:p>
            <a:r>
              <a:rPr lang="cs-CZ" b="1" dirty="0"/>
              <a:t>ŘEŠENÍ = stanovit místní koeficient ve výši 0,5 až 0,9 pro skupinu </a:t>
            </a:r>
          </a:p>
          <a:p>
            <a:pPr lvl="1"/>
            <a:r>
              <a:rPr lang="cs-CZ" b="1" dirty="0"/>
              <a:t>obytných budov</a:t>
            </a:r>
          </a:p>
          <a:p>
            <a:pPr lvl="1"/>
            <a:r>
              <a:rPr lang="cs-CZ" b="1" dirty="0"/>
              <a:t>ostatních zdanitelných jednotek</a:t>
            </a:r>
          </a:p>
          <a:p>
            <a:r>
              <a:rPr lang="cs-CZ" dirty="0"/>
              <a:t>Vztahuje se na všechny nemovité věci zařazené do dané skupiny na území celé obce</a:t>
            </a:r>
          </a:p>
          <a:p>
            <a:r>
              <a:rPr lang="cs-CZ" dirty="0"/>
              <a:t>Doporučuje se zrušit OZV, resp. její ustanovení snižující „velikostní“ koeficient</a:t>
            </a:r>
          </a:p>
          <a:p>
            <a:endParaRPr lang="cs-CZ" b="1" dirty="0"/>
          </a:p>
          <a:p>
            <a:endParaRPr lang="cs-CZ" b="1" dirty="0"/>
          </a:p>
        </p:txBody>
      </p:sp>
    </p:spTree>
    <p:extLst>
      <p:ext uri="{BB962C8B-B14F-4D97-AF65-F5344CB8AC3E}">
        <p14:creationId xmlns:p14="http://schemas.microsoft.com/office/powerpoint/2010/main" val="423807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29</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p:txBody>
          <a:bodyPr/>
          <a:lstStyle/>
          <a:p>
            <a:r>
              <a:rPr lang="cs-CZ" b="1" dirty="0"/>
              <a:t>Koeficient 1,5 </a:t>
            </a:r>
            <a:r>
              <a:rPr lang="cs-CZ" dirty="0"/>
              <a:t>§ 11 odst. 6 ZDNV</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p:txBody>
          <a:bodyPr>
            <a:normAutofit/>
          </a:bodyPr>
          <a:lstStyle/>
          <a:p>
            <a:r>
              <a:rPr lang="cs-CZ" sz="3200" dirty="0"/>
              <a:t>Obec může (mohla) obecně závaznou vyhláškou stanovit, že se jednotlivá sazba daně pro</a:t>
            </a:r>
          </a:p>
          <a:p>
            <a:pPr lvl="1"/>
            <a:r>
              <a:rPr lang="cs-CZ" sz="2800" dirty="0"/>
              <a:t>rekreační budovy</a:t>
            </a:r>
          </a:p>
          <a:p>
            <a:pPr lvl="1"/>
            <a:r>
              <a:rPr lang="cs-CZ" sz="2800" dirty="0"/>
              <a:t>garáže, jednotky užívané jako garáž</a:t>
            </a:r>
          </a:p>
          <a:p>
            <a:pPr lvl="1"/>
            <a:r>
              <a:rPr lang="cs-CZ" sz="2800" dirty="0"/>
              <a:t>Zdanitelné stavby a zdanitelné jednotky pro podnikání</a:t>
            </a:r>
          </a:p>
          <a:p>
            <a:pPr marL="457200" lvl="1" indent="0">
              <a:buNone/>
            </a:pPr>
            <a:r>
              <a:rPr lang="cs-CZ" sz="2800" dirty="0"/>
              <a:t>V celé obci násobí koeficientem 1,5</a:t>
            </a:r>
          </a:p>
          <a:p>
            <a:pPr lvl="1"/>
            <a:endParaRPr lang="cs-CZ" dirty="0"/>
          </a:p>
        </p:txBody>
      </p:sp>
    </p:spTree>
    <p:extLst>
      <p:ext uri="{BB962C8B-B14F-4D97-AF65-F5344CB8AC3E}">
        <p14:creationId xmlns:p14="http://schemas.microsoft.com/office/powerpoint/2010/main" val="360040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3</a:t>
            </a:fld>
            <a:endParaRPr lang="cs-CZ" altLang="cs-CZ" dirty="0"/>
          </a:p>
        </p:txBody>
      </p:sp>
      <p:sp>
        <p:nvSpPr>
          <p:cNvPr id="3" name="Zástupný text 2">
            <a:extLst>
              <a:ext uri="{FF2B5EF4-FFF2-40B4-BE49-F238E27FC236}">
                <a16:creationId xmlns:a16="http://schemas.microsoft.com/office/drawing/2014/main" id="{CCE86709-0959-B006-7F9F-F7590D825EFC}"/>
              </a:ext>
            </a:extLst>
          </p:cNvPr>
          <p:cNvSpPr>
            <a:spLocks noGrp="1"/>
          </p:cNvSpPr>
          <p:nvPr>
            <p:ph type="body" sz="quarter" idx="17"/>
          </p:nvPr>
        </p:nvSpPr>
        <p:spPr/>
        <p:txBody>
          <a:bodyPr/>
          <a:lstStyle/>
          <a:p>
            <a:r>
              <a:rPr lang="cs-CZ" b="1" dirty="0"/>
              <a:t>Zákon o dani z nemovitých věcí</a:t>
            </a:r>
          </a:p>
        </p:txBody>
      </p:sp>
      <p:sp>
        <p:nvSpPr>
          <p:cNvPr id="4" name="Zástupný text 3">
            <a:extLst>
              <a:ext uri="{FF2B5EF4-FFF2-40B4-BE49-F238E27FC236}">
                <a16:creationId xmlns:a16="http://schemas.microsoft.com/office/drawing/2014/main" id="{3201AFF6-1F8D-C270-67AA-684BABE31D65}"/>
              </a:ext>
            </a:extLst>
          </p:cNvPr>
          <p:cNvSpPr>
            <a:spLocks noGrp="1"/>
          </p:cNvSpPr>
          <p:nvPr>
            <p:ph type="body" sz="quarter" idx="18"/>
          </p:nvPr>
        </p:nvSpPr>
        <p:spPr/>
        <p:txBody>
          <a:bodyPr/>
          <a:lstStyle/>
          <a:p>
            <a:r>
              <a:rPr lang="cs-CZ" dirty="0"/>
              <a:t>Hlavní změny z pohledu místních samospráv</a:t>
            </a:r>
          </a:p>
          <a:p>
            <a:pPr lvl="1"/>
            <a:r>
              <a:rPr lang="cs-CZ" dirty="0"/>
              <a:t>zvýšení sazeb daně o cca 80 %</a:t>
            </a:r>
          </a:p>
          <a:p>
            <a:pPr lvl="1"/>
            <a:r>
              <a:rPr lang="cs-CZ" dirty="0"/>
              <a:t>užší provázání na katastr nemovitostí</a:t>
            </a:r>
          </a:p>
          <a:p>
            <a:pPr lvl="1"/>
            <a:r>
              <a:rPr lang="cs-CZ" dirty="0"/>
              <a:t>vymezení nových pojmů (garáž, budova pro rodinnou rekreaci)</a:t>
            </a:r>
          </a:p>
          <a:p>
            <a:pPr lvl="1"/>
            <a:r>
              <a:rPr lang="cs-CZ" dirty="0"/>
              <a:t>změny v koeficientech</a:t>
            </a:r>
          </a:p>
          <a:p>
            <a:pPr lvl="1"/>
            <a:r>
              <a:rPr lang="cs-CZ" dirty="0"/>
              <a:t>zavedení inflačního koeficientu</a:t>
            </a:r>
          </a:p>
          <a:p>
            <a:r>
              <a:rPr lang="cs-CZ" dirty="0"/>
              <a:t>Stručný popis významných změn zákona o dani z nemovitých věcí je dostupný na tomto odkazu: </a:t>
            </a:r>
            <a:r>
              <a:rPr lang="cs-CZ" dirty="0">
                <a:hlinkClick r:id="rId2"/>
              </a:rPr>
              <a:t>https://www.financnisprava.cz/cs/dane/dane/dan-z-nemovitych-veci/novela-zakona-o-dnv-2024</a:t>
            </a:r>
            <a:r>
              <a:rPr lang="cs-CZ" dirty="0"/>
              <a:t> </a:t>
            </a:r>
          </a:p>
        </p:txBody>
      </p:sp>
    </p:spTree>
    <p:extLst>
      <p:ext uri="{BB962C8B-B14F-4D97-AF65-F5344CB8AC3E}">
        <p14:creationId xmlns:p14="http://schemas.microsoft.com/office/powerpoint/2010/main" val="3515399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30</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p:txBody>
          <a:bodyPr/>
          <a:lstStyle/>
          <a:p>
            <a:r>
              <a:rPr lang="cs-CZ" b="1" dirty="0"/>
              <a:t>Co dělat, pokud má obec stanoven koeficient 1,5</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p:txBody>
          <a:bodyPr>
            <a:normAutofit fontScale="77500" lnSpcReduction="20000"/>
          </a:bodyPr>
          <a:lstStyle/>
          <a:p>
            <a:r>
              <a:rPr lang="cs-CZ" b="1" dirty="0"/>
              <a:t>Koeficient 1,5 </a:t>
            </a:r>
            <a:r>
              <a:rPr lang="cs-CZ" dirty="0"/>
              <a:t>se ruší k 1. 1. 2025</a:t>
            </a:r>
          </a:p>
          <a:p>
            <a:r>
              <a:rPr lang="cs-CZ" dirty="0"/>
              <a:t>Pokud chce obec zachovat stávající příjmy z daně z nemovitých věcí musí koeficient </a:t>
            </a:r>
            <a:r>
              <a:rPr lang="cs-CZ" b="1" dirty="0"/>
              <a:t>nahradit místním koeficientem (§ 12 ZDNV)  </a:t>
            </a:r>
          </a:p>
          <a:p>
            <a:r>
              <a:rPr lang="cs-CZ" b="1" dirty="0"/>
              <a:t>ŘEŠENÍ = stanovit místní koeficient pro jednotlivou skupinu nemovitých věcí např. pro</a:t>
            </a:r>
          </a:p>
          <a:p>
            <a:pPr lvl="1"/>
            <a:r>
              <a:rPr lang="cs-CZ" dirty="0"/>
              <a:t>skupinu rekreačních budov</a:t>
            </a:r>
          </a:p>
          <a:p>
            <a:pPr lvl="1"/>
            <a:r>
              <a:rPr lang="cs-CZ" dirty="0"/>
              <a:t>skupinu garáží</a:t>
            </a:r>
          </a:p>
          <a:p>
            <a:pPr lvl="1"/>
            <a:r>
              <a:rPr lang="cs-CZ" dirty="0"/>
              <a:t>skupinu zdanitelných staveb a zdanitelných jednotek pro podnikání v zemědělské prvovýrobě, lesním a vodním hospodářství</a:t>
            </a:r>
          </a:p>
          <a:p>
            <a:pPr lvl="1"/>
            <a:r>
              <a:rPr lang="cs-CZ" dirty="0"/>
              <a:t>skupinu zdanitelných staveb a zdanitelných jednotek pro podnikání v průmyslu, stavebnictví, dopravě, energetice nebo ostatní zemědělské výrobě</a:t>
            </a:r>
          </a:p>
          <a:p>
            <a:pPr lvl="1"/>
            <a:r>
              <a:rPr lang="cs-CZ" dirty="0"/>
              <a:t>skupinu zdanitelných staveb a zdanitelných jednotek pro ostatní druhy podnikání</a:t>
            </a:r>
          </a:p>
          <a:p>
            <a:r>
              <a:rPr lang="cs-CZ" dirty="0"/>
              <a:t>Vztahuje se na všechny nemovité věci zařazené do dané skupiny na území celé obce</a:t>
            </a:r>
          </a:p>
          <a:p>
            <a:r>
              <a:rPr lang="cs-CZ" dirty="0"/>
              <a:t>Doporučuje se zrušit OZV, resp. její ustanovení zavádějící koeficient 1,5</a:t>
            </a:r>
          </a:p>
        </p:txBody>
      </p:sp>
    </p:spTree>
    <p:extLst>
      <p:ext uri="{BB962C8B-B14F-4D97-AF65-F5344CB8AC3E}">
        <p14:creationId xmlns:p14="http://schemas.microsoft.com/office/powerpoint/2010/main" val="19652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E87CB52-AC5A-1FDE-4DB3-6FE286017E3B}"/>
              </a:ext>
            </a:extLst>
          </p:cNvPr>
          <p:cNvSpPr>
            <a:spLocks noGrp="1"/>
          </p:cNvSpPr>
          <p:nvPr>
            <p:ph type="sldNum" sz="quarter" idx="16"/>
          </p:nvPr>
        </p:nvSpPr>
        <p:spPr/>
        <p:txBody>
          <a:bodyPr/>
          <a:lstStyle/>
          <a:p>
            <a:pPr>
              <a:defRPr/>
            </a:pPr>
            <a:fld id="{62A4246F-71DD-4E6A-920A-5486126E0B68}" type="slidenum">
              <a:rPr lang="cs-CZ" altLang="cs-CZ" smtClean="0"/>
              <a:pPr>
                <a:defRPr/>
              </a:pPr>
              <a:t>31</a:t>
            </a:fld>
            <a:endParaRPr lang="cs-CZ" altLang="cs-CZ" dirty="0"/>
          </a:p>
        </p:txBody>
      </p:sp>
      <p:sp>
        <p:nvSpPr>
          <p:cNvPr id="3" name="Zástupný text 2">
            <a:extLst>
              <a:ext uri="{FF2B5EF4-FFF2-40B4-BE49-F238E27FC236}">
                <a16:creationId xmlns:a16="http://schemas.microsoft.com/office/drawing/2014/main" id="{0D4418F1-4BE3-8291-D6F2-D694DD7811BB}"/>
              </a:ext>
            </a:extLst>
          </p:cNvPr>
          <p:cNvSpPr>
            <a:spLocks noGrp="1"/>
          </p:cNvSpPr>
          <p:nvPr>
            <p:ph type="body" sz="quarter" idx="17"/>
          </p:nvPr>
        </p:nvSpPr>
        <p:spPr/>
        <p:txBody>
          <a:bodyPr/>
          <a:lstStyle/>
          <a:p>
            <a:r>
              <a:rPr lang="cs-CZ" b="1" dirty="0"/>
              <a:t>Místní koeficient </a:t>
            </a:r>
            <a:r>
              <a:rPr lang="cs-CZ" dirty="0"/>
              <a:t>§ 12 ZDNV</a:t>
            </a:r>
          </a:p>
        </p:txBody>
      </p:sp>
      <p:sp>
        <p:nvSpPr>
          <p:cNvPr id="4" name="Zástupný text 3">
            <a:extLst>
              <a:ext uri="{FF2B5EF4-FFF2-40B4-BE49-F238E27FC236}">
                <a16:creationId xmlns:a16="http://schemas.microsoft.com/office/drawing/2014/main" id="{8B478FC8-6048-A7DC-8E56-6E012BB41467}"/>
              </a:ext>
            </a:extLst>
          </p:cNvPr>
          <p:cNvSpPr>
            <a:spLocks noGrp="1"/>
          </p:cNvSpPr>
          <p:nvPr>
            <p:ph type="body" sz="quarter" idx="18"/>
          </p:nvPr>
        </p:nvSpPr>
        <p:spPr/>
        <p:txBody>
          <a:bodyPr>
            <a:normAutofit fontScale="92500" lnSpcReduction="20000"/>
          </a:bodyPr>
          <a:lstStyle/>
          <a:p>
            <a:r>
              <a:rPr lang="cs-CZ" sz="3200" dirty="0"/>
              <a:t>Místní koeficient ve výši </a:t>
            </a:r>
            <a:r>
              <a:rPr lang="cs-CZ" sz="3200" b="1" dirty="0"/>
              <a:t>od</a:t>
            </a:r>
            <a:r>
              <a:rPr lang="cs-CZ" sz="3200" dirty="0"/>
              <a:t> </a:t>
            </a:r>
            <a:r>
              <a:rPr lang="cs-CZ" sz="3200" b="1" dirty="0"/>
              <a:t>0,5 do 5,0 </a:t>
            </a:r>
            <a:r>
              <a:rPr lang="cs-CZ" sz="3200" dirty="0"/>
              <a:t>může obec stanovit</a:t>
            </a:r>
          </a:p>
          <a:p>
            <a:pPr lvl="1"/>
            <a:r>
              <a:rPr lang="cs-CZ" sz="2800" b="1" dirty="0"/>
              <a:t>obecně závaznou vyhláškou </a:t>
            </a:r>
            <a:r>
              <a:rPr lang="cs-CZ" sz="2800" dirty="0"/>
              <a:t>pro</a:t>
            </a:r>
          </a:p>
          <a:p>
            <a:pPr lvl="2"/>
            <a:r>
              <a:rPr lang="cs-CZ" sz="2400" dirty="0">
                <a:highlight>
                  <a:srgbClr val="FFFF00"/>
                </a:highlight>
              </a:rPr>
              <a:t>celou obec </a:t>
            </a:r>
            <a:r>
              <a:rPr lang="cs-CZ" sz="2400" dirty="0">
                <a:sym typeface="Wingdings" panose="05000000000000000000" pitchFamily="2" charset="2"/>
              </a:rPr>
              <a:t> </a:t>
            </a:r>
            <a:r>
              <a:rPr lang="cs-CZ" sz="2400" dirty="0"/>
              <a:t>vztahuje se na všechny nemovité věci na území celé obce),</a:t>
            </a:r>
          </a:p>
          <a:p>
            <a:pPr lvl="2"/>
            <a:r>
              <a:rPr lang="cs-CZ" sz="2400" dirty="0">
                <a:highlight>
                  <a:srgbClr val="FFFF00"/>
                </a:highlight>
              </a:rPr>
              <a:t>jednotlivé katastrální území </a:t>
            </a:r>
            <a:r>
              <a:rPr lang="cs-CZ" sz="2400" dirty="0">
                <a:sym typeface="Wingdings" panose="05000000000000000000" pitchFamily="2" charset="2"/>
              </a:rPr>
              <a:t></a:t>
            </a:r>
            <a:r>
              <a:rPr lang="cs-CZ" sz="2400" dirty="0"/>
              <a:t>vztahuje se na všechny nemovité věci na území daného katastrálního území),</a:t>
            </a:r>
          </a:p>
          <a:p>
            <a:pPr lvl="2"/>
            <a:r>
              <a:rPr lang="cs-CZ" sz="2400" dirty="0">
                <a:highlight>
                  <a:srgbClr val="FFFF00"/>
                </a:highlight>
              </a:rPr>
              <a:t>jednotlivý městský obvod nebo jednotlivou městskou část </a:t>
            </a:r>
            <a:r>
              <a:rPr lang="cs-CZ" sz="2400" dirty="0">
                <a:sym typeface="Wingdings" panose="05000000000000000000" pitchFamily="2" charset="2"/>
              </a:rPr>
              <a:t></a:t>
            </a:r>
            <a:r>
              <a:rPr lang="cs-CZ" sz="2400" dirty="0"/>
              <a:t> vztahuje se na všechny nemovité věci na území daného městského obvodu nebo dané městské části podle zákona upravujícího územní samosprávu,</a:t>
            </a:r>
          </a:p>
          <a:p>
            <a:pPr lvl="2"/>
            <a:r>
              <a:rPr lang="cs-CZ" sz="2400" dirty="0">
                <a:highlight>
                  <a:srgbClr val="FFFF00"/>
                </a:highlight>
              </a:rPr>
              <a:t>jednotlivou skupinu nemovitých věcí </a:t>
            </a:r>
            <a:r>
              <a:rPr lang="cs-CZ" sz="2400" dirty="0">
                <a:sym typeface="Wingdings" panose="05000000000000000000" pitchFamily="2" charset="2"/>
              </a:rPr>
              <a:t> vztahuje se na všechny nemovité věci dané skupiny nemovitých věcí na území celé obce.</a:t>
            </a:r>
            <a:endParaRPr lang="cs-CZ" sz="2400" dirty="0"/>
          </a:p>
          <a:p>
            <a:pPr lvl="1"/>
            <a:r>
              <a:rPr lang="cs-CZ" sz="3200" b="1" dirty="0"/>
              <a:t>opatřením obecné povahy </a:t>
            </a:r>
            <a:r>
              <a:rPr lang="cs-CZ" sz="3200" dirty="0"/>
              <a:t>vydaným zastupitelstvem obce v samostatné působnosti pro </a:t>
            </a:r>
            <a:r>
              <a:rPr lang="cs-CZ" sz="3200" dirty="0">
                <a:highlight>
                  <a:srgbClr val="FFFF00"/>
                </a:highlight>
              </a:rPr>
              <a:t>vymezené nemovité věci </a:t>
            </a:r>
            <a:r>
              <a:rPr lang="cs-CZ" sz="3200" dirty="0">
                <a:sym typeface="Wingdings" panose="05000000000000000000" pitchFamily="2" charset="2"/>
              </a:rPr>
              <a:t> vztahuje se na dané seskupení nemovitých věcí nebo danou nemovitou věc.</a:t>
            </a:r>
            <a:endParaRPr lang="cs-CZ" sz="3200" dirty="0"/>
          </a:p>
          <a:p>
            <a:endParaRPr lang="cs-CZ" dirty="0"/>
          </a:p>
        </p:txBody>
      </p:sp>
    </p:spTree>
    <p:extLst>
      <p:ext uri="{BB962C8B-B14F-4D97-AF65-F5344CB8AC3E}">
        <p14:creationId xmlns:p14="http://schemas.microsoft.com/office/powerpoint/2010/main" val="2173064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E87CB52-AC5A-1FDE-4DB3-6FE286017E3B}"/>
              </a:ext>
            </a:extLst>
          </p:cNvPr>
          <p:cNvSpPr>
            <a:spLocks noGrp="1"/>
          </p:cNvSpPr>
          <p:nvPr>
            <p:ph type="sldNum" sz="quarter" idx="16"/>
          </p:nvPr>
        </p:nvSpPr>
        <p:spPr/>
        <p:txBody>
          <a:bodyPr/>
          <a:lstStyle/>
          <a:p>
            <a:pPr>
              <a:defRPr/>
            </a:pPr>
            <a:fld id="{62A4246F-71DD-4E6A-920A-5486126E0B68}" type="slidenum">
              <a:rPr lang="cs-CZ" altLang="cs-CZ" smtClean="0"/>
              <a:pPr>
                <a:defRPr/>
              </a:pPr>
              <a:t>32</a:t>
            </a:fld>
            <a:endParaRPr lang="cs-CZ" altLang="cs-CZ" dirty="0"/>
          </a:p>
        </p:txBody>
      </p:sp>
      <p:sp>
        <p:nvSpPr>
          <p:cNvPr id="3" name="Zástupný text 2">
            <a:extLst>
              <a:ext uri="{FF2B5EF4-FFF2-40B4-BE49-F238E27FC236}">
                <a16:creationId xmlns:a16="http://schemas.microsoft.com/office/drawing/2014/main" id="{0D4418F1-4BE3-8291-D6F2-D694DD7811BB}"/>
              </a:ext>
            </a:extLst>
          </p:cNvPr>
          <p:cNvSpPr>
            <a:spLocks noGrp="1"/>
          </p:cNvSpPr>
          <p:nvPr>
            <p:ph type="body" sz="quarter" idx="17"/>
          </p:nvPr>
        </p:nvSpPr>
        <p:spPr/>
        <p:txBody>
          <a:bodyPr/>
          <a:lstStyle/>
          <a:p>
            <a:r>
              <a:rPr lang="cs-CZ" b="1" dirty="0"/>
              <a:t>Místní koeficient </a:t>
            </a:r>
            <a:r>
              <a:rPr lang="cs-CZ" dirty="0"/>
              <a:t>§ 12 ZDNV</a:t>
            </a:r>
          </a:p>
        </p:txBody>
      </p:sp>
      <p:sp>
        <p:nvSpPr>
          <p:cNvPr id="4" name="Zástupný text 3">
            <a:extLst>
              <a:ext uri="{FF2B5EF4-FFF2-40B4-BE49-F238E27FC236}">
                <a16:creationId xmlns:a16="http://schemas.microsoft.com/office/drawing/2014/main" id="{8B478FC8-6048-A7DC-8E56-6E012BB41467}"/>
              </a:ext>
            </a:extLst>
          </p:cNvPr>
          <p:cNvSpPr>
            <a:spLocks noGrp="1"/>
          </p:cNvSpPr>
          <p:nvPr>
            <p:ph type="body" sz="quarter" idx="18"/>
          </p:nvPr>
        </p:nvSpPr>
        <p:spPr/>
        <p:txBody>
          <a:bodyPr>
            <a:normAutofit/>
          </a:bodyPr>
          <a:lstStyle/>
          <a:p>
            <a:r>
              <a:rPr lang="cs-CZ" dirty="0"/>
              <a:t>Pro pozemky zařazené do </a:t>
            </a:r>
          </a:p>
          <a:p>
            <a:pPr lvl="1"/>
            <a:r>
              <a:rPr lang="cs-CZ" dirty="0"/>
              <a:t>skupiny </a:t>
            </a:r>
            <a:r>
              <a:rPr lang="cs-CZ" b="1" dirty="0"/>
              <a:t>vybraných zemědělských pozemků </a:t>
            </a:r>
            <a:r>
              <a:rPr lang="cs-CZ" dirty="0"/>
              <a:t>(pozemky druhu orná půda, chmelnice, vinice, zahrada nebo ovocný sad), </a:t>
            </a:r>
          </a:p>
          <a:p>
            <a:pPr lvl="1"/>
            <a:r>
              <a:rPr lang="cs-CZ" dirty="0"/>
              <a:t>skupiny </a:t>
            </a:r>
            <a:r>
              <a:rPr lang="cs-CZ" b="1" dirty="0"/>
              <a:t>trvalých travních porostů </a:t>
            </a:r>
            <a:r>
              <a:rPr lang="cs-CZ" dirty="0"/>
              <a:t>(pozemky druhu pozemku trvalý travní porost) nebo </a:t>
            </a:r>
          </a:p>
          <a:p>
            <a:pPr lvl="1"/>
            <a:r>
              <a:rPr lang="cs-CZ" dirty="0"/>
              <a:t>skupiny </a:t>
            </a:r>
            <a:r>
              <a:rPr lang="cs-CZ" b="1" dirty="0"/>
              <a:t>nevyužitelných ostatních ploch </a:t>
            </a:r>
            <a:r>
              <a:rPr lang="cs-CZ" dirty="0"/>
              <a:t>(pozemky druhu ostatní plocha se způsobem využití neplodná půda, zamokřená plocha, mez, stráň nebo zeleň)</a:t>
            </a:r>
          </a:p>
          <a:p>
            <a:pPr marL="457200" lvl="1" indent="0">
              <a:buNone/>
            </a:pPr>
            <a:r>
              <a:rPr lang="cs-CZ" sz="2800" dirty="0"/>
              <a:t>lze stanovit </a:t>
            </a:r>
            <a:r>
              <a:rPr lang="cs-CZ" sz="2800" b="1" dirty="0">
                <a:highlight>
                  <a:srgbClr val="FFFF00"/>
                </a:highlight>
              </a:rPr>
              <a:t>pouze</a:t>
            </a:r>
            <a:r>
              <a:rPr lang="cs-CZ" sz="2800" dirty="0"/>
              <a:t> místní koeficient </a:t>
            </a:r>
            <a:r>
              <a:rPr lang="cs-CZ" sz="2800" dirty="0">
                <a:effectLst/>
                <a:latin typeface="Arial" panose="020B0604020202020204" pitchFamily="34" charset="0"/>
                <a:ea typeface="Times New Roman" panose="02020603050405020304" pitchFamily="18" charset="0"/>
                <a:cs typeface="Arial" panose="020B0604020202020204" pitchFamily="34" charset="0"/>
              </a:rPr>
              <a:t>ve výši v rozmezí </a:t>
            </a:r>
            <a:r>
              <a:rPr lang="cs-CZ" sz="28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0,5 až 1,5 </a:t>
            </a:r>
            <a:r>
              <a:rPr lang="cs-CZ" sz="2800" dirty="0">
                <a:effectLst/>
                <a:latin typeface="Arial" panose="020B0604020202020204" pitchFamily="34" charset="0"/>
                <a:ea typeface="Times New Roman" panose="02020603050405020304" pitchFamily="18" charset="0"/>
                <a:cs typeface="Arial" panose="020B0604020202020204" pitchFamily="34" charset="0"/>
              </a:rPr>
              <a:t>(a pouze touto formou, tj. pouze pro všechny pozemky spadající do dané skupiny)</a:t>
            </a:r>
            <a:r>
              <a:rPr lang="cs-CZ" sz="2800" dirty="0"/>
              <a:t> </a:t>
            </a:r>
            <a:endParaRPr lang="cs-CZ" dirty="0"/>
          </a:p>
          <a:p>
            <a:r>
              <a:rPr lang="cs-CZ" dirty="0"/>
              <a:t>Pokud není místní koeficient stanoven, </a:t>
            </a:r>
            <a:r>
              <a:rPr lang="cs-CZ"/>
              <a:t>činí 1,0</a:t>
            </a:r>
            <a:endParaRPr lang="cs-CZ" dirty="0"/>
          </a:p>
          <a:p>
            <a:endParaRPr lang="cs-CZ" dirty="0"/>
          </a:p>
        </p:txBody>
      </p:sp>
    </p:spTree>
    <p:extLst>
      <p:ext uri="{BB962C8B-B14F-4D97-AF65-F5344CB8AC3E}">
        <p14:creationId xmlns:p14="http://schemas.microsoft.com/office/powerpoint/2010/main" val="2369614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E87CB52-AC5A-1FDE-4DB3-6FE286017E3B}"/>
              </a:ext>
            </a:extLst>
          </p:cNvPr>
          <p:cNvSpPr>
            <a:spLocks noGrp="1"/>
          </p:cNvSpPr>
          <p:nvPr>
            <p:ph type="sldNum" sz="quarter" idx="16"/>
          </p:nvPr>
        </p:nvSpPr>
        <p:spPr/>
        <p:txBody>
          <a:bodyPr/>
          <a:lstStyle/>
          <a:p>
            <a:pPr>
              <a:defRPr/>
            </a:pPr>
            <a:fld id="{62A4246F-71DD-4E6A-920A-5486126E0B68}" type="slidenum">
              <a:rPr lang="cs-CZ" altLang="cs-CZ" smtClean="0"/>
              <a:pPr>
                <a:defRPr/>
              </a:pPr>
              <a:t>33</a:t>
            </a:fld>
            <a:endParaRPr lang="cs-CZ" altLang="cs-CZ" dirty="0"/>
          </a:p>
        </p:txBody>
      </p:sp>
      <p:sp>
        <p:nvSpPr>
          <p:cNvPr id="3" name="Zástupný text 2">
            <a:extLst>
              <a:ext uri="{FF2B5EF4-FFF2-40B4-BE49-F238E27FC236}">
                <a16:creationId xmlns:a16="http://schemas.microsoft.com/office/drawing/2014/main" id="{0D4418F1-4BE3-8291-D6F2-D694DD7811BB}"/>
              </a:ext>
            </a:extLst>
          </p:cNvPr>
          <p:cNvSpPr>
            <a:spLocks noGrp="1"/>
          </p:cNvSpPr>
          <p:nvPr>
            <p:ph type="body" sz="quarter" idx="17"/>
          </p:nvPr>
        </p:nvSpPr>
        <p:spPr/>
        <p:txBody>
          <a:bodyPr/>
          <a:lstStyle/>
          <a:p>
            <a:r>
              <a:rPr lang="cs-CZ" b="1" dirty="0"/>
              <a:t>Místní koeficient </a:t>
            </a:r>
            <a:r>
              <a:rPr lang="cs-CZ" dirty="0"/>
              <a:t>§ 12 ZDNV</a:t>
            </a:r>
          </a:p>
        </p:txBody>
      </p:sp>
      <p:sp>
        <p:nvSpPr>
          <p:cNvPr id="4" name="Zástupný text 3">
            <a:extLst>
              <a:ext uri="{FF2B5EF4-FFF2-40B4-BE49-F238E27FC236}">
                <a16:creationId xmlns:a16="http://schemas.microsoft.com/office/drawing/2014/main" id="{8B478FC8-6048-A7DC-8E56-6E012BB41467}"/>
              </a:ext>
            </a:extLst>
          </p:cNvPr>
          <p:cNvSpPr>
            <a:spLocks noGrp="1"/>
          </p:cNvSpPr>
          <p:nvPr>
            <p:ph type="body" sz="quarter" idx="18"/>
          </p:nvPr>
        </p:nvSpPr>
        <p:spPr/>
        <p:txBody>
          <a:bodyPr>
            <a:normAutofit/>
          </a:bodyPr>
          <a:lstStyle/>
          <a:p>
            <a:r>
              <a:rPr lang="cs-CZ" dirty="0"/>
              <a:t>Kolize koeficientů</a:t>
            </a:r>
          </a:p>
          <a:p>
            <a:pPr lvl="1"/>
            <a:r>
              <a:rPr lang="cs-CZ" dirty="0"/>
              <a:t>Stanoví-li obec více místních koeficientů, tak </a:t>
            </a:r>
            <a:r>
              <a:rPr lang="cs-CZ" b="1" dirty="0"/>
              <a:t>přednost má místní koeficient pro vymezené nemovité věci </a:t>
            </a:r>
            <a:r>
              <a:rPr lang="cs-CZ" b="1" dirty="0">
                <a:sym typeface="Wingdings" panose="05000000000000000000" pitchFamily="2" charset="2"/>
              </a:rPr>
              <a:t> § 12 odst. 4 ZDNV </a:t>
            </a:r>
            <a:r>
              <a:rPr lang="cs-CZ" i="1" dirty="0"/>
              <a:t>(nevztahuje se ale na skupiny vybraných zemědělských pozemků, trvalých travních porostů a nevyužitelných ostatních ploch - § 12ab odst. 6 ZDNV)</a:t>
            </a:r>
          </a:p>
          <a:p>
            <a:pPr lvl="1"/>
            <a:r>
              <a:rPr lang="cs-CZ" dirty="0"/>
              <a:t>Pokud se na nemovitou věc vztahuje vedle místního koeficientu pro obec také jiný místní koeficient, místní koeficient pro obec se na ni nepoužije </a:t>
            </a:r>
            <a:r>
              <a:rPr lang="cs-CZ" dirty="0">
                <a:sym typeface="Wingdings" panose="05000000000000000000" pitchFamily="2" charset="2"/>
              </a:rPr>
              <a:t> § 12 odst. 5 ZDNV</a:t>
            </a:r>
            <a:r>
              <a:rPr lang="cs-CZ" dirty="0"/>
              <a:t>.</a:t>
            </a:r>
          </a:p>
          <a:p>
            <a:pPr lvl="1"/>
            <a:r>
              <a:rPr lang="cs-CZ" dirty="0"/>
              <a:t>Pokud se na nemovitou věc vztahuje vedle místního koeficientu pro </a:t>
            </a:r>
            <a:r>
              <a:rPr lang="cs-CZ" b="1" dirty="0"/>
              <a:t>jednotlivé katastrální území </a:t>
            </a:r>
            <a:r>
              <a:rPr lang="cs-CZ" dirty="0"/>
              <a:t>také místní koeficient pro </a:t>
            </a:r>
            <a:r>
              <a:rPr lang="cs-CZ" b="1" dirty="0"/>
              <a:t>jednotlivý městský obvod nebo jednotlivou městskou část</a:t>
            </a:r>
            <a:r>
              <a:rPr lang="cs-CZ" dirty="0"/>
              <a:t>, místní koeficient pro </a:t>
            </a:r>
            <a:r>
              <a:rPr lang="cs-CZ" b="1" u="sng" dirty="0">
                <a:highlight>
                  <a:srgbClr val="FFFF00"/>
                </a:highlight>
              </a:rPr>
              <a:t>katastrální území se na ni nepoužije </a:t>
            </a:r>
            <a:r>
              <a:rPr lang="cs-CZ" b="1" u="sng" dirty="0">
                <a:sym typeface="Wingdings" panose="05000000000000000000" pitchFamily="2" charset="2"/>
              </a:rPr>
              <a:t> </a:t>
            </a:r>
            <a:r>
              <a:rPr lang="cs-CZ" dirty="0"/>
              <a:t>§ 12 odst. 6 ZDNV.</a:t>
            </a:r>
          </a:p>
          <a:p>
            <a:endParaRPr lang="cs-CZ" dirty="0"/>
          </a:p>
        </p:txBody>
      </p:sp>
    </p:spTree>
    <p:extLst>
      <p:ext uri="{BB962C8B-B14F-4D97-AF65-F5344CB8AC3E}">
        <p14:creationId xmlns:p14="http://schemas.microsoft.com/office/powerpoint/2010/main" val="304084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E87CB52-AC5A-1FDE-4DB3-6FE286017E3B}"/>
              </a:ext>
            </a:extLst>
          </p:cNvPr>
          <p:cNvSpPr>
            <a:spLocks noGrp="1"/>
          </p:cNvSpPr>
          <p:nvPr>
            <p:ph type="sldNum" sz="quarter" idx="16"/>
          </p:nvPr>
        </p:nvSpPr>
        <p:spPr/>
        <p:txBody>
          <a:bodyPr/>
          <a:lstStyle/>
          <a:p>
            <a:pPr>
              <a:defRPr/>
            </a:pPr>
            <a:fld id="{62A4246F-71DD-4E6A-920A-5486126E0B68}" type="slidenum">
              <a:rPr lang="cs-CZ" altLang="cs-CZ" smtClean="0"/>
              <a:pPr>
                <a:defRPr/>
              </a:pPr>
              <a:t>34</a:t>
            </a:fld>
            <a:endParaRPr lang="cs-CZ" altLang="cs-CZ" dirty="0"/>
          </a:p>
        </p:txBody>
      </p:sp>
      <p:sp>
        <p:nvSpPr>
          <p:cNvPr id="3" name="Zástupný text 2">
            <a:extLst>
              <a:ext uri="{FF2B5EF4-FFF2-40B4-BE49-F238E27FC236}">
                <a16:creationId xmlns:a16="http://schemas.microsoft.com/office/drawing/2014/main" id="{0D4418F1-4BE3-8291-D6F2-D694DD7811BB}"/>
              </a:ext>
            </a:extLst>
          </p:cNvPr>
          <p:cNvSpPr>
            <a:spLocks noGrp="1"/>
          </p:cNvSpPr>
          <p:nvPr>
            <p:ph type="body" sz="quarter" idx="17"/>
          </p:nvPr>
        </p:nvSpPr>
        <p:spPr/>
        <p:txBody>
          <a:bodyPr/>
          <a:lstStyle/>
          <a:p>
            <a:r>
              <a:rPr lang="cs-CZ" b="1" dirty="0"/>
              <a:t>Místní koeficient </a:t>
            </a:r>
            <a:r>
              <a:rPr lang="cs-CZ" dirty="0"/>
              <a:t>§ 12 ZDNV</a:t>
            </a:r>
          </a:p>
        </p:txBody>
      </p:sp>
      <p:sp>
        <p:nvSpPr>
          <p:cNvPr id="4" name="Zástupný text 3">
            <a:extLst>
              <a:ext uri="{FF2B5EF4-FFF2-40B4-BE49-F238E27FC236}">
                <a16:creationId xmlns:a16="http://schemas.microsoft.com/office/drawing/2014/main" id="{8B478FC8-6048-A7DC-8E56-6E012BB41467}"/>
              </a:ext>
            </a:extLst>
          </p:cNvPr>
          <p:cNvSpPr>
            <a:spLocks noGrp="1"/>
          </p:cNvSpPr>
          <p:nvPr>
            <p:ph type="body" sz="quarter" idx="18"/>
          </p:nvPr>
        </p:nvSpPr>
        <p:spPr/>
        <p:txBody>
          <a:bodyPr>
            <a:normAutofit/>
          </a:bodyPr>
          <a:lstStyle/>
          <a:p>
            <a:r>
              <a:rPr lang="cs-CZ" dirty="0"/>
              <a:t>Kolize koeficientů</a:t>
            </a:r>
          </a:p>
          <a:p>
            <a:pPr lvl="1"/>
            <a:r>
              <a:rPr lang="cs-CZ" dirty="0"/>
              <a:t>Pokud se na nemovitou věc vztahuje vedle </a:t>
            </a:r>
            <a:r>
              <a:rPr lang="cs-CZ" b="1" dirty="0"/>
              <a:t>místního koeficientu pro jednotlivou skupinu</a:t>
            </a:r>
            <a:r>
              <a:rPr lang="cs-CZ" dirty="0"/>
              <a:t> nemovitých věcí také místní koeficient pro </a:t>
            </a:r>
            <a:r>
              <a:rPr lang="cs-CZ" b="1" dirty="0"/>
              <a:t>jednotlivé katastrální území</a:t>
            </a:r>
            <a:r>
              <a:rPr lang="cs-CZ" dirty="0"/>
              <a:t>, </a:t>
            </a:r>
            <a:r>
              <a:rPr lang="cs-CZ" b="1" u="sng" dirty="0">
                <a:highlight>
                  <a:srgbClr val="FFFF00"/>
                </a:highlight>
              </a:rPr>
              <a:t>použije se vyšší z nich </a:t>
            </a:r>
            <a:r>
              <a:rPr lang="cs-CZ" dirty="0">
                <a:sym typeface="Wingdings" panose="05000000000000000000" pitchFamily="2" charset="2"/>
              </a:rPr>
              <a:t> § 12 odst. 7 ZDNV </a:t>
            </a:r>
            <a:r>
              <a:rPr lang="cs-CZ" i="1" dirty="0"/>
              <a:t>(nevztahuje se ale na skupiny vybraných zemědělských pozemků, trvalých travních porostů a nevyužitelných ostatních ploch - § 12ab odst. 6 ZDNV).</a:t>
            </a:r>
          </a:p>
          <a:p>
            <a:pPr lvl="1"/>
            <a:r>
              <a:rPr lang="cs-CZ" dirty="0"/>
              <a:t>Pokud se na nemovitou věc vztahuje vedle místního koeficientu pro </a:t>
            </a:r>
            <a:r>
              <a:rPr lang="cs-CZ" b="1" dirty="0"/>
              <a:t>jednotlivou skupinu nemovitých věcí </a:t>
            </a:r>
            <a:r>
              <a:rPr lang="cs-CZ" dirty="0"/>
              <a:t>také místní koeficient pro </a:t>
            </a:r>
            <a:r>
              <a:rPr lang="cs-CZ" b="1" dirty="0"/>
              <a:t>jednotlivý městský obvod nebo jednotlivou městskou část</a:t>
            </a:r>
            <a:r>
              <a:rPr lang="cs-CZ" dirty="0"/>
              <a:t>, </a:t>
            </a:r>
            <a:r>
              <a:rPr lang="cs-CZ" b="1" u="sng" dirty="0">
                <a:highlight>
                  <a:srgbClr val="FFFF00"/>
                </a:highlight>
              </a:rPr>
              <a:t>použije se vyšší z nich, nestanoví-li obec v obecně závazné vyhlášce jinak</a:t>
            </a:r>
            <a:r>
              <a:rPr lang="cs-CZ" dirty="0"/>
              <a:t> </a:t>
            </a:r>
            <a:r>
              <a:rPr lang="cs-CZ" dirty="0">
                <a:sym typeface="Wingdings" panose="05000000000000000000" pitchFamily="2" charset="2"/>
              </a:rPr>
              <a:t> § 12 odst. 8 ZDNV </a:t>
            </a:r>
            <a:r>
              <a:rPr lang="cs-CZ" i="1" dirty="0"/>
              <a:t>(nevztahuje se ale na skupiny vybraných zemědělských pozemků, trvalých travních porostů a nevyužitelných ostatních ploch - § 12ab odst. 6 ZDNV)</a:t>
            </a:r>
          </a:p>
          <a:p>
            <a:endParaRPr lang="cs-CZ" dirty="0"/>
          </a:p>
        </p:txBody>
      </p:sp>
    </p:spTree>
    <p:extLst>
      <p:ext uri="{BB962C8B-B14F-4D97-AF65-F5344CB8AC3E}">
        <p14:creationId xmlns:p14="http://schemas.microsoft.com/office/powerpoint/2010/main" val="114288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E87CB52-AC5A-1FDE-4DB3-6FE286017E3B}"/>
              </a:ext>
            </a:extLst>
          </p:cNvPr>
          <p:cNvSpPr>
            <a:spLocks noGrp="1"/>
          </p:cNvSpPr>
          <p:nvPr>
            <p:ph type="sldNum" sz="quarter" idx="16"/>
          </p:nvPr>
        </p:nvSpPr>
        <p:spPr/>
        <p:txBody>
          <a:bodyPr/>
          <a:lstStyle/>
          <a:p>
            <a:pPr>
              <a:defRPr/>
            </a:pPr>
            <a:fld id="{62A4246F-71DD-4E6A-920A-5486126E0B68}" type="slidenum">
              <a:rPr lang="cs-CZ" altLang="cs-CZ" smtClean="0"/>
              <a:pPr>
                <a:defRPr/>
              </a:pPr>
              <a:t>35</a:t>
            </a:fld>
            <a:endParaRPr lang="cs-CZ" altLang="cs-CZ" dirty="0"/>
          </a:p>
        </p:txBody>
      </p:sp>
      <p:sp>
        <p:nvSpPr>
          <p:cNvPr id="3" name="Zástupný text 2">
            <a:extLst>
              <a:ext uri="{FF2B5EF4-FFF2-40B4-BE49-F238E27FC236}">
                <a16:creationId xmlns:a16="http://schemas.microsoft.com/office/drawing/2014/main" id="{0D4418F1-4BE3-8291-D6F2-D694DD7811BB}"/>
              </a:ext>
            </a:extLst>
          </p:cNvPr>
          <p:cNvSpPr>
            <a:spLocks noGrp="1"/>
          </p:cNvSpPr>
          <p:nvPr>
            <p:ph type="body" sz="quarter" idx="17"/>
          </p:nvPr>
        </p:nvSpPr>
        <p:spPr/>
        <p:txBody>
          <a:bodyPr/>
          <a:lstStyle/>
          <a:p>
            <a:r>
              <a:rPr lang="cs-CZ" b="1" dirty="0"/>
              <a:t>Místní koeficient </a:t>
            </a:r>
            <a:r>
              <a:rPr lang="cs-CZ" dirty="0"/>
              <a:t>§ 12a ZDNV</a:t>
            </a:r>
          </a:p>
        </p:txBody>
      </p:sp>
      <p:sp>
        <p:nvSpPr>
          <p:cNvPr id="4" name="Zástupný text 3">
            <a:extLst>
              <a:ext uri="{FF2B5EF4-FFF2-40B4-BE49-F238E27FC236}">
                <a16:creationId xmlns:a16="http://schemas.microsoft.com/office/drawing/2014/main" id="{8B478FC8-6048-A7DC-8E56-6E012BB41467}"/>
              </a:ext>
            </a:extLst>
          </p:cNvPr>
          <p:cNvSpPr>
            <a:spLocks noGrp="1"/>
          </p:cNvSpPr>
          <p:nvPr>
            <p:ph type="body" sz="quarter" idx="18"/>
          </p:nvPr>
        </p:nvSpPr>
        <p:spPr/>
        <p:txBody>
          <a:bodyPr>
            <a:normAutofit/>
          </a:bodyPr>
          <a:lstStyle/>
          <a:p>
            <a:r>
              <a:rPr lang="cs-CZ" b="1" dirty="0"/>
              <a:t>Požadavky na označení územních jednotek a nemovitých věcí</a:t>
            </a:r>
          </a:p>
          <a:p>
            <a:pPr lvl="1"/>
            <a:r>
              <a:rPr lang="cs-CZ" dirty="0"/>
              <a:t>Pokud má katastrální území stejný název jako městský obvod nebo městská část a z obecně závazné vyhlášky nevyplývá, zda je místní koeficient stanoven pro katastrální území nebo pro městský obvod nebo městskou část, má se za to, že je stanoven pro městský obvod nebo pro městskou část.</a:t>
            </a:r>
          </a:p>
          <a:p>
            <a:pPr lvl="1"/>
            <a:r>
              <a:rPr lang="cs-CZ" dirty="0"/>
              <a:t>Pozemek, zdanitelná stavba nebo zdanitelná jednotka, na které se vztahuje místní koeficient pro vymezené nemovité věci, musí být v opatření obecné povahy označeny způsobem podle § 12e. V opačném případě se na ně hledí, jako by pro ně opatřením obecné povahy nebyl místní koeficient pro vymezené nemovité věci stanoven.</a:t>
            </a:r>
          </a:p>
        </p:txBody>
      </p:sp>
    </p:spTree>
    <p:extLst>
      <p:ext uri="{BB962C8B-B14F-4D97-AF65-F5344CB8AC3E}">
        <p14:creationId xmlns:p14="http://schemas.microsoft.com/office/powerpoint/2010/main" val="405095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36</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a:xfrm>
            <a:off x="324000" y="1196749"/>
            <a:ext cx="11563950" cy="1021389"/>
          </a:xfrm>
        </p:spPr>
        <p:txBody>
          <a:bodyPr/>
          <a:lstStyle/>
          <a:p>
            <a:r>
              <a:rPr lang="cs-CZ" b="1" dirty="0"/>
              <a:t>Co dělat, pokud má obec stanoven místní koeficient pro konkrétní nemovité věci?</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a:xfrm>
            <a:off x="443292" y="2324100"/>
            <a:ext cx="11444658" cy="4278831"/>
          </a:xfrm>
        </p:spPr>
        <p:txBody>
          <a:bodyPr>
            <a:normAutofit fontScale="92500" lnSpcReduction="20000"/>
          </a:bodyPr>
          <a:lstStyle/>
          <a:p>
            <a:r>
              <a:rPr lang="cs-CZ" dirty="0"/>
              <a:t>Od 1. 1. 2025 musí být místní koeficient pro vymezené nemovité věci stanoven </a:t>
            </a:r>
            <a:r>
              <a:rPr lang="cs-CZ" b="1" dirty="0">
                <a:highlight>
                  <a:srgbClr val="FFFF00"/>
                </a:highlight>
              </a:rPr>
              <a:t>OPATŘENÍM OBECNÉ POVAHY </a:t>
            </a:r>
            <a:r>
              <a:rPr lang="cs-CZ" b="1" dirty="0"/>
              <a:t>(OOP)</a:t>
            </a:r>
          </a:p>
          <a:p>
            <a:pPr lvl="1"/>
            <a:r>
              <a:rPr lang="cs-CZ" dirty="0"/>
              <a:t>§ 12 odst. 1 písm. b) ZDNV</a:t>
            </a:r>
          </a:p>
          <a:p>
            <a:r>
              <a:rPr lang="cs-CZ" dirty="0"/>
              <a:t>Obecně závaznou vyhlášku, kterou byl stanoven místní koeficient pro vymezené nemovité věci nelze od 1. 1. 2025 aplikovat </a:t>
            </a:r>
            <a:r>
              <a:rPr lang="cs-CZ" dirty="0">
                <a:sym typeface="Wingdings" panose="05000000000000000000" pitchFamily="2" charset="2"/>
              </a:rPr>
              <a:t> </a:t>
            </a:r>
            <a:r>
              <a:rPr lang="cs-CZ" b="1" dirty="0">
                <a:sym typeface="Wingdings" panose="05000000000000000000" pitchFamily="2" charset="2"/>
              </a:rPr>
              <a:t>musí být nahrazena OOP </a:t>
            </a:r>
            <a:r>
              <a:rPr lang="cs-CZ" dirty="0">
                <a:sym typeface="Wingdings" panose="05000000000000000000" pitchFamily="2" charset="2"/>
              </a:rPr>
              <a:t>s tím, že se zároveň doporučuje zrušit OZV nebo její ustanovení </a:t>
            </a:r>
          </a:p>
          <a:p>
            <a:r>
              <a:rPr lang="cs-CZ" b="1" dirty="0">
                <a:sym typeface="Wingdings" panose="05000000000000000000" pitchFamily="2" charset="2"/>
              </a:rPr>
              <a:t>OOP musí být doručeno elektronicky správci daně do 30. června (§ 16b ZDNV)</a:t>
            </a:r>
          </a:p>
          <a:p>
            <a:r>
              <a:rPr lang="cs-CZ" dirty="0">
                <a:sym typeface="Wingdings" panose="05000000000000000000" pitchFamily="2" charset="2"/>
              </a:rPr>
              <a:t>Výjimkou pro nepoužití a nutnost zrušení OZV stanovující místní koeficient pro jednotlivou část obce, je situace, kdy se jednotlivá část obce zcela překrývá s katastrálním územím, nebo městským obvodem / městskou částí – zůstává v platnosti a lze aplikovat.</a:t>
            </a:r>
            <a:endParaRPr lang="cs-CZ" dirty="0"/>
          </a:p>
        </p:txBody>
      </p:sp>
    </p:spTree>
    <p:extLst>
      <p:ext uri="{BB962C8B-B14F-4D97-AF65-F5344CB8AC3E}">
        <p14:creationId xmlns:p14="http://schemas.microsoft.com/office/powerpoint/2010/main" val="426648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37</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a:xfrm>
            <a:off x="324000" y="1196749"/>
            <a:ext cx="11563950" cy="1021389"/>
          </a:xfrm>
        </p:spPr>
        <p:txBody>
          <a:bodyPr/>
          <a:lstStyle/>
          <a:p>
            <a:r>
              <a:rPr lang="cs-CZ" b="1" dirty="0"/>
              <a:t>Co dělat, pokud má obec stanoven místní koeficient pro konkrétní nemovité věci?</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a:xfrm>
            <a:off x="443292" y="2324100"/>
            <a:ext cx="11444658" cy="4278831"/>
          </a:xfrm>
        </p:spPr>
        <p:txBody>
          <a:bodyPr>
            <a:normAutofit/>
          </a:bodyPr>
          <a:lstStyle/>
          <a:p>
            <a:r>
              <a:rPr lang="cs-CZ" dirty="0"/>
              <a:t>Informace a vzory k opatření obecné povahy jsou dostupné na tomto odkazu: </a:t>
            </a:r>
            <a:r>
              <a:rPr lang="cs-CZ" dirty="0">
                <a:hlinkClick r:id="rId2"/>
              </a:rPr>
              <a:t>https://www.financnisprava.cz/cs/dane/dane/dan-z-nemovitych-veci/informace-stanoviska-a-sdeleni/2024/aktualizace-informaci-ke-stanoveni-koeficientu-dnv</a:t>
            </a:r>
            <a:r>
              <a:rPr lang="cs-CZ" dirty="0"/>
              <a:t> </a:t>
            </a:r>
          </a:p>
        </p:txBody>
      </p:sp>
    </p:spTree>
    <p:extLst>
      <p:ext uri="{BB962C8B-B14F-4D97-AF65-F5344CB8AC3E}">
        <p14:creationId xmlns:p14="http://schemas.microsoft.com/office/powerpoint/2010/main" val="1661856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38</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p:txBody>
          <a:bodyPr/>
          <a:lstStyle/>
          <a:p>
            <a:r>
              <a:rPr lang="cs-CZ" b="1" dirty="0"/>
              <a:t>Opatření obecné povahy</a:t>
            </a:r>
          </a:p>
        </p:txBody>
      </p:sp>
      <p:graphicFrame>
        <p:nvGraphicFramePr>
          <p:cNvPr id="5" name="Tabulka 4">
            <a:extLst>
              <a:ext uri="{FF2B5EF4-FFF2-40B4-BE49-F238E27FC236}">
                <a16:creationId xmlns:a16="http://schemas.microsoft.com/office/drawing/2014/main" id="{5F55EDB8-A9CD-3612-9963-C4AE0D20DE44}"/>
              </a:ext>
            </a:extLst>
          </p:cNvPr>
          <p:cNvGraphicFramePr>
            <a:graphicFrameLocks noGrp="1"/>
          </p:cNvGraphicFramePr>
          <p:nvPr>
            <p:extLst>
              <p:ext uri="{D42A27DB-BD31-4B8C-83A1-F6EECF244321}">
                <p14:modId xmlns:p14="http://schemas.microsoft.com/office/powerpoint/2010/main" val="159561493"/>
              </p:ext>
            </p:extLst>
          </p:nvPr>
        </p:nvGraphicFramePr>
        <p:xfrm>
          <a:off x="114300" y="1971675"/>
          <a:ext cx="11991955" cy="4111877"/>
        </p:xfrm>
        <a:graphic>
          <a:graphicData uri="http://schemas.openxmlformats.org/drawingml/2006/table">
            <a:tbl>
              <a:tblPr/>
              <a:tblGrid>
                <a:gridCol w="1924719">
                  <a:extLst>
                    <a:ext uri="{9D8B030D-6E8A-4147-A177-3AD203B41FA5}">
                      <a16:colId xmlns:a16="http://schemas.microsoft.com/office/drawing/2014/main" val="3310707869"/>
                    </a:ext>
                  </a:extLst>
                </a:gridCol>
                <a:gridCol w="103538">
                  <a:extLst>
                    <a:ext uri="{9D8B030D-6E8A-4147-A177-3AD203B41FA5}">
                      <a16:colId xmlns:a16="http://schemas.microsoft.com/office/drawing/2014/main" val="3719630379"/>
                    </a:ext>
                  </a:extLst>
                </a:gridCol>
                <a:gridCol w="103538">
                  <a:extLst>
                    <a:ext uri="{9D8B030D-6E8A-4147-A177-3AD203B41FA5}">
                      <a16:colId xmlns:a16="http://schemas.microsoft.com/office/drawing/2014/main" val="2130034898"/>
                    </a:ext>
                  </a:extLst>
                </a:gridCol>
                <a:gridCol w="103538">
                  <a:extLst>
                    <a:ext uri="{9D8B030D-6E8A-4147-A177-3AD203B41FA5}">
                      <a16:colId xmlns:a16="http://schemas.microsoft.com/office/drawing/2014/main" val="2651881693"/>
                    </a:ext>
                  </a:extLst>
                </a:gridCol>
                <a:gridCol w="103538">
                  <a:extLst>
                    <a:ext uri="{9D8B030D-6E8A-4147-A177-3AD203B41FA5}">
                      <a16:colId xmlns:a16="http://schemas.microsoft.com/office/drawing/2014/main" val="347791298"/>
                    </a:ext>
                  </a:extLst>
                </a:gridCol>
                <a:gridCol w="103538">
                  <a:extLst>
                    <a:ext uri="{9D8B030D-6E8A-4147-A177-3AD203B41FA5}">
                      <a16:colId xmlns:a16="http://schemas.microsoft.com/office/drawing/2014/main" val="750670541"/>
                    </a:ext>
                  </a:extLst>
                </a:gridCol>
                <a:gridCol w="103538">
                  <a:extLst>
                    <a:ext uri="{9D8B030D-6E8A-4147-A177-3AD203B41FA5}">
                      <a16:colId xmlns:a16="http://schemas.microsoft.com/office/drawing/2014/main" val="2367547749"/>
                    </a:ext>
                  </a:extLst>
                </a:gridCol>
                <a:gridCol w="103538">
                  <a:extLst>
                    <a:ext uri="{9D8B030D-6E8A-4147-A177-3AD203B41FA5}">
                      <a16:colId xmlns:a16="http://schemas.microsoft.com/office/drawing/2014/main" val="2844229048"/>
                    </a:ext>
                  </a:extLst>
                </a:gridCol>
                <a:gridCol w="103538">
                  <a:extLst>
                    <a:ext uri="{9D8B030D-6E8A-4147-A177-3AD203B41FA5}">
                      <a16:colId xmlns:a16="http://schemas.microsoft.com/office/drawing/2014/main" val="1701678889"/>
                    </a:ext>
                  </a:extLst>
                </a:gridCol>
                <a:gridCol w="103538">
                  <a:extLst>
                    <a:ext uri="{9D8B030D-6E8A-4147-A177-3AD203B41FA5}">
                      <a16:colId xmlns:a16="http://schemas.microsoft.com/office/drawing/2014/main" val="3623625547"/>
                    </a:ext>
                  </a:extLst>
                </a:gridCol>
                <a:gridCol w="103538">
                  <a:extLst>
                    <a:ext uri="{9D8B030D-6E8A-4147-A177-3AD203B41FA5}">
                      <a16:colId xmlns:a16="http://schemas.microsoft.com/office/drawing/2014/main" val="3888852143"/>
                    </a:ext>
                  </a:extLst>
                </a:gridCol>
                <a:gridCol w="103538">
                  <a:extLst>
                    <a:ext uri="{9D8B030D-6E8A-4147-A177-3AD203B41FA5}">
                      <a16:colId xmlns:a16="http://schemas.microsoft.com/office/drawing/2014/main" val="3029117892"/>
                    </a:ext>
                  </a:extLst>
                </a:gridCol>
                <a:gridCol w="103538">
                  <a:extLst>
                    <a:ext uri="{9D8B030D-6E8A-4147-A177-3AD203B41FA5}">
                      <a16:colId xmlns:a16="http://schemas.microsoft.com/office/drawing/2014/main" val="41831377"/>
                    </a:ext>
                  </a:extLst>
                </a:gridCol>
                <a:gridCol w="103538">
                  <a:extLst>
                    <a:ext uri="{9D8B030D-6E8A-4147-A177-3AD203B41FA5}">
                      <a16:colId xmlns:a16="http://schemas.microsoft.com/office/drawing/2014/main" val="893940938"/>
                    </a:ext>
                  </a:extLst>
                </a:gridCol>
                <a:gridCol w="103538">
                  <a:extLst>
                    <a:ext uri="{9D8B030D-6E8A-4147-A177-3AD203B41FA5}">
                      <a16:colId xmlns:a16="http://schemas.microsoft.com/office/drawing/2014/main" val="1973640671"/>
                    </a:ext>
                  </a:extLst>
                </a:gridCol>
                <a:gridCol w="103538">
                  <a:extLst>
                    <a:ext uri="{9D8B030D-6E8A-4147-A177-3AD203B41FA5}">
                      <a16:colId xmlns:a16="http://schemas.microsoft.com/office/drawing/2014/main" val="4074748050"/>
                    </a:ext>
                  </a:extLst>
                </a:gridCol>
                <a:gridCol w="103538">
                  <a:extLst>
                    <a:ext uri="{9D8B030D-6E8A-4147-A177-3AD203B41FA5}">
                      <a16:colId xmlns:a16="http://schemas.microsoft.com/office/drawing/2014/main" val="316969445"/>
                    </a:ext>
                  </a:extLst>
                </a:gridCol>
                <a:gridCol w="103538">
                  <a:extLst>
                    <a:ext uri="{9D8B030D-6E8A-4147-A177-3AD203B41FA5}">
                      <a16:colId xmlns:a16="http://schemas.microsoft.com/office/drawing/2014/main" val="4241471912"/>
                    </a:ext>
                  </a:extLst>
                </a:gridCol>
                <a:gridCol w="103538">
                  <a:extLst>
                    <a:ext uri="{9D8B030D-6E8A-4147-A177-3AD203B41FA5}">
                      <a16:colId xmlns:a16="http://schemas.microsoft.com/office/drawing/2014/main" val="411353012"/>
                    </a:ext>
                  </a:extLst>
                </a:gridCol>
                <a:gridCol w="103538">
                  <a:extLst>
                    <a:ext uri="{9D8B030D-6E8A-4147-A177-3AD203B41FA5}">
                      <a16:colId xmlns:a16="http://schemas.microsoft.com/office/drawing/2014/main" val="804879082"/>
                    </a:ext>
                  </a:extLst>
                </a:gridCol>
                <a:gridCol w="103538">
                  <a:extLst>
                    <a:ext uri="{9D8B030D-6E8A-4147-A177-3AD203B41FA5}">
                      <a16:colId xmlns:a16="http://schemas.microsoft.com/office/drawing/2014/main" val="3422023664"/>
                    </a:ext>
                  </a:extLst>
                </a:gridCol>
                <a:gridCol w="103538">
                  <a:extLst>
                    <a:ext uri="{9D8B030D-6E8A-4147-A177-3AD203B41FA5}">
                      <a16:colId xmlns:a16="http://schemas.microsoft.com/office/drawing/2014/main" val="3965565638"/>
                    </a:ext>
                  </a:extLst>
                </a:gridCol>
                <a:gridCol w="103538">
                  <a:extLst>
                    <a:ext uri="{9D8B030D-6E8A-4147-A177-3AD203B41FA5}">
                      <a16:colId xmlns:a16="http://schemas.microsoft.com/office/drawing/2014/main" val="288248331"/>
                    </a:ext>
                  </a:extLst>
                </a:gridCol>
                <a:gridCol w="103538">
                  <a:extLst>
                    <a:ext uri="{9D8B030D-6E8A-4147-A177-3AD203B41FA5}">
                      <a16:colId xmlns:a16="http://schemas.microsoft.com/office/drawing/2014/main" val="412611740"/>
                    </a:ext>
                  </a:extLst>
                </a:gridCol>
                <a:gridCol w="103538">
                  <a:extLst>
                    <a:ext uri="{9D8B030D-6E8A-4147-A177-3AD203B41FA5}">
                      <a16:colId xmlns:a16="http://schemas.microsoft.com/office/drawing/2014/main" val="3880827731"/>
                    </a:ext>
                  </a:extLst>
                </a:gridCol>
                <a:gridCol w="103538">
                  <a:extLst>
                    <a:ext uri="{9D8B030D-6E8A-4147-A177-3AD203B41FA5}">
                      <a16:colId xmlns:a16="http://schemas.microsoft.com/office/drawing/2014/main" val="1677866078"/>
                    </a:ext>
                  </a:extLst>
                </a:gridCol>
                <a:gridCol w="103538">
                  <a:extLst>
                    <a:ext uri="{9D8B030D-6E8A-4147-A177-3AD203B41FA5}">
                      <a16:colId xmlns:a16="http://schemas.microsoft.com/office/drawing/2014/main" val="1410312338"/>
                    </a:ext>
                  </a:extLst>
                </a:gridCol>
                <a:gridCol w="103538">
                  <a:extLst>
                    <a:ext uri="{9D8B030D-6E8A-4147-A177-3AD203B41FA5}">
                      <a16:colId xmlns:a16="http://schemas.microsoft.com/office/drawing/2014/main" val="982173973"/>
                    </a:ext>
                  </a:extLst>
                </a:gridCol>
                <a:gridCol w="103538">
                  <a:extLst>
                    <a:ext uri="{9D8B030D-6E8A-4147-A177-3AD203B41FA5}">
                      <a16:colId xmlns:a16="http://schemas.microsoft.com/office/drawing/2014/main" val="2305792707"/>
                    </a:ext>
                  </a:extLst>
                </a:gridCol>
                <a:gridCol w="103538">
                  <a:extLst>
                    <a:ext uri="{9D8B030D-6E8A-4147-A177-3AD203B41FA5}">
                      <a16:colId xmlns:a16="http://schemas.microsoft.com/office/drawing/2014/main" val="34109127"/>
                    </a:ext>
                  </a:extLst>
                </a:gridCol>
                <a:gridCol w="103538">
                  <a:extLst>
                    <a:ext uri="{9D8B030D-6E8A-4147-A177-3AD203B41FA5}">
                      <a16:colId xmlns:a16="http://schemas.microsoft.com/office/drawing/2014/main" val="1782276940"/>
                    </a:ext>
                  </a:extLst>
                </a:gridCol>
                <a:gridCol w="103538">
                  <a:extLst>
                    <a:ext uri="{9D8B030D-6E8A-4147-A177-3AD203B41FA5}">
                      <a16:colId xmlns:a16="http://schemas.microsoft.com/office/drawing/2014/main" val="2928574995"/>
                    </a:ext>
                  </a:extLst>
                </a:gridCol>
                <a:gridCol w="103538">
                  <a:extLst>
                    <a:ext uri="{9D8B030D-6E8A-4147-A177-3AD203B41FA5}">
                      <a16:colId xmlns:a16="http://schemas.microsoft.com/office/drawing/2014/main" val="1938601978"/>
                    </a:ext>
                  </a:extLst>
                </a:gridCol>
                <a:gridCol w="103538">
                  <a:extLst>
                    <a:ext uri="{9D8B030D-6E8A-4147-A177-3AD203B41FA5}">
                      <a16:colId xmlns:a16="http://schemas.microsoft.com/office/drawing/2014/main" val="1178369164"/>
                    </a:ext>
                  </a:extLst>
                </a:gridCol>
                <a:gridCol w="103538">
                  <a:extLst>
                    <a:ext uri="{9D8B030D-6E8A-4147-A177-3AD203B41FA5}">
                      <a16:colId xmlns:a16="http://schemas.microsoft.com/office/drawing/2014/main" val="1770930248"/>
                    </a:ext>
                  </a:extLst>
                </a:gridCol>
                <a:gridCol w="103538">
                  <a:extLst>
                    <a:ext uri="{9D8B030D-6E8A-4147-A177-3AD203B41FA5}">
                      <a16:colId xmlns:a16="http://schemas.microsoft.com/office/drawing/2014/main" val="1471992578"/>
                    </a:ext>
                  </a:extLst>
                </a:gridCol>
                <a:gridCol w="103538">
                  <a:extLst>
                    <a:ext uri="{9D8B030D-6E8A-4147-A177-3AD203B41FA5}">
                      <a16:colId xmlns:a16="http://schemas.microsoft.com/office/drawing/2014/main" val="2181782609"/>
                    </a:ext>
                  </a:extLst>
                </a:gridCol>
                <a:gridCol w="103538">
                  <a:extLst>
                    <a:ext uri="{9D8B030D-6E8A-4147-A177-3AD203B41FA5}">
                      <a16:colId xmlns:a16="http://schemas.microsoft.com/office/drawing/2014/main" val="398018774"/>
                    </a:ext>
                  </a:extLst>
                </a:gridCol>
                <a:gridCol w="103538">
                  <a:extLst>
                    <a:ext uri="{9D8B030D-6E8A-4147-A177-3AD203B41FA5}">
                      <a16:colId xmlns:a16="http://schemas.microsoft.com/office/drawing/2014/main" val="1184618021"/>
                    </a:ext>
                  </a:extLst>
                </a:gridCol>
                <a:gridCol w="103538">
                  <a:extLst>
                    <a:ext uri="{9D8B030D-6E8A-4147-A177-3AD203B41FA5}">
                      <a16:colId xmlns:a16="http://schemas.microsoft.com/office/drawing/2014/main" val="3129090434"/>
                    </a:ext>
                  </a:extLst>
                </a:gridCol>
                <a:gridCol w="103538">
                  <a:extLst>
                    <a:ext uri="{9D8B030D-6E8A-4147-A177-3AD203B41FA5}">
                      <a16:colId xmlns:a16="http://schemas.microsoft.com/office/drawing/2014/main" val="2001197555"/>
                    </a:ext>
                  </a:extLst>
                </a:gridCol>
                <a:gridCol w="103538">
                  <a:extLst>
                    <a:ext uri="{9D8B030D-6E8A-4147-A177-3AD203B41FA5}">
                      <a16:colId xmlns:a16="http://schemas.microsoft.com/office/drawing/2014/main" val="990622625"/>
                    </a:ext>
                  </a:extLst>
                </a:gridCol>
                <a:gridCol w="103538">
                  <a:extLst>
                    <a:ext uri="{9D8B030D-6E8A-4147-A177-3AD203B41FA5}">
                      <a16:colId xmlns:a16="http://schemas.microsoft.com/office/drawing/2014/main" val="53072240"/>
                    </a:ext>
                  </a:extLst>
                </a:gridCol>
                <a:gridCol w="103538">
                  <a:extLst>
                    <a:ext uri="{9D8B030D-6E8A-4147-A177-3AD203B41FA5}">
                      <a16:colId xmlns:a16="http://schemas.microsoft.com/office/drawing/2014/main" val="1824385826"/>
                    </a:ext>
                  </a:extLst>
                </a:gridCol>
                <a:gridCol w="103538">
                  <a:extLst>
                    <a:ext uri="{9D8B030D-6E8A-4147-A177-3AD203B41FA5}">
                      <a16:colId xmlns:a16="http://schemas.microsoft.com/office/drawing/2014/main" val="1488017272"/>
                    </a:ext>
                  </a:extLst>
                </a:gridCol>
                <a:gridCol w="103538">
                  <a:extLst>
                    <a:ext uri="{9D8B030D-6E8A-4147-A177-3AD203B41FA5}">
                      <a16:colId xmlns:a16="http://schemas.microsoft.com/office/drawing/2014/main" val="2760156642"/>
                    </a:ext>
                  </a:extLst>
                </a:gridCol>
                <a:gridCol w="103538">
                  <a:extLst>
                    <a:ext uri="{9D8B030D-6E8A-4147-A177-3AD203B41FA5}">
                      <a16:colId xmlns:a16="http://schemas.microsoft.com/office/drawing/2014/main" val="2928362713"/>
                    </a:ext>
                  </a:extLst>
                </a:gridCol>
                <a:gridCol w="103538">
                  <a:extLst>
                    <a:ext uri="{9D8B030D-6E8A-4147-A177-3AD203B41FA5}">
                      <a16:colId xmlns:a16="http://schemas.microsoft.com/office/drawing/2014/main" val="1872285213"/>
                    </a:ext>
                  </a:extLst>
                </a:gridCol>
                <a:gridCol w="103538">
                  <a:extLst>
                    <a:ext uri="{9D8B030D-6E8A-4147-A177-3AD203B41FA5}">
                      <a16:colId xmlns:a16="http://schemas.microsoft.com/office/drawing/2014/main" val="3924836468"/>
                    </a:ext>
                  </a:extLst>
                </a:gridCol>
                <a:gridCol w="103538">
                  <a:extLst>
                    <a:ext uri="{9D8B030D-6E8A-4147-A177-3AD203B41FA5}">
                      <a16:colId xmlns:a16="http://schemas.microsoft.com/office/drawing/2014/main" val="4072530749"/>
                    </a:ext>
                  </a:extLst>
                </a:gridCol>
                <a:gridCol w="103538">
                  <a:extLst>
                    <a:ext uri="{9D8B030D-6E8A-4147-A177-3AD203B41FA5}">
                      <a16:colId xmlns:a16="http://schemas.microsoft.com/office/drawing/2014/main" val="4210043091"/>
                    </a:ext>
                  </a:extLst>
                </a:gridCol>
                <a:gridCol w="103538">
                  <a:extLst>
                    <a:ext uri="{9D8B030D-6E8A-4147-A177-3AD203B41FA5}">
                      <a16:colId xmlns:a16="http://schemas.microsoft.com/office/drawing/2014/main" val="1391658585"/>
                    </a:ext>
                  </a:extLst>
                </a:gridCol>
                <a:gridCol w="103538">
                  <a:extLst>
                    <a:ext uri="{9D8B030D-6E8A-4147-A177-3AD203B41FA5}">
                      <a16:colId xmlns:a16="http://schemas.microsoft.com/office/drawing/2014/main" val="1319885276"/>
                    </a:ext>
                  </a:extLst>
                </a:gridCol>
                <a:gridCol w="103538">
                  <a:extLst>
                    <a:ext uri="{9D8B030D-6E8A-4147-A177-3AD203B41FA5}">
                      <a16:colId xmlns:a16="http://schemas.microsoft.com/office/drawing/2014/main" val="1937132940"/>
                    </a:ext>
                  </a:extLst>
                </a:gridCol>
                <a:gridCol w="103538">
                  <a:extLst>
                    <a:ext uri="{9D8B030D-6E8A-4147-A177-3AD203B41FA5}">
                      <a16:colId xmlns:a16="http://schemas.microsoft.com/office/drawing/2014/main" val="880924481"/>
                    </a:ext>
                  </a:extLst>
                </a:gridCol>
                <a:gridCol w="103538">
                  <a:extLst>
                    <a:ext uri="{9D8B030D-6E8A-4147-A177-3AD203B41FA5}">
                      <a16:colId xmlns:a16="http://schemas.microsoft.com/office/drawing/2014/main" val="784183828"/>
                    </a:ext>
                  </a:extLst>
                </a:gridCol>
                <a:gridCol w="103538">
                  <a:extLst>
                    <a:ext uri="{9D8B030D-6E8A-4147-A177-3AD203B41FA5}">
                      <a16:colId xmlns:a16="http://schemas.microsoft.com/office/drawing/2014/main" val="1221271541"/>
                    </a:ext>
                  </a:extLst>
                </a:gridCol>
                <a:gridCol w="103538">
                  <a:extLst>
                    <a:ext uri="{9D8B030D-6E8A-4147-A177-3AD203B41FA5}">
                      <a16:colId xmlns:a16="http://schemas.microsoft.com/office/drawing/2014/main" val="1254165832"/>
                    </a:ext>
                  </a:extLst>
                </a:gridCol>
                <a:gridCol w="103538">
                  <a:extLst>
                    <a:ext uri="{9D8B030D-6E8A-4147-A177-3AD203B41FA5}">
                      <a16:colId xmlns:a16="http://schemas.microsoft.com/office/drawing/2014/main" val="3341189511"/>
                    </a:ext>
                  </a:extLst>
                </a:gridCol>
                <a:gridCol w="103538">
                  <a:extLst>
                    <a:ext uri="{9D8B030D-6E8A-4147-A177-3AD203B41FA5}">
                      <a16:colId xmlns:a16="http://schemas.microsoft.com/office/drawing/2014/main" val="3403908264"/>
                    </a:ext>
                  </a:extLst>
                </a:gridCol>
                <a:gridCol w="103538">
                  <a:extLst>
                    <a:ext uri="{9D8B030D-6E8A-4147-A177-3AD203B41FA5}">
                      <a16:colId xmlns:a16="http://schemas.microsoft.com/office/drawing/2014/main" val="1595426958"/>
                    </a:ext>
                  </a:extLst>
                </a:gridCol>
                <a:gridCol w="103538">
                  <a:extLst>
                    <a:ext uri="{9D8B030D-6E8A-4147-A177-3AD203B41FA5}">
                      <a16:colId xmlns:a16="http://schemas.microsoft.com/office/drawing/2014/main" val="3961968369"/>
                    </a:ext>
                  </a:extLst>
                </a:gridCol>
                <a:gridCol w="103538">
                  <a:extLst>
                    <a:ext uri="{9D8B030D-6E8A-4147-A177-3AD203B41FA5}">
                      <a16:colId xmlns:a16="http://schemas.microsoft.com/office/drawing/2014/main" val="3951762723"/>
                    </a:ext>
                  </a:extLst>
                </a:gridCol>
                <a:gridCol w="103538">
                  <a:extLst>
                    <a:ext uri="{9D8B030D-6E8A-4147-A177-3AD203B41FA5}">
                      <a16:colId xmlns:a16="http://schemas.microsoft.com/office/drawing/2014/main" val="1406058080"/>
                    </a:ext>
                  </a:extLst>
                </a:gridCol>
                <a:gridCol w="103538">
                  <a:extLst>
                    <a:ext uri="{9D8B030D-6E8A-4147-A177-3AD203B41FA5}">
                      <a16:colId xmlns:a16="http://schemas.microsoft.com/office/drawing/2014/main" val="59913759"/>
                    </a:ext>
                  </a:extLst>
                </a:gridCol>
                <a:gridCol w="103538">
                  <a:extLst>
                    <a:ext uri="{9D8B030D-6E8A-4147-A177-3AD203B41FA5}">
                      <a16:colId xmlns:a16="http://schemas.microsoft.com/office/drawing/2014/main" val="997079903"/>
                    </a:ext>
                  </a:extLst>
                </a:gridCol>
                <a:gridCol w="103538">
                  <a:extLst>
                    <a:ext uri="{9D8B030D-6E8A-4147-A177-3AD203B41FA5}">
                      <a16:colId xmlns:a16="http://schemas.microsoft.com/office/drawing/2014/main" val="953053478"/>
                    </a:ext>
                  </a:extLst>
                </a:gridCol>
                <a:gridCol w="103538">
                  <a:extLst>
                    <a:ext uri="{9D8B030D-6E8A-4147-A177-3AD203B41FA5}">
                      <a16:colId xmlns:a16="http://schemas.microsoft.com/office/drawing/2014/main" val="130100229"/>
                    </a:ext>
                  </a:extLst>
                </a:gridCol>
                <a:gridCol w="103538">
                  <a:extLst>
                    <a:ext uri="{9D8B030D-6E8A-4147-A177-3AD203B41FA5}">
                      <a16:colId xmlns:a16="http://schemas.microsoft.com/office/drawing/2014/main" val="1188906760"/>
                    </a:ext>
                  </a:extLst>
                </a:gridCol>
                <a:gridCol w="103538">
                  <a:extLst>
                    <a:ext uri="{9D8B030D-6E8A-4147-A177-3AD203B41FA5}">
                      <a16:colId xmlns:a16="http://schemas.microsoft.com/office/drawing/2014/main" val="389988969"/>
                    </a:ext>
                  </a:extLst>
                </a:gridCol>
                <a:gridCol w="103538">
                  <a:extLst>
                    <a:ext uri="{9D8B030D-6E8A-4147-A177-3AD203B41FA5}">
                      <a16:colId xmlns:a16="http://schemas.microsoft.com/office/drawing/2014/main" val="2402312830"/>
                    </a:ext>
                  </a:extLst>
                </a:gridCol>
                <a:gridCol w="103538">
                  <a:extLst>
                    <a:ext uri="{9D8B030D-6E8A-4147-A177-3AD203B41FA5}">
                      <a16:colId xmlns:a16="http://schemas.microsoft.com/office/drawing/2014/main" val="3435030363"/>
                    </a:ext>
                  </a:extLst>
                </a:gridCol>
                <a:gridCol w="103538">
                  <a:extLst>
                    <a:ext uri="{9D8B030D-6E8A-4147-A177-3AD203B41FA5}">
                      <a16:colId xmlns:a16="http://schemas.microsoft.com/office/drawing/2014/main" val="3988366593"/>
                    </a:ext>
                  </a:extLst>
                </a:gridCol>
                <a:gridCol w="103538">
                  <a:extLst>
                    <a:ext uri="{9D8B030D-6E8A-4147-A177-3AD203B41FA5}">
                      <a16:colId xmlns:a16="http://schemas.microsoft.com/office/drawing/2014/main" val="1121047515"/>
                    </a:ext>
                  </a:extLst>
                </a:gridCol>
                <a:gridCol w="103538">
                  <a:extLst>
                    <a:ext uri="{9D8B030D-6E8A-4147-A177-3AD203B41FA5}">
                      <a16:colId xmlns:a16="http://schemas.microsoft.com/office/drawing/2014/main" val="2652590805"/>
                    </a:ext>
                  </a:extLst>
                </a:gridCol>
                <a:gridCol w="103538">
                  <a:extLst>
                    <a:ext uri="{9D8B030D-6E8A-4147-A177-3AD203B41FA5}">
                      <a16:colId xmlns:a16="http://schemas.microsoft.com/office/drawing/2014/main" val="1190341909"/>
                    </a:ext>
                  </a:extLst>
                </a:gridCol>
                <a:gridCol w="103538">
                  <a:extLst>
                    <a:ext uri="{9D8B030D-6E8A-4147-A177-3AD203B41FA5}">
                      <a16:colId xmlns:a16="http://schemas.microsoft.com/office/drawing/2014/main" val="284937706"/>
                    </a:ext>
                  </a:extLst>
                </a:gridCol>
                <a:gridCol w="103538">
                  <a:extLst>
                    <a:ext uri="{9D8B030D-6E8A-4147-A177-3AD203B41FA5}">
                      <a16:colId xmlns:a16="http://schemas.microsoft.com/office/drawing/2014/main" val="2057465052"/>
                    </a:ext>
                  </a:extLst>
                </a:gridCol>
                <a:gridCol w="103538">
                  <a:extLst>
                    <a:ext uri="{9D8B030D-6E8A-4147-A177-3AD203B41FA5}">
                      <a16:colId xmlns:a16="http://schemas.microsoft.com/office/drawing/2014/main" val="1680825329"/>
                    </a:ext>
                  </a:extLst>
                </a:gridCol>
                <a:gridCol w="103538">
                  <a:extLst>
                    <a:ext uri="{9D8B030D-6E8A-4147-A177-3AD203B41FA5}">
                      <a16:colId xmlns:a16="http://schemas.microsoft.com/office/drawing/2014/main" val="149413424"/>
                    </a:ext>
                  </a:extLst>
                </a:gridCol>
                <a:gridCol w="103538">
                  <a:extLst>
                    <a:ext uri="{9D8B030D-6E8A-4147-A177-3AD203B41FA5}">
                      <a16:colId xmlns:a16="http://schemas.microsoft.com/office/drawing/2014/main" val="516695086"/>
                    </a:ext>
                  </a:extLst>
                </a:gridCol>
                <a:gridCol w="103538">
                  <a:extLst>
                    <a:ext uri="{9D8B030D-6E8A-4147-A177-3AD203B41FA5}">
                      <a16:colId xmlns:a16="http://schemas.microsoft.com/office/drawing/2014/main" val="1346117201"/>
                    </a:ext>
                  </a:extLst>
                </a:gridCol>
                <a:gridCol w="103538">
                  <a:extLst>
                    <a:ext uri="{9D8B030D-6E8A-4147-A177-3AD203B41FA5}">
                      <a16:colId xmlns:a16="http://schemas.microsoft.com/office/drawing/2014/main" val="1959090528"/>
                    </a:ext>
                  </a:extLst>
                </a:gridCol>
                <a:gridCol w="103538">
                  <a:extLst>
                    <a:ext uri="{9D8B030D-6E8A-4147-A177-3AD203B41FA5}">
                      <a16:colId xmlns:a16="http://schemas.microsoft.com/office/drawing/2014/main" val="1770525272"/>
                    </a:ext>
                  </a:extLst>
                </a:gridCol>
                <a:gridCol w="103538">
                  <a:extLst>
                    <a:ext uri="{9D8B030D-6E8A-4147-A177-3AD203B41FA5}">
                      <a16:colId xmlns:a16="http://schemas.microsoft.com/office/drawing/2014/main" val="736962750"/>
                    </a:ext>
                  </a:extLst>
                </a:gridCol>
                <a:gridCol w="105388">
                  <a:extLst>
                    <a:ext uri="{9D8B030D-6E8A-4147-A177-3AD203B41FA5}">
                      <a16:colId xmlns:a16="http://schemas.microsoft.com/office/drawing/2014/main" val="1481837321"/>
                    </a:ext>
                  </a:extLst>
                </a:gridCol>
                <a:gridCol w="105388">
                  <a:extLst>
                    <a:ext uri="{9D8B030D-6E8A-4147-A177-3AD203B41FA5}">
                      <a16:colId xmlns:a16="http://schemas.microsoft.com/office/drawing/2014/main" val="538663226"/>
                    </a:ext>
                  </a:extLst>
                </a:gridCol>
                <a:gridCol w="105388">
                  <a:extLst>
                    <a:ext uri="{9D8B030D-6E8A-4147-A177-3AD203B41FA5}">
                      <a16:colId xmlns:a16="http://schemas.microsoft.com/office/drawing/2014/main" val="2373822629"/>
                    </a:ext>
                  </a:extLst>
                </a:gridCol>
                <a:gridCol w="105388">
                  <a:extLst>
                    <a:ext uri="{9D8B030D-6E8A-4147-A177-3AD203B41FA5}">
                      <a16:colId xmlns:a16="http://schemas.microsoft.com/office/drawing/2014/main" val="2942276291"/>
                    </a:ext>
                  </a:extLst>
                </a:gridCol>
                <a:gridCol w="105388">
                  <a:extLst>
                    <a:ext uri="{9D8B030D-6E8A-4147-A177-3AD203B41FA5}">
                      <a16:colId xmlns:a16="http://schemas.microsoft.com/office/drawing/2014/main" val="3664737219"/>
                    </a:ext>
                  </a:extLst>
                </a:gridCol>
                <a:gridCol w="105388">
                  <a:extLst>
                    <a:ext uri="{9D8B030D-6E8A-4147-A177-3AD203B41FA5}">
                      <a16:colId xmlns:a16="http://schemas.microsoft.com/office/drawing/2014/main" val="3915214048"/>
                    </a:ext>
                  </a:extLst>
                </a:gridCol>
                <a:gridCol w="105388">
                  <a:extLst>
                    <a:ext uri="{9D8B030D-6E8A-4147-A177-3AD203B41FA5}">
                      <a16:colId xmlns:a16="http://schemas.microsoft.com/office/drawing/2014/main" val="1457678223"/>
                    </a:ext>
                  </a:extLst>
                </a:gridCol>
                <a:gridCol w="105388">
                  <a:extLst>
                    <a:ext uri="{9D8B030D-6E8A-4147-A177-3AD203B41FA5}">
                      <a16:colId xmlns:a16="http://schemas.microsoft.com/office/drawing/2014/main" val="1950575915"/>
                    </a:ext>
                  </a:extLst>
                </a:gridCol>
                <a:gridCol w="105388">
                  <a:extLst>
                    <a:ext uri="{9D8B030D-6E8A-4147-A177-3AD203B41FA5}">
                      <a16:colId xmlns:a16="http://schemas.microsoft.com/office/drawing/2014/main" val="4138245493"/>
                    </a:ext>
                  </a:extLst>
                </a:gridCol>
                <a:gridCol w="105388">
                  <a:extLst>
                    <a:ext uri="{9D8B030D-6E8A-4147-A177-3AD203B41FA5}">
                      <a16:colId xmlns:a16="http://schemas.microsoft.com/office/drawing/2014/main" val="894909992"/>
                    </a:ext>
                  </a:extLst>
                </a:gridCol>
                <a:gridCol w="105388">
                  <a:extLst>
                    <a:ext uri="{9D8B030D-6E8A-4147-A177-3AD203B41FA5}">
                      <a16:colId xmlns:a16="http://schemas.microsoft.com/office/drawing/2014/main" val="3591183038"/>
                    </a:ext>
                  </a:extLst>
                </a:gridCol>
                <a:gridCol w="105388">
                  <a:extLst>
                    <a:ext uri="{9D8B030D-6E8A-4147-A177-3AD203B41FA5}">
                      <a16:colId xmlns:a16="http://schemas.microsoft.com/office/drawing/2014/main" val="2822555691"/>
                    </a:ext>
                  </a:extLst>
                </a:gridCol>
                <a:gridCol w="105388">
                  <a:extLst>
                    <a:ext uri="{9D8B030D-6E8A-4147-A177-3AD203B41FA5}">
                      <a16:colId xmlns:a16="http://schemas.microsoft.com/office/drawing/2014/main" val="820918103"/>
                    </a:ext>
                  </a:extLst>
                </a:gridCol>
              </a:tblGrid>
              <a:tr h="123000">
                <a:tc rowSpan="3">
                  <a:txBody>
                    <a:bodyPr/>
                    <a:lstStyle/>
                    <a:p>
                      <a:pPr algn="ctr" fontAlgn="ctr"/>
                      <a:r>
                        <a:rPr lang="cs-CZ" sz="800" b="1" i="0" u="none" strike="noStrike">
                          <a:solidFill>
                            <a:srgbClr val="000000"/>
                          </a:solidFill>
                          <a:effectLst/>
                          <a:latin typeface="Calibri" panose="020F0502020204030204" pitchFamily="34" charset="0"/>
                        </a:rPr>
                        <a:t>Kalendář 2024</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cs-CZ" sz="400" b="0" i="0" u="none" strike="noStrike">
                          <a:solidFill>
                            <a:srgbClr val="000000"/>
                          </a:solidFill>
                          <a:effectLst/>
                          <a:latin typeface="Calibri" panose="020F0502020204030204" pitchFamily="34" charset="0"/>
                        </a:rPr>
                        <a:t>PO</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ST</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FF0000"/>
                          </a:solidFill>
                          <a:effectLst/>
                          <a:latin typeface="Calibri" panose="020F0502020204030204" pitchFamily="34" charset="0"/>
                        </a:rPr>
                        <a:t>NE</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ÚT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ČT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PÁ</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0" i="0" u="none" strike="noStrike">
                          <a:solidFill>
                            <a:srgbClr val="000000"/>
                          </a:solidFill>
                          <a:effectLst/>
                          <a:latin typeface="Calibri" panose="020F0502020204030204" pitchFamily="34" charset="0"/>
                        </a:rPr>
                        <a:t>SO</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36453071"/>
                  </a:ext>
                </a:extLst>
              </a:tr>
              <a:tr h="150334">
                <a:tc vMerge="1">
                  <a:txBody>
                    <a:bodyPr/>
                    <a:lstStyle/>
                    <a:p>
                      <a:endParaRPr lang="cs-CZ"/>
                    </a:p>
                  </a:txBody>
                  <a:tcPr/>
                </a:tc>
                <a:tc>
                  <a:txBody>
                    <a:bodyPr/>
                    <a:lstStyle/>
                    <a:p>
                      <a:pPr algn="ctr" fontAlgn="ctr"/>
                      <a:r>
                        <a:rPr lang="cs-CZ" sz="400" b="1" i="0" u="none" strike="noStrike">
                          <a:solidFill>
                            <a:srgbClr val="000000"/>
                          </a:solidFill>
                          <a:effectLst/>
                          <a:latin typeface="Calibri" panose="020F0502020204030204" pitchFamily="34" charset="0"/>
                        </a:rPr>
                        <a:t>8.</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30.</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1.</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9.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30.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31.</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16.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23.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30.</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FF0000"/>
                          </a:solidFill>
                          <a:effectLst/>
                          <a:latin typeface="Calibri" panose="020F0502020204030204" pitchFamily="34" charset="0"/>
                        </a:rPr>
                        <a:t>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cs-CZ" sz="400" b="1" i="0" u="none" strike="noStrike">
                          <a:solidFill>
                            <a:srgbClr val="000000"/>
                          </a:solidFill>
                          <a:effectLst/>
                          <a:latin typeface="Calibri" panose="020F0502020204030204" pitchFamily="34" charset="0"/>
                        </a:rPr>
                        <a:t>13.</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744356154"/>
                  </a:ext>
                </a:extLst>
              </a:tr>
              <a:tr h="211832">
                <a:tc vMerge="1">
                  <a:txBody>
                    <a:bodyPr/>
                    <a:lstStyle/>
                    <a:p>
                      <a:endParaRPr lang="cs-CZ"/>
                    </a:p>
                  </a:txBody>
                  <a:tcPr/>
                </a:tc>
                <a:tc gridSpan="23">
                  <a:txBody>
                    <a:bodyPr/>
                    <a:lstStyle/>
                    <a:p>
                      <a:pPr algn="ctr" fontAlgn="ctr"/>
                      <a:r>
                        <a:rPr lang="cs-CZ" sz="700" b="1" i="0" u="none" strike="noStrike">
                          <a:solidFill>
                            <a:srgbClr val="000000"/>
                          </a:solidFill>
                          <a:effectLst/>
                          <a:latin typeface="Calibri" panose="020F0502020204030204" pitchFamily="34" charset="0"/>
                        </a:rPr>
                        <a:t>Duben </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31">
                  <a:txBody>
                    <a:bodyPr/>
                    <a:lstStyle/>
                    <a:p>
                      <a:pPr algn="ctr" fontAlgn="ctr"/>
                      <a:r>
                        <a:rPr lang="cs-CZ" sz="700" b="1" i="0" u="none" strike="noStrike">
                          <a:solidFill>
                            <a:srgbClr val="000000"/>
                          </a:solidFill>
                          <a:effectLst/>
                          <a:latin typeface="Calibri" panose="020F0502020204030204" pitchFamily="34" charset="0"/>
                        </a:rPr>
                        <a:t>Květen</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30">
                  <a:txBody>
                    <a:bodyPr/>
                    <a:lstStyle/>
                    <a:p>
                      <a:pPr algn="ctr" fontAlgn="ctr"/>
                      <a:r>
                        <a:rPr lang="cs-CZ" sz="700" b="1" i="0" u="none" strike="noStrike">
                          <a:solidFill>
                            <a:srgbClr val="000000"/>
                          </a:solidFill>
                          <a:effectLst/>
                          <a:latin typeface="Calibri" panose="020F0502020204030204" pitchFamily="34" charset="0"/>
                        </a:rPr>
                        <a:t>Červen</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13">
                  <a:txBody>
                    <a:bodyPr/>
                    <a:lstStyle/>
                    <a:p>
                      <a:pPr algn="ctr" fontAlgn="ctr"/>
                      <a:r>
                        <a:rPr lang="cs-CZ" sz="700" b="1" i="0" u="none" strike="noStrike">
                          <a:solidFill>
                            <a:srgbClr val="000000"/>
                          </a:solidFill>
                          <a:effectLst/>
                          <a:latin typeface="Calibri" panose="020F0502020204030204" pitchFamily="34" charset="0"/>
                        </a:rPr>
                        <a:t>Červenec</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55904049"/>
                  </a:ext>
                </a:extLst>
              </a:tr>
              <a:tr h="143499">
                <a:tc>
                  <a:txBody>
                    <a:bodyPr/>
                    <a:lstStyle/>
                    <a:p>
                      <a:pPr algn="l" fontAlgn="b"/>
                      <a:r>
                        <a:rPr lang="cs-CZ" sz="700" b="0" i="0" u="none" strike="noStrike">
                          <a:solidFill>
                            <a:srgbClr val="000000"/>
                          </a:solidFill>
                          <a:effectLst/>
                          <a:latin typeface="Calibri" panose="020F0502020204030204" pitchFamily="34" charset="0"/>
                        </a:rPr>
                        <a:t>Oznámení o svolání zastupitelstva obce</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98929"/>
                  </a:ext>
                </a:extLst>
              </a:tr>
              <a:tr h="143499">
                <a:tc>
                  <a:txBody>
                    <a:bodyPr/>
                    <a:lstStyle/>
                    <a:p>
                      <a:pPr algn="l" fontAlgn="b"/>
                      <a:r>
                        <a:rPr lang="cs-CZ" sz="700" b="0" i="0" u="none" strike="noStrike">
                          <a:solidFill>
                            <a:srgbClr val="000000"/>
                          </a:solidFill>
                          <a:effectLst/>
                          <a:latin typeface="Calibri" panose="020F0502020204030204" pitchFamily="34" charset="0"/>
                        </a:rPr>
                        <a:t>Konání zastupitelstva obce - schválení návrhu OOP</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FFFFFF"/>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905136"/>
                  </a:ext>
                </a:extLst>
              </a:tr>
              <a:tr h="143499">
                <a:tc>
                  <a:txBody>
                    <a:bodyPr/>
                    <a:lstStyle/>
                    <a:p>
                      <a:pPr algn="l" fontAlgn="b"/>
                      <a:r>
                        <a:rPr lang="cs-CZ" sz="700" b="0" i="0" u="none" strike="noStrike">
                          <a:solidFill>
                            <a:srgbClr val="000000"/>
                          </a:solidFill>
                          <a:effectLst/>
                          <a:latin typeface="Calibri" panose="020F0502020204030204" pitchFamily="34" charset="0"/>
                        </a:rPr>
                        <a:t>Návrh OOP zveřejněn na úř. desce</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FF66CC"/>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FF66CC"/>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FF66CC"/>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FF66CC"/>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892076"/>
                  </a:ext>
                </a:extLst>
              </a:tr>
              <a:tr h="143499">
                <a:tc>
                  <a:txBody>
                    <a:bodyPr/>
                    <a:lstStyle/>
                    <a:p>
                      <a:pPr algn="l" fontAlgn="b"/>
                      <a:r>
                        <a:rPr lang="cs-CZ" sz="700" b="0" i="0" u="none" strike="noStrike">
                          <a:solidFill>
                            <a:srgbClr val="000000"/>
                          </a:solidFill>
                          <a:effectLst/>
                          <a:latin typeface="Calibri" panose="020F0502020204030204" pitchFamily="34" charset="0"/>
                        </a:rPr>
                        <a:t>Den doručení (zveřejnění návhru OOP na úřední desce</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1297"/>
                  </a:ext>
                </a:extLst>
              </a:tr>
              <a:tr h="143499">
                <a:tc>
                  <a:txBody>
                    <a:bodyPr/>
                    <a:lstStyle/>
                    <a:p>
                      <a:pPr algn="l" fontAlgn="b"/>
                      <a:r>
                        <a:rPr lang="cs-CZ" sz="700" b="0" i="0" u="none" strike="noStrike">
                          <a:solidFill>
                            <a:srgbClr val="000000"/>
                          </a:solidFill>
                          <a:effectLst/>
                          <a:latin typeface="Calibri" panose="020F0502020204030204" pitchFamily="34" charset="0"/>
                        </a:rPr>
                        <a:t>Lhůta pro podání námitek a připomínek</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FF66CC"/>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048792"/>
                  </a:ext>
                </a:extLst>
              </a:tr>
              <a:tr h="143499">
                <a:tc>
                  <a:txBody>
                    <a:bodyPr/>
                    <a:lstStyle/>
                    <a:p>
                      <a:pPr algn="l" fontAlgn="b"/>
                      <a:r>
                        <a:rPr lang="cs-CZ" sz="700" b="0" i="0" u="none" strike="noStrike">
                          <a:solidFill>
                            <a:srgbClr val="000000"/>
                          </a:solidFill>
                          <a:effectLst/>
                          <a:latin typeface="Calibri" panose="020F0502020204030204" pitchFamily="34" charset="0"/>
                        </a:rPr>
                        <a:t>Oznámení konání veřejného projednání na úřední desce*</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453473"/>
                  </a:ext>
                </a:extLst>
              </a:tr>
              <a:tr h="143499">
                <a:tc>
                  <a:txBody>
                    <a:bodyPr/>
                    <a:lstStyle/>
                    <a:p>
                      <a:pPr algn="l" fontAlgn="b"/>
                      <a:r>
                        <a:rPr lang="cs-CZ" sz="700" b="0" i="0" u="none" strike="noStrike">
                          <a:solidFill>
                            <a:srgbClr val="000000"/>
                          </a:solidFill>
                          <a:effectLst/>
                          <a:latin typeface="Calibri" panose="020F0502020204030204" pitchFamily="34" charset="0"/>
                        </a:rPr>
                        <a:t>Veřejné projednání OOP</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51582"/>
                  </a:ext>
                </a:extLst>
              </a:tr>
              <a:tr h="273332">
                <a:tc>
                  <a:txBody>
                    <a:bodyPr/>
                    <a:lstStyle/>
                    <a:p>
                      <a:pPr algn="l" fontAlgn="b"/>
                      <a:r>
                        <a:rPr lang="cs-CZ" sz="700" b="0" i="0" u="none" strike="noStrike">
                          <a:solidFill>
                            <a:srgbClr val="000000"/>
                          </a:solidFill>
                          <a:effectLst/>
                          <a:latin typeface="Calibri" panose="020F0502020204030204" pitchFamily="34" charset="0"/>
                        </a:rPr>
                        <a:t>Zahájení vypořádání připomínek a rozhodování o námytkách</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544541"/>
                  </a:ext>
                </a:extLst>
              </a:tr>
              <a:tr h="143499">
                <a:tc>
                  <a:txBody>
                    <a:bodyPr/>
                    <a:lstStyle/>
                    <a:p>
                      <a:pPr algn="l" fontAlgn="b"/>
                      <a:r>
                        <a:rPr lang="cs-CZ" sz="700" b="0" i="0" u="none" strike="noStrike">
                          <a:solidFill>
                            <a:srgbClr val="000000"/>
                          </a:solidFill>
                          <a:effectLst/>
                          <a:latin typeface="Calibri" panose="020F0502020204030204" pitchFamily="34" charset="0"/>
                        </a:rPr>
                        <a:t>Svolání zastupitelstva obce</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641443"/>
                  </a:ext>
                </a:extLst>
              </a:tr>
              <a:tr h="143499">
                <a:tc>
                  <a:txBody>
                    <a:bodyPr/>
                    <a:lstStyle/>
                    <a:p>
                      <a:pPr algn="l" fontAlgn="b"/>
                      <a:r>
                        <a:rPr lang="cs-CZ" sz="700" b="0" i="0" u="none" strike="noStrike">
                          <a:solidFill>
                            <a:srgbClr val="000000"/>
                          </a:solidFill>
                          <a:effectLst/>
                          <a:latin typeface="Calibri" panose="020F0502020204030204" pitchFamily="34" charset="0"/>
                        </a:rPr>
                        <a:t>Zastupitelstvo obce - schvál. vydání OOP</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861930"/>
                  </a:ext>
                </a:extLst>
              </a:tr>
              <a:tr h="143499">
                <a:tc>
                  <a:txBody>
                    <a:bodyPr/>
                    <a:lstStyle/>
                    <a:p>
                      <a:pPr algn="l" fontAlgn="b"/>
                      <a:r>
                        <a:rPr lang="pt-BR" sz="700" b="0" i="0" u="none" strike="noStrike">
                          <a:solidFill>
                            <a:srgbClr val="000000"/>
                          </a:solidFill>
                          <a:effectLst/>
                          <a:latin typeface="Calibri" panose="020F0502020204030204" pitchFamily="34" charset="0"/>
                        </a:rPr>
                        <a:t>OOP zveřejněno na úř. desce**</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749573"/>
                  </a:ext>
                </a:extLst>
              </a:tr>
              <a:tr h="143499">
                <a:tc>
                  <a:txBody>
                    <a:bodyPr/>
                    <a:lstStyle/>
                    <a:p>
                      <a:pPr algn="l" fontAlgn="b"/>
                      <a:r>
                        <a:rPr lang="cs-CZ" sz="700" b="1" i="0" u="none" strike="noStrike">
                          <a:solidFill>
                            <a:srgbClr val="000000"/>
                          </a:solidFill>
                          <a:effectLst/>
                          <a:latin typeface="Calibri" panose="020F0502020204030204" pitchFamily="34" charset="0"/>
                        </a:rPr>
                        <a:t>Odeslání finančnímu úřadu</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500" b="1"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500" b="1"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500" b="1"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500" b="1"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600" b="0" i="0" u="none" strike="noStrike">
                          <a:solidFill>
                            <a:srgbClr val="FFFFCC"/>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09463"/>
                  </a:ext>
                </a:extLst>
              </a:tr>
              <a:tr h="286999">
                <a:tc>
                  <a:txBody>
                    <a:bodyPr/>
                    <a:lstStyle/>
                    <a:p>
                      <a:pPr algn="l" fontAlgn="b"/>
                      <a:r>
                        <a:rPr lang="cs-CZ" sz="700" b="1" i="0" u="none" strike="noStrike" dirty="0">
                          <a:solidFill>
                            <a:srgbClr val="000000"/>
                          </a:solidFill>
                          <a:effectLst/>
                          <a:latin typeface="Calibri" panose="020F0502020204030204" pitchFamily="34" charset="0"/>
                        </a:rPr>
                        <a:t>Počet dní mezi svoláním prvního zastupitelstva a odesláním OOP správci daně</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22</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23</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39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49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53</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54</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59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69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80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81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82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83</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1" i="0" u="none" strike="noStrike">
                          <a:solidFill>
                            <a:srgbClr val="000000"/>
                          </a:solidFill>
                          <a:effectLst/>
                          <a:latin typeface="Calibri" panose="020F0502020204030204" pitchFamily="34" charset="0"/>
                        </a:rPr>
                        <a:t>x</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400" b="0" i="0" u="none" strike="noStrike">
                          <a:solidFill>
                            <a:srgbClr val="000000"/>
                          </a:solidFill>
                          <a:effectLst/>
                          <a:latin typeface="Calibri" panose="020F0502020204030204" pitchFamily="34" charset="0"/>
                        </a:rPr>
                        <a:t>x</a:t>
                      </a:r>
                    </a:p>
                  </a:txBody>
                  <a:tcPr marL="4874" marR="4874" marT="48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759948621"/>
                  </a:ext>
                </a:extLst>
              </a:tr>
              <a:tr h="143499">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4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4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4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4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4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1785004"/>
                  </a:ext>
                </a:extLst>
              </a:tr>
              <a:tr h="213656">
                <a:tc>
                  <a:txBody>
                    <a:bodyPr/>
                    <a:lstStyle/>
                    <a:p>
                      <a:pPr algn="l" fontAlgn="b"/>
                      <a:r>
                        <a:rPr lang="cs-CZ" sz="700" b="0" i="0" u="none" strike="noStrike">
                          <a:solidFill>
                            <a:srgbClr val="000000"/>
                          </a:solidFill>
                          <a:effectLst/>
                          <a:latin typeface="Calibri" panose="020F0502020204030204" pitchFamily="34" charset="0"/>
                        </a:rPr>
                        <a:t>* nejméně 15 dnů předem</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extLst>
                  <a:ext uri="{0D108BD9-81ED-4DB2-BD59-A6C34878D82A}">
                    <a16:rowId xmlns:a16="http://schemas.microsoft.com/office/drawing/2014/main" val="3061818551"/>
                  </a:ext>
                </a:extLst>
              </a:tr>
              <a:tr h="213656">
                <a:tc>
                  <a:txBody>
                    <a:bodyPr/>
                    <a:lstStyle/>
                    <a:p>
                      <a:pPr algn="l" fontAlgn="b"/>
                      <a:r>
                        <a:rPr lang="cs-CZ" sz="700" b="0" i="0" u="none" strike="noStrike">
                          <a:solidFill>
                            <a:srgbClr val="000000"/>
                          </a:solidFill>
                          <a:effectLst/>
                          <a:latin typeface="Calibri" panose="020F0502020204030204" pitchFamily="34" charset="0"/>
                        </a:rPr>
                        <a:t>** 15. dnem od zveřejnění nabývá účinnosti</a:t>
                      </a:r>
                    </a:p>
                  </a:txBody>
                  <a:tcPr marL="4874" marR="4874" marT="48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extLst>
                  <a:ext uri="{0D108BD9-81ED-4DB2-BD59-A6C34878D82A}">
                    <a16:rowId xmlns:a16="http://schemas.microsoft.com/office/drawing/2014/main" val="940320486"/>
                  </a:ext>
                </a:extLst>
              </a:tr>
              <a:tr h="143499">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7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8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extLst>
                  <a:ext uri="{0D108BD9-81ED-4DB2-BD59-A6C34878D82A}">
                    <a16:rowId xmlns:a16="http://schemas.microsoft.com/office/drawing/2014/main" val="3667702363"/>
                  </a:ext>
                </a:extLst>
              </a:tr>
              <a:tr h="213656">
                <a:tc gridSpan="27">
                  <a:txBody>
                    <a:bodyPr/>
                    <a:lstStyle/>
                    <a:p>
                      <a:pPr algn="l" fontAlgn="ctr"/>
                      <a:r>
                        <a:rPr lang="cs-CZ" sz="700" b="0" i="0" u="none" strike="noStrike">
                          <a:solidFill>
                            <a:srgbClr val="000000"/>
                          </a:solidFill>
                          <a:effectLst/>
                          <a:latin typeface="Calibri" panose="020F0502020204030204" pitchFamily="34" charset="0"/>
                        </a:rPr>
                        <a:t>Zákonné minimální lhůty</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a:noFill/>
                    </a:lnL>
                    <a:lnR>
                      <a:noFill/>
                    </a:lnR>
                    <a:lnT>
                      <a:noFill/>
                    </a:lnT>
                    <a:lnB>
                      <a:noFill/>
                    </a:lnB>
                    <a:solidFill>
                      <a:srgbClr val="FFFFFF"/>
                    </a:solidFill>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a:noFill/>
                    </a:lnL>
                    <a:lnR>
                      <a:noFill/>
                    </a:lnR>
                    <a:lnT>
                      <a:noFill/>
                    </a:lnT>
                    <a:lnB>
                      <a:noFill/>
                    </a:lnB>
                    <a:solidFill>
                      <a:srgbClr val="FFFFFF"/>
                    </a:solidFill>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extLst>
                  <a:ext uri="{0D108BD9-81ED-4DB2-BD59-A6C34878D82A}">
                    <a16:rowId xmlns:a16="http://schemas.microsoft.com/office/drawing/2014/main" val="2953178753"/>
                  </a:ext>
                </a:extLst>
              </a:tr>
              <a:tr h="213656">
                <a:tc gridSpan="27">
                  <a:txBody>
                    <a:bodyPr/>
                    <a:lstStyle/>
                    <a:p>
                      <a:pPr algn="l" fontAlgn="ctr"/>
                      <a:r>
                        <a:rPr lang="cs-CZ" sz="700" b="0" i="0" u="none" strike="noStrike">
                          <a:solidFill>
                            <a:srgbClr val="000000"/>
                          </a:solidFill>
                          <a:effectLst/>
                          <a:latin typeface="Calibri" panose="020F0502020204030204" pitchFamily="34" charset="0"/>
                        </a:rPr>
                        <a:t>Zákonné minimální lhůty - dobrovolné instituty bez prodloužení celkové doby vydání</a:t>
                      </a: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a:noFill/>
                    </a:lnL>
                    <a:lnR>
                      <a:noFill/>
                    </a:lnR>
                    <a:lnT>
                      <a:noFill/>
                    </a:lnT>
                    <a:lnB>
                      <a:noFill/>
                    </a:lnB>
                    <a:solidFill>
                      <a:srgbClr val="FFFFFF"/>
                    </a:solidFill>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a:noFill/>
                    </a:lnL>
                    <a:lnR>
                      <a:noFill/>
                    </a:lnR>
                    <a:lnT>
                      <a:noFill/>
                    </a:lnT>
                    <a:lnB>
                      <a:noFill/>
                    </a:lnB>
                    <a:solidFill>
                      <a:srgbClr val="FFFFFF"/>
                    </a:solidFill>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extLst>
                  <a:ext uri="{0D108BD9-81ED-4DB2-BD59-A6C34878D82A}">
                    <a16:rowId xmlns:a16="http://schemas.microsoft.com/office/drawing/2014/main" val="1484710459"/>
                  </a:ext>
                </a:extLst>
              </a:tr>
              <a:tr h="196799">
                <a:tc gridSpan="27">
                  <a:txBody>
                    <a:bodyPr/>
                    <a:lstStyle/>
                    <a:p>
                      <a:pPr algn="l" fontAlgn="ctr"/>
                      <a:r>
                        <a:rPr lang="cs-CZ" sz="700" b="0" i="0" u="none" strike="noStrike" dirty="0">
                          <a:solidFill>
                            <a:srgbClr val="000000"/>
                          </a:solidFill>
                          <a:effectLst/>
                          <a:latin typeface="Calibri" panose="020F0502020204030204" pitchFamily="34" charset="0"/>
                        </a:rPr>
                        <a:t>Vypořádání připomínek/námitek - zcela individuální, závisí na konkrétním případu </a:t>
                      </a:r>
                      <a:r>
                        <a:rPr lang="cs-CZ" sz="700" b="0" i="1" u="none" strike="noStrike" dirty="0">
                          <a:solidFill>
                            <a:srgbClr val="000000"/>
                          </a:solidFill>
                          <a:effectLst/>
                          <a:latin typeface="Calibri" panose="020F0502020204030204" pitchFamily="34" charset="0"/>
                        </a:rPr>
                        <a:t>(zde počítáno  10 dní)</a:t>
                      </a:r>
                      <a:endParaRPr lang="cs-CZ" sz="700" b="0" i="0" u="none" strike="noStrike" dirty="0">
                        <a:solidFill>
                          <a:srgbClr val="000000"/>
                        </a:solidFill>
                        <a:effectLst/>
                        <a:latin typeface="Calibri" panose="020F0502020204030204" pitchFamily="34" charset="0"/>
                      </a:endParaRPr>
                    </a:p>
                  </a:txBody>
                  <a:tcPr marL="4874" marR="4874" marT="48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a:noFill/>
                    </a:lnL>
                    <a:lnR>
                      <a:noFill/>
                    </a:lnR>
                    <a:lnT>
                      <a:noFill/>
                    </a:lnT>
                    <a:lnB>
                      <a:noFill/>
                    </a:lnB>
                    <a:solidFill>
                      <a:srgbClr val="FFFFFF"/>
                    </a:solidFill>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5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r>
                        <a:rPr lang="cs-CZ" sz="500" b="0" i="0" u="none" strike="noStrike">
                          <a:solidFill>
                            <a:srgbClr val="000000"/>
                          </a:solidFill>
                          <a:effectLst/>
                          <a:latin typeface="Calibri" panose="020F0502020204030204" pitchFamily="34" charset="0"/>
                        </a:rPr>
                        <a:t> </a:t>
                      </a:r>
                    </a:p>
                  </a:txBody>
                  <a:tcPr marL="4874" marR="4874" marT="4874" marB="0" anchor="b">
                    <a:lnL>
                      <a:noFill/>
                    </a:lnL>
                    <a:lnR>
                      <a:noFill/>
                    </a:lnR>
                    <a:lnT>
                      <a:noFill/>
                    </a:lnT>
                    <a:lnB>
                      <a:noFill/>
                    </a:lnB>
                    <a:solidFill>
                      <a:srgbClr val="FFFFFF"/>
                    </a:solidFill>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a:solidFill>
                          <a:srgbClr val="000000"/>
                        </a:solidFill>
                        <a:effectLst/>
                        <a:latin typeface="Calibri" panose="020F0502020204030204" pitchFamily="34" charset="0"/>
                      </a:endParaRPr>
                    </a:p>
                  </a:txBody>
                  <a:tcPr marL="4874" marR="4874" marT="4874" marB="0" anchor="b">
                    <a:lnL>
                      <a:noFill/>
                    </a:lnL>
                    <a:lnR>
                      <a:noFill/>
                    </a:lnR>
                    <a:lnT>
                      <a:noFill/>
                    </a:lnT>
                    <a:lnB>
                      <a:noFill/>
                    </a:lnB>
                  </a:tcPr>
                </a:tc>
                <a:tc>
                  <a:txBody>
                    <a:bodyPr/>
                    <a:lstStyle/>
                    <a:p>
                      <a:pPr algn="l" fontAlgn="b"/>
                      <a:endParaRPr lang="cs-CZ" sz="600" b="0" i="0" u="none" strike="noStrike" dirty="0">
                        <a:solidFill>
                          <a:srgbClr val="000000"/>
                        </a:solidFill>
                        <a:effectLst/>
                        <a:latin typeface="Calibri" panose="020F0502020204030204" pitchFamily="34" charset="0"/>
                      </a:endParaRPr>
                    </a:p>
                  </a:txBody>
                  <a:tcPr marL="4874" marR="4874" marT="4874" marB="0" anchor="b">
                    <a:lnL>
                      <a:noFill/>
                    </a:lnL>
                    <a:lnR>
                      <a:noFill/>
                    </a:lnR>
                    <a:lnT>
                      <a:noFill/>
                    </a:lnT>
                    <a:lnB>
                      <a:noFill/>
                    </a:lnB>
                  </a:tcPr>
                </a:tc>
                <a:extLst>
                  <a:ext uri="{0D108BD9-81ED-4DB2-BD59-A6C34878D82A}">
                    <a16:rowId xmlns:a16="http://schemas.microsoft.com/office/drawing/2014/main" val="1064305138"/>
                  </a:ext>
                </a:extLst>
              </a:tr>
            </a:tbl>
          </a:graphicData>
        </a:graphic>
      </p:graphicFrame>
    </p:spTree>
    <p:extLst>
      <p:ext uri="{BB962C8B-B14F-4D97-AF65-F5344CB8AC3E}">
        <p14:creationId xmlns:p14="http://schemas.microsoft.com/office/powerpoint/2010/main" val="203105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39</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a:xfrm>
            <a:off x="324000" y="990600"/>
            <a:ext cx="11563950" cy="896074"/>
          </a:xfrm>
        </p:spPr>
        <p:txBody>
          <a:bodyPr/>
          <a:lstStyle/>
          <a:p>
            <a:r>
              <a:rPr lang="cs-CZ" b="1" dirty="0"/>
              <a:t>Opatření obecné povahy – označení nemovité věci – pozemky (§ 12e odst. 1 ZDNV)</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p:txBody>
          <a:bodyPr>
            <a:normAutofit/>
          </a:bodyPr>
          <a:lstStyle/>
          <a:p>
            <a:r>
              <a:rPr lang="cs-CZ" b="1" dirty="0">
                <a:highlight>
                  <a:srgbClr val="FFFF00"/>
                </a:highlight>
              </a:rPr>
              <a:t>Pozemky</a:t>
            </a:r>
            <a:r>
              <a:rPr lang="cs-CZ" dirty="0"/>
              <a:t> se označí těmito údaji:</a:t>
            </a:r>
          </a:p>
          <a:p>
            <a:pPr lvl="1"/>
            <a:r>
              <a:rPr lang="cs-CZ" b="1" dirty="0"/>
              <a:t>parcelní číslo</a:t>
            </a:r>
          </a:p>
          <a:p>
            <a:pPr lvl="1"/>
            <a:r>
              <a:rPr lang="cs-CZ" b="1" dirty="0"/>
              <a:t>název katastrálního území</a:t>
            </a:r>
          </a:p>
          <a:p>
            <a:pPr lvl="1"/>
            <a:r>
              <a:rPr lang="cs-CZ" b="1" dirty="0"/>
              <a:t>uvedení číselné řady </a:t>
            </a:r>
            <a:r>
              <a:rPr lang="cs-CZ" dirty="0"/>
              <a:t>(pokud jsou v katastrálním území dvě řady parcel – pozemkové a stavební)</a:t>
            </a:r>
          </a:p>
          <a:p>
            <a:r>
              <a:rPr lang="cs-CZ" dirty="0"/>
              <a:t>Nepovinné údaje – doporučení</a:t>
            </a:r>
          </a:p>
          <a:p>
            <a:pPr lvl="1"/>
            <a:r>
              <a:rPr lang="cs-CZ" dirty="0"/>
              <a:t>kód katastrálního území</a:t>
            </a:r>
          </a:p>
          <a:p>
            <a:pPr lvl="1"/>
            <a:endParaRPr lang="cs-CZ" dirty="0"/>
          </a:p>
        </p:txBody>
      </p:sp>
      <p:pic>
        <p:nvPicPr>
          <p:cNvPr id="7" name="Obrázek 6">
            <a:extLst>
              <a:ext uri="{FF2B5EF4-FFF2-40B4-BE49-F238E27FC236}">
                <a16:creationId xmlns:a16="http://schemas.microsoft.com/office/drawing/2014/main" id="{F5320136-7745-99C3-D3C9-FC71FB2D3F20}"/>
              </a:ext>
            </a:extLst>
          </p:cNvPr>
          <p:cNvPicPr>
            <a:picLocks noChangeAspect="1"/>
          </p:cNvPicPr>
          <p:nvPr/>
        </p:nvPicPr>
        <p:blipFill>
          <a:blip r:embed="rId2"/>
          <a:stretch>
            <a:fillRect/>
          </a:stretch>
        </p:blipFill>
        <p:spPr>
          <a:xfrm>
            <a:off x="4752975" y="4586287"/>
            <a:ext cx="6191250" cy="1971675"/>
          </a:xfrm>
          <a:prstGeom prst="rect">
            <a:avLst/>
          </a:prstGeom>
        </p:spPr>
      </p:pic>
    </p:spTree>
    <p:extLst>
      <p:ext uri="{BB962C8B-B14F-4D97-AF65-F5344CB8AC3E}">
        <p14:creationId xmlns:p14="http://schemas.microsoft.com/office/powerpoint/2010/main" val="121898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4</a:t>
            </a:fld>
            <a:endParaRPr lang="cs-CZ" altLang="cs-CZ" dirty="0"/>
          </a:p>
        </p:txBody>
      </p:sp>
      <p:sp>
        <p:nvSpPr>
          <p:cNvPr id="12" name="Zástupný text 11">
            <a:extLst>
              <a:ext uri="{FF2B5EF4-FFF2-40B4-BE49-F238E27FC236}">
                <a16:creationId xmlns:a16="http://schemas.microsoft.com/office/drawing/2014/main" id="{80AFCB90-04D2-DC62-1DD4-6CF9B18B6701}"/>
              </a:ext>
            </a:extLst>
          </p:cNvPr>
          <p:cNvSpPr>
            <a:spLocks noGrp="1"/>
          </p:cNvSpPr>
          <p:nvPr>
            <p:ph type="body" sz="quarter" idx="17"/>
          </p:nvPr>
        </p:nvSpPr>
        <p:spPr/>
        <p:txBody>
          <a:bodyPr/>
          <a:lstStyle/>
          <a:p>
            <a:r>
              <a:rPr lang="cs-CZ" b="1" dirty="0"/>
              <a:t>Co se daní = předmět daně z nemovitých věcí</a:t>
            </a:r>
          </a:p>
        </p:txBody>
      </p:sp>
      <p:sp>
        <p:nvSpPr>
          <p:cNvPr id="13" name="Zástupný text 12">
            <a:extLst>
              <a:ext uri="{FF2B5EF4-FFF2-40B4-BE49-F238E27FC236}">
                <a16:creationId xmlns:a16="http://schemas.microsoft.com/office/drawing/2014/main" id="{FFACEAB4-1D95-8DB5-8854-7704396208F1}"/>
              </a:ext>
            </a:extLst>
          </p:cNvPr>
          <p:cNvSpPr>
            <a:spLocks noGrp="1"/>
          </p:cNvSpPr>
          <p:nvPr>
            <p:ph type="body" sz="quarter" idx="18"/>
          </p:nvPr>
        </p:nvSpPr>
        <p:spPr/>
        <p:txBody>
          <a:bodyPr>
            <a:normAutofit fontScale="92500" lnSpcReduction="10000"/>
          </a:bodyPr>
          <a:lstStyle/>
          <a:p>
            <a:r>
              <a:rPr lang="cs-CZ" b="1" dirty="0"/>
              <a:t>Pozemky</a:t>
            </a:r>
            <a:r>
              <a:rPr lang="cs-CZ" dirty="0"/>
              <a:t> = pozemky na území ČR evidované v katastru nemovitostí</a:t>
            </a:r>
          </a:p>
          <a:p>
            <a:pPr lvl="1"/>
            <a:r>
              <a:rPr lang="cs-CZ" dirty="0"/>
              <a:t>Předmětem daně </a:t>
            </a:r>
            <a:r>
              <a:rPr lang="cs-CZ" b="1" dirty="0"/>
              <a:t>nejsou</a:t>
            </a:r>
            <a:r>
              <a:rPr lang="cs-CZ" dirty="0"/>
              <a:t> pozemky pod zdanitelnou stavbou, lesní pozemky, na nichž jsou lesy ochranné a lesy zvláštního určení, vodní plochy, pozemky ve vojenských újezdech, spoluvlastnické podíly na pozemcích k jednotkám v bytovém domě</a:t>
            </a:r>
          </a:p>
          <a:p>
            <a:r>
              <a:rPr lang="cs-CZ" b="1" dirty="0"/>
              <a:t>Zdanitelné stavby</a:t>
            </a:r>
            <a:r>
              <a:rPr lang="cs-CZ" dirty="0"/>
              <a:t>:</a:t>
            </a:r>
          </a:p>
          <a:p>
            <a:pPr lvl="1"/>
            <a:r>
              <a:rPr lang="cs-CZ" b="1" dirty="0"/>
              <a:t>Budovy</a:t>
            </a:r>
            <a:r>
              <a:rPr lang="cs-CZ" dirty="0"/>
              <a:t> (budova = nadzemní stavba spojená se zemí pevným základem, která je prostorově soustředěna a navenek převážně uzavřena obvodovými stěnami a střešní konstrukcí).</a:t>
            </a:r>
          </a:p>
          <a:p>
            <a:pPr lvl="1"/>
            <a:r>
              <a:rPr lang="cs-CZ" b="1" dirty="0"/>
              <a:t>Inženýrské stavby </a:t>
            </a:r>
            <a:r>
              <a:rPr lang="cs-CZ" dirty="0"/>
              <a:t>(stavby uvedené v příloze ZDNV)</a:t>
            </a:r>
          </a:p>
          <a:p>
            <a:pPr lvl="1"/>
            <a:r>
              <a:rPr lang="cs-CZ" u="sng" dirty="0"/>
              <a:t>Budovy a inženýrské stavby jsou předmětem daně bez ohledu na skutečnost, zda jsou evidovány v katastru nemovitostí</a:t>
            </a:r>
          </a:p>
          <a:p>
            <a:r>
              <a:rPr lang="cs-CZ" b="1" dirty="0"/>
              <a:t>Jednotky</a:t>
            </a:r>
            <a:r>
              <a:rPr lang="cs-CZ" dirty="0"/>
              <a:t> – vymezené zpravidla podle občanského zákoníku nebo zákona o vlastnictví bytu</a:t>
            </a:r>
          </a:p>
        </p:txBody>
      </p:sp>
    </p:spTree>
    <p:extLst>
      <p:ext uri="{BB962C8B-B14F-4D97-AF65-F5344CB8AC3E}">
        <p14:creationId xmlns:p14="http://schemas.microsoft.com/office/powerpoint/2010/main" val="1791316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40</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a:xfrm>
            <a:off x="324000" y="1019175"/>
            <a:ext cx="11563950" cy="867499"/>
          </a:xfrm>
        </p:spPr>
        <p:txBody>
          <a:bodyPr/>
          <a:lstStyle/>
          <a:p>
            <a:r>
              <a:rPr lang="cs-CZ" b="1" dirty="0"/>
              <a:t>Opatření obecné povahy – označení nemovité věci – zdanitelné stavby (§ 12e odst. 2 a 3 ZDNV)</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a:xfrm>
            <a:off x="443292" y="1992046"/>
            <a:ext cx="11444658" cy="4656404"/>
          </a:xfrm>
        </p:spPr>
        <p:txBody>
          <a:bodyPr>
            <a:normAutofit fontScale="85000" lnSpcReduction="20000"/>
          </a:bodyPr>
          <a:lstStyle/>
          <a:p>
            <a:r>
              <a:rPr lang="cs-CZ" b="1" dirty="0">
                <a:highlight>
                  <a:srgbClr val="FFFF00"/>
                </a:highlight>
              </a:rPr>
              <a:t>Zdanitelné stavby </a:t>
            </a:r>
            <a:r>
              <a:rPr lang="cs-CZ" dirty="0"/>
              <a:t>se označí těmito údaji:</a:t>
            </a:r>
          </a:p>
          <a:p>
            <a:pPr lvl="1"/>
            <a:r>
              <a:rPr lang="cs-CZ" b="1" dirty="0"/>
              <a:t>parcelní číslo</a:t>
            </a:r>
          </a:p>
          <a:p>
            <a:pPr lvl="1"/>
            <a:r>
              <a:rPr lang="cs-CZ" b="1" dirty="0"/>
              <a:t>název katastrálního území</a:t>
            </a:r>
          </a:p>
          <a:p>
            <a:pPr lvl="1"/>
            <a:r>
              <a:rPr lang="cs-CZ" b="1" dirty="0"/>
              <a:t>uvedení číselné řady (pokud jsou v katastrálním území dvě řady parcel – pozemkové a stavební)</a:t>
            </a:r>
          </a:p>
          <a:p>
            <a:r>
              <a:rPr lang="cs-CZ" dirty="0"/>
              <a:t>Vymezením zdanitelných staveb výše uvedenými údaji dojde k zatížení všech zdanitelných staveb na pozemku.</a:t>
            </a:r>
          </a:p>
          <a:p>
            <a:r>
              <a:rPr lang="cs-CZ" dirty="0"/>
              <a:t>Pokud chce obec zatížit pouze určité zdanitelné stavby tak ještě uvede:</a:t>
            </a:r>
          </a:p>
          <a:p>
            <a:pPr lvl="1"/>
            <a:r>
              <a:rPr lang="cs-CZ" dirty="0"/>
              <a:t>U zdanitelných staveb, které mají číslo popisné</a:t>
            </a:r>
          </a:p>
          <a:p>
            <a:pPr lvl="2"/>
            <a:r>
              <a:rPr lang="cs-CZ" b="1" dirty="0"/>
              <a:t>číslo popisné nebo číslo evidenční </a:t>
            </a:r>
          </a:p>
          <a:p>
            <a:pPr lvl="2"/>
            <a:r>
              <a:rPr lang="cs-CZ" b="1" dirty="0"/>
              <a:t>příslušnost k části obce pokud je odlišná od katastrálního území</a:t>
            </a:r>
          </a:p>
          <a:p>
            <a:pPr lvl="1"/>
            <a:r>
              <a:rPr lang="cs-CZ" dirty="0"/>
              <a:t>U zdanitelných staveb, které nemají číslo popisné </a:t>
            </a:r>
          </a:p>
          <a:p>
            <a:pPr lvl="2"/>
            <a:r>
              <a:rPr lang="cs-CZ" b="1" dirty="0"/>
              <a:t>skupinu, ve které je zařazena zdanitelná stavba</a:t>
            </a:r>
          </a:p>
          <a:p>
            <a:r>
              <a:rPr lang="cs-CZ" dirty="0"/>
              <a:t>Nepovinné údaje – doporučení</a:t>
            </a:r>
          </a:p>
          <a:p>
            <a:pPr lvl="1"/>
            <a:r>
              <a:rPr lang="cs-CZ" dirty="0"/>
              <a:t>kód katastrálního území</a:t>
            </a:r>
          </a:p>
          <a:p>
            <a:pPr lvl="1"/>
            <a:endParaRPr lang="cs-CZ" dirty="0"/>
          </a:p>
        </p:txBody>
      </p:sp>
    </p:spTree>
    <p:extLst>
      <p:ext uri="{BB962C8B-B14F-4D97-AF65-F5344CB8AC3E}">
        <p14:creationId xmlns:p14="http://schemas.microsoft.com/office/powerpoint/2010/main" val="1778722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C42BB73-B860-70CD-55D9-B10DABDF3E60}"/>
              </a:ext>
            </a:extLst>
          </p:cNvPr>
          <p:cNvSpPr>
            <a:spLocks noGrp="1"/>
          </p:cNvSpPr>
          <p:nvPr>
            <p:ph type="sldNum" sz="quarter" idx="16"/>
          </p:nvPr>
        </p:nvSpPr>
        <p:spPr/>
        <p:txBody>
          <a:bodyPr/>
          <a:lstStyle/>
          <a:p>
            <a:pPr>
              <a:defRPr/>
            </a:pPr>
            <a:fld id="{62A4246F-71DD-4E6A-920A-5486126E0B68}" type="slidenum">
              <a:rPr lang="cs-CZ" altLang="cs-CZ" smtClean="0"/>
              <a:pPr>
                <a:defRPr/>
              </a:pPr>
              <a:t>41</a:t>
            </a:fld>
            <a:endParaRPr lang="cs-CZ" altLang="cs-CZ" dirty="0"/>
          </a:p>
        </p:txBody>
      </p:sp>
      <p:sp>
        <p:nvSpPr>
          <p:cNvPr id="5" name="Zástupný text 4">
            <a:extLst>
              <a:ext uri="{FF2B5EF4-FFF2-40B4-BE49-F238E27FC236}">
                <a16:creationId xmlns:a16="http://schemas.microsoft.com/office/drawing/2014/main" id="{B18B9C6A-4F33-A899-BD3F-D3D34CF29DE9}"/>
              </a:ext>
            </a:extLst>
          </p:cNvPr>
          <p:cNvSpPr>
            <a:spLocks noGrp="1"/>
          </p:cNvSpPr>
          <p:nvPr>
            <p:ph type="body" sz="quarter" idx="17"/>
          </p:nvPr>
        </p:nvSpPr>
        <p:spPr>
          <a:xfrm>
            <a:off x="324000" y="990600"/>
            <a:ext cx="11563950" cy="896074"/>
          </a:xfrm>
        </p:spPr>
        <p:txBody>
          <a:bodyPr/>
          <a:lstStyle/>
          <a:p>
            <a:r>
              <a:rPr lang="cs-CZ" b="1" dirty="0"/>
              <a:t>Opatření obecné povahy – označení nemovité věci – zdanitelné stavby - příklady</a:t>
            </a:r>
          </a:p>
          <a:p>
            <a:endParaRPr lang="cs-CZ" dirty="0"/>
          </a:p>
        </p:txBody>
      </p:sp>
      <p:sp>
        <p:nvSpPr>
          <p:cNvPr id="6" name="Zástupný text 5">
            <a:extLst>
              <a:ext uri="{FF2B5EF4-FFF2-40B4-BE49-F238E27FC236}">
                <a16:creationId xmlns:a16="http://schemas.microsoft.com/office/drawing/2014/main" id="{CF7E2AE7-435D-54E8-5565-DFF29EF32806}"/>
              </a:ext>
            </a:extLst>
          </p:cNvPr>
          <p:cNvSpPr>
            <a:spLocks noGrp="1"/>
          </p:cNvSpPr>
          <p:nvPr>
            <p:ph type="body" sz="quarter" idx="18"/>
          </p:nvPr>
        </p:nvSpPr>
        <p:spPr/>
        <p:txBody>
          <a:bodyPr/>
          <a:lstStyle/>
          <a:p>
            <a:r>
              <a:rPr lang="cs-CZ" dirty="0"/>
              <a:t>Místním koeficientem budou zatíženy všechny zdanitelné stavby na pozemku </a:t>
            </a:r>
          </a:p>
        </p:txBody>
      </p:sp>
      <p:pic>
        <p:nvPicPr>
          <p:cNvPr id="3" name="Obrázek 2">
            <a:extLst>
              <a:ext uri="{FF2B5EF4-FFF2-40B4-BE49-F238E27FC236}">
                <a16:creationId xmlns:a16="http://schemas.microsoft.com/office/drawing/2014/main" id="{FD793FF8-E309-CE21-2308-8870DD8BF774}"/>
              </a:ext>
            </a:extLst>
          </p:cNvPr>
          <p:cNvPicPr>
            <a:picLocks noChangeAspect="1"/>
          </p:cNvPicPr>
          <p:nvPr/>
        </p:nvPicPr>
        <p:blipFill>
          <a:blip r:embed="rId2"/>
          <a:stretch>
            <a:fillRect/>
          </a:stretch>
        </p:blipFill>
        <p:spPr>
          <a:xfrm>
            <a:off x="1972050" y="3429000"/>
            <a:ext cx="9105900" cy="3124200"/>
          </a:xfrm>
          <a:prstGeom prst="rect">
            <a:avLst/>
          </a:prstGeom>
        </p:spPr>
      </p:pic>
    </p:spTree>
    <p:extLst>
      <p:ext uri="{BB962C8B-B14F-4D97-AF65-F5344CB8AC3E}">
        <p14:creationId xmlns:p14="http://schemas.microsoft.com/office/powerpoint/2010/main" val="1569460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C42BB73-B860-70CD-55D9-B10DABDF3E60}"/>
              </a:ext>
            </a:extLst>
          </p:cNvPr>
          <p:cNvSpPr>
            <a:spLocks noGrp="1"/>
          </p:cNvSpPr>
          <p:nvPr>
            <p:ph type="sldNum" sz="quarter" idx="16"/>
          </p:nvPr>
        </p:nvSpPr>
        <p:spPr/>
        <p:txBody>
          <a:bodyPr/>
          <a:lstStyle/>
          <a:p>
            <a:pPr>
              <a:defRPr/>
            </a:pPr>
            <a:fld id="{62A4246F-71DD-4E6A-920A-5486126E0B68}" type="slidenum">
              <a:rPr lang="cs-CZ" altLang="cs-CZ" smtClean="0"/>
              <a:pPr>
                <a:defRPr/>
              </a:pPr>
              <a:t>42</a:t>
            </a:fld>
            <a:endParaRPr lang="cs-CZ" altLang="cs-CZ" dirty="0"/>
          </a:p>
        </p:txBody>
      </p:sp>
      <p:sp>
        <p:nvSpPr>
          <p:cNvPr id="5" name="Zástupný text 4">
            <a:extLst>
              <a:ext uri="{FF2B5EF4-FFF2-40B4-BE49-F238E27FC236}">
                <a16:creationId xmlns:a16="http://schemas.microsoft.com/office/drawing/2014/main" id="{B18B9C6A-4F33-A899-BD3F-D3D34CF29DE9}"/>
              </a:ext>
            </a:extLst>
          </p:cNvPr>
          <p:cNvSpPr>
            <a:spLocks noGrp="1"/>
          </p:cNvSpPr>
          <p:nvPr>
            <p:ph type="body" sz="quarter" idx="17"/>
          </p:nvPr>
        </p:nvSpPr>
        <p:spPr>
          <a:xfrm>
            <a:off x="324000" y="990600"/>
            <a:ext cx="11563950" cy="896074"/>
          </a:xfrm>
        </p:spPr>
        <p:txBody>
          <a:bodyPr/>
          <a:lstStyle/>
          <a:p>
            <a:r>
              <a:rPr lang="cs-CZ" b="1" dirty="0"/>
              <a:t>Opatření obecné povahy – označení nemovité věci – zdanitelné stavby - příklady</a:t>
            </a:r>
          </a:p>
          <a:p>
            <a:endParaRPr lang="cs-CZ" dirty="0"/>
          </a:p>
        </p:txBody>
      </p:sp>
      <p:sp>
        <p:nvSpPr>
          <p:cNvPr id="6" name="Zástupný text 5">
            <a:extLst>
              <a:ext uri="{FF2B5EF4-FFF2-40B4-BE49-F238E27FC236}">
                <a16:creationId xmlns:a16="http://schemas.microsoft.com/office/drawing/2014/main" id="{CF7E2AE7-435D-54E8-5565-DFF29EF32806}"/>
              </a:ext>
            </a:extLst>
          </p:cNvPr>
          <p:cNvSpPr>
            <a:spLocks noGrp="1"/>
          </p:cNvSpPr>
          <p:nvPr>
            <p:ph type="body" sz="quarter" idx="18"/>
          </p:nvPr>
        </p:nvSpPr>
        <p:spPr>
          <a:xfrm>
            <a:off x="443292" y="2052000"/>
            <a:ext cx="11126916" cy="3895225"/>
          </a:xfrm>
        </p:spPr>
        <p:txBody>
          <a:bodyPr/>
          <a:lstStyle/>
          <a:p>
            <a:r>
              <a:rPr lang="cs-CZ" dirty="0"/>
              <a:t>Místním koeficientem budou zatíženy zdanitelné stavby s číslem popisným uvedeným ve výčtu</a:t>
            </a:r>
          </a:p>
          <a:p>
            <a:r>
              <a:rPr lang="cs-CZ" dirty="0"/>
              <a:t>Ostatní zdanitelné stavby bez čísla popisného budou bez místního koeficientu</a:t>
            </a:r>
          </a:p>
        </p:txBody>
      </p:sp>
      <p:pic>
        <p:nvPicPr>
          <p:cNvPr id="3" name="Obrázek 2">
            <a:extLst>
              <a:ext uri="{FF2B5EF4-FFF2-40B4-BE49-F238E27FC236}">
                <a16:creationId xmlns:a16="http://schemas.microsoft.com/office/drawing/2014/main" id="{0C9B8F5F-A93F-5939-9F03-7FD8BD98ACF4}"/>
              </a:ext>
            </a:extLst>
          </p:cNvPr>
          <p:cNvPicPr>
            <a:picLocks noChangeAspect="1"/>
          </p:cNvPicPr>
          <p:nvPr/>
        </p:nvPicPr>
        <p:blipFill>
          <a:blip r:embed="rId2"/>
          <a:stretch>
            <a:fillRect/>
          </a:stretch>
        </p:blipFill>
        <p:spPr>
          <a:xfrm>
            <a:off x="2080962" y="3811575"/>
            <a:ext cx="8382000" cy="2495550"/>
          </a:xfrm>
          <a:prstGeom prst="rect">
            <a:avLst/>
          </a:prstGeom>
        </p:spPr>
      </p:pic>
    </p:spTree>
    <p:extLst>
      <p:ext uri="{BB962C8B-B14F-4D97-AF65-F5344CB8AC3E}">
        <p14:creationId xmlns:p14="http://schemas.microsoft.com/office/powerpoint/2010/main" val="3989586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C42BB73-B860-70CD-55D9-B10DABDF3E60}"/>
              </a:ext>
            </a:extLst>
          </p:cNvPr>
          <p:cNvSpPr>
            <a:spLocks noGrp="1"/>
          </p:cNvSpPr>
          <p:nvPr>
            <p:ph type="sldNum" sz="quarter" idx="16"/>
          </p:nvPr>
        </p:nvSpPr>
        <p:spPr/>
        <p:txBody>
          <a:bodyPr/>
          <a:lstStyle/>
          <a:p>
            <a:pPr>
              <a:defRPr/>
            </a:pPr>
            <a:fld id="{62A4246F-71DD-4E6A-920A-5486126E0B68}" type="slidenum">
              <a:rPr lang="cs-CZ" altLang="cs-CZ" smtClean="0"/>
              <a:pPr>
                <a:defRPr/>
              </a:pPr>
              <a:t>43</a:t>
            </a:fld>
            <a:endParaRPr lang="cs-CZ" altLang="cs-CZ" dirty="0"/>
          </a:p>
        </p:txBody>
      </p:sp>
      <p:sp>
        <p:nvSpPr>
          <p:cNvPr id="5" name="Zástupný text 4">
            <a:extLst>
              <a:ext uri="{FF2B5EF4-FFF2-40B4-BE49-F238E27FC236}">
                <a16:creationId xmlns:a16="http://schemas.microsoft.com/office/drawing/2014/main" id="{B18B9C6A-4F33-A899-BD3F-D3D34CF29DE9}"/>
              </a:ext>
            </a:extLst>
          </p:cNvPr>
          <p:cNvSpPr>
            <a:spLocks noGrp="1"/>
          </p:cNvSpPr>
          <p:nvPr>
            <p:ph type="body" sz="quarter" idx="17"/>
          </p:nvPr>
        </p:nvSpPr>
        <p:spPr>
          <a:xfrm>
            <a:off x="324000" y="990600"/>
            <a:ext cx="11563950" cy="896074"/>
          </a:xfrm>
        </p:spPr>
        <p:txBody>
          <a:bodyPr/>
          <a:lstStyle/>
          <a:p>
            <a:r>
              <a:rPr lang="cs-CZ" b="1" dirty="0"/>
              <a:t>Opatření obecné povahy – označení nemovité věci – zdanitelné stavby - příklady</a:t>
            </a:r>
          </a:p>
          <a:p>
            <a:endParaRPr lang="cs-CZ" dirty="0"/>
          </a:p>
        </p:txBody>
      </p:sp>
      <p:sp>
        <p:nvSpPr>
          <p:cNvPr id="6" name="Zástupný text 5">
            <a:extLst>
              <a:ext uri="{FF2B5EF4-FFF2-40B4-BE49-F238E27FC236}">
                <a16:creationId xmlns:a16="http://schemas.microsoft.com/office/drawing/2014/main" id="{CF7E2AE7-435D-54E8-5565-DFF29EF32806}"/>
              </a:ext>
            </a:extLst>
          </p:cNvPr>
          <p:cNvSpPr>
            <a:spLocks noGrp="1"/>
          </p:cNvSpPr>
          <p:nvPr>
            <p:ph type="body" sz="quarter" idx="18"/>
          </p:nvPr>
        </p:nvSpPr>
        <p:spPr>
          <a:xfrm>
            <a:off x="443292" y="2052000"/>
            <a:ext cx="11126916" cy="3895225"/>
          </a:xfrm>
        </p:spPr>
        <p:txBody>
          <a:bodyPr/>
          <a:lstStyle/>
          <a:p>
            <a:r>
              <a:rPr lang="cs-CZ" dirty="0"/>
              <a:t>Místním koeficientem budou zatíženy zdanitelné stavby s číslem popisným uvedeným ve výčtu a stavby bez čísla popisného, které jsou ve skupině zdanitelných staveb a zdanitelných jednotek pro ostatní druhy podnikání a stojí na dané parcele</a:t>
            </a:r>
          </a:p>
        </p:txBody>
      </p:sp>
      <p:pic>
        <p:nvPicPr>
          <p:cNvPr id="7" name="Obrázek 6">
            <a:extLst>
              <a:ext uri="{FF2B5EF4-FFF2-40B4-BE49-F238E27FC236}">
                <a16:creationId xmlns:a16="http://schemas.microsoft.com/office/drawing/2014/main" id="{11A77C7D-6220-7B6E-D9FF-0B57D8B88D7E}"/>
              </a:ext>
            </a:extLst>
          </p:cNvPr>
          <p:cNvPicPr>
            <a:picLocks noChangeAspect="1"/>
          </p:cNvPicPr>
          <p:nvPr/>
        </p:nvPicPr>
        <p:blipFill>
          <a:blip r:embed="rId2"/>
          <a:stretch>
            <a:fillRect/>
          </a:stretch>
        </p:blipFill>
        <p:spPr>
          <a:xfrm>
            <a:off x="3056272" y="3615740"/>
            <a:ext cx="6325854" cy="3130394"/>
          </a:xfrm>
          <a:prstGeom prst="rect">
            <a:avLst/>
          </a:prstGeom>
        </p:spPr>
      </p:pic>
    </p:spTree>
    <p:extLst>
      <p:ext uri="{BB962C8B-B14F-4D97-AF65-F5344CB8AC3E}">
        <p14:creationId xmlns:p14="http://schemas.microsoft.com/office/powerpoint/2010/main" val="830975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44</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a:xfrm>
            <a:off x="324000" y="1000125"/>
            <a:ext cx="11563950" cy="886549"/>
          </a:xfrm>
        </p:spPr>
        <p:txBody>
          <a:bodyPr/>
          <a:lstStyle/>
          <a:p>
            <a:r>
              <a:rPr lang="cs-CZ" b="1" dirty="0"/>
              <a:t>Opatření obecné povahy – označení nemovité věci – zdanitelné jednotky (§ 12e odst. 4, 5 a 6 ZDNV)</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a:xfrm>
            <a:off x="443292" y="1992046"/>
            <a:ext cx="11444658" cy="4656404"/>
          </a:xfrm>
        </p:spPr>
        <p:txBody>
          <a:bodyPr>
            <a:normAutofit fontScale="70000" lnSpcReduction="20000"/>
          </a:bodyPr>
          <a:lstStyle/>
          <a:p>
            <a:r>
              <a:rPr lang="cs-CZ" b="1" dirty="0">
                <a:highlight>
                  <a:srgbClr val="FFFF00"/>
                </a:highlight>
              </a:rPr>
              <a:t>Zdanitelné jednotky</a:t>
            </a:r>
            <a:endParaRPr lang="cs-CZ" b="1" dirty="0"/>
          </a:p>
          <a:p>
            <a:pPr lvl="1"/>
            <a:r>
              <a:rPr lang="cs-CZ" b="1" dirty="0"/>
              <a:t>parcelní číslo</a:t>
            </a:r>
          </a:p>
          <a:p>
            <a:pPr lvl="1"/>
            <a:r>
              <a:rPr lang="cs-CZ" b="1" dirty="0"/>
              <a:t>název katastrálního území</a:t>
            </a:r>
          </a:p>
          <a:p>
            <a:pPr lvl="1"/>
            <a:r>
              <a:rPr lang="cs-CZ" b="1" dirty="0"/>
              <a:t>uvedení číselné řady (pokud jsou v katastrálním území dvě řady parcel – pozemkové a stavební)</a:t>
            </a:r>
          </a:p>
          <a:p>
            <a:r>
              <a:rPr lang="cs-CZ" dirty="0"/>
              <a:t>Vymezením zdanitelných jednotek výše uvedenými údaji dojde k zatížení všech zdanitelných jednotek na pozemku.</a:t>
            </a:r>
          </a:p>
          <a:p>
            <a:r>
              <a:rPr lang="cs-CZ" dirty="0"/>
              <a:t>Pokud chce obec zatížit pouze jednotky v určitých zdanitelných stavbách na pozemku tak </a:t>
            </a:r>
            <a:r>
              <a:rPr lang="cs-CZ" u="sng" dirty="0"/>
              <a:t>ještě uvede</a:t>
            </a:r>
            <a:r>
              <a:rPr lang="cs-CZ" dirty="0"/>
              <a:t>:</a:t>
            </a:r>
          </a:p>
          <a:p>
            <a:pPr lvl="1"/>
            <a:r>
              <a:rPr lang="cs-CZ" dirty="0"/>
              <a:t>U zdanitelných staveb rozdělených na jednotky, které mají číslo popisné</a:t>
            </a:r>
          </a:p>
          <a:p>
            <a:pPr lvl="2"/>
            <a:r>
              <a:rPr lang="cs-CZ" b="1" dirty="0"/>
              <a:t>číslo popisné nebo číslo evidenční </a:t>
            </a:r>
          </a:p>
          <a:p>
            <a:pPr lvl="2"/>
            <a:r>
              <a:rPr lang="cs-CZ" b="1" dirty="0"/>
              <a:t>příslušnost k části obce pokud je odlišná od katastrálního území</a:t>
            </a:r>
          </a:p>
          <a:p>
            <a:pPr lvl="1"/>
            <a:r>
              <a:rPr lang="cs-CZ" dirty="0"/>
              <a:t>U zdanitelných staveb rozdělených na jednotky, které nemají číslo popisné </a:t>
            </a:r>
          </a:p>
          <a:p>
            <a:pPr lvl="2"/>
            <a:r>
              <a:rPr lang="cs-CZ" b="1" dirty="0"/>
              <a:t>skupinu, ve které je zařazena zdanitelná stavba</a:t>
            </a:r>
          </a:p>
          <a:p>
            <a:r>
              <a:rPr lang="cs-CZ" dirty="0"/>
              <a:t>Pokud chce obec zatížit pouze určité jednotky, tak </a:t>
            </a:r>
            <a:r>
              <a:rPr lang="cs-CZ" b="1" dirty="0"/>
              <a:t>ještě uvede</a:t>
            </a:r>
            <a:r>
              <a:rPr lang="cs-CZ" dirty="0"/>
              <a:t>:</a:t>
            </a:r>
          </a:p>
          <a:p>
            <a:pPr lvl="1"/>
            <a:r>
              <a:rPr lang="cs-CZ" b="1" dirty="0"/>
              <a:t>číslo jednotky</a:t>
            </a:r>
          </a:p>
          <a:p>
            <a:r>
              <a:rPr lang="cs-CZ" dirty="0"/>
              <a:t>Nepovinné údaje – doporučení</a:t>
            </a:r>
          </a:p>
          <a:p>
            <a:pPr lvl="1"/>
            <a:r>
              <a:rPr lang="cs-CZ" dirty="0"/>
              <a:t>kód katastrálního území</a:t>
            </a:r>
          </a:p>
          <a:p>
            <a:pPr lvl="1"/>
            <a:endParaRPr lang="cs-CZ" dirty="0"/>
          </a:p>
        </p:txBody>
      </p:sp>
    </p:spTree>
    <p:extLst>
      <p:ext uri="{BB962C8B-B14F-4D97-AF65-F5344CB8AC3E}">
        <p14:creationId xmlns:p14="http://schemas.microsoft.com/office/powerpoint/2010/main" val="4163567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9DE38C4-C2E1-F505-E693-B389137C88D2}"/>
              </a:ext>
            </a:extLst>
          </p:cNvPr>
          <p:cNvSpPr>
            <a:spLocks noGrp="1"/>
          </p:cNvSpPr>
          <p:nvPr>
            <p:ph type="sldNum" sz="quarter" idx="16"/>
          </p:nvPr>
        </p:nvSpPr>
        <p:spPr/>
        <p:txBody>
          <a:bodyPr/>
          <a:lstStyle/>
          <a:p>
            <a:pPr>
              <a:defRPr/>
            </a:pPr>
            <a:fld id="{62A4246F-71DD-4E6A-920A-5486126E0B68}" type="slidenum">
              <a:rPr lang="cs-CZ" altLang="cs-CZ" smtClean="0"/>
              <a:pPr>
                <a:defRPr/>
              </a:pPr>
              <a:t>45</a:t>
            </a:fld>
            <a:endParaRPr lang="cs-CZ" altLang="cs-CZ" dirty="0"/>
          </a:p>
        </p:txBody>
      </p:sp>
      <p:sp>
        <p:nvSpPr>
          <p:cNvPr id="3" name="Zástupný text 2">
            <a:extLst>
              <a:ext uri="{FF2B5EF4-FFF2-40B4-BE49-F238E27FC236}">
                <a16:creationId xmlns:a16="http://schemas.microsoft.com/office/drawing/2014/main" id="{E769571D-07A0-FD2D-5698-D7A6A7D148F3}"/>
              </a:ext>
            </a:extLst>
          </p:cNvPr>
          <p:cNvSpPr>
            <a:spLocks noGrp="1"/>
          </p:cNvSpPr>
          <p:nvPr>
            <p:ph type="body" sz="quarter" idx="17"/>
          </p:nvPr>
        </p:nvSpPr>
        <p:spPr/>
        <p:txBody>
          <a:bodyPr/>
          <a:lstStyle/>
          <a:p>
            <a:r>
              <a:rPr lang="cs-CZ" b="1" dirty="0"/>
              <a:t>Opatření obecné povahy - doporučení</a:t>
            </a:r>
          </a:p>
        </p:txBody>
      </p:sp>
      <p:sp>
        <p:nvSpPr>
          <p:cNvPr id="4" name="Zástupný text 3">
            <a:extLst>
              <a:ext uri="{FF2B5EF4-FFF2-40B4-BE49-F238E27FC236}">
                <a16:creationId xmlns:a16="http://schemas.microsoft.com/office/drawing/2014/main" id="{84D8232A-4B4D-A269-BD19-B658FCC2C0A3}"/>
              </a:ext>
            </a:extLst>
          </p:cNvPr>
          <p:cNvSpPr>
            <a:spLocks noGrp="1"/>
          </p:cNvSpPr>
          <p:nvPr>
            <p:ph type="body" sz="quarter" idx="18"/>
          </p:nvPr>
        </p:nvSpPr>
        <p:spPr/>
        <p:txBody>
          <a:bodyPr>
            <a:normAutofit/>
          </a:bodyPr>
          <a:lstStyle/>
          <a:p>
            <a:r>
              <a:rPr lang="cs-CZ" dirty="0"/>
              <a:t>Stanovit místní koeficient pro všechny nemovité věci na dané parcele </a:t>
            </a:r>
          </a:p>
          <a:p>
            <a:pPr lvl="1"/>
            <a:r>
              <a:rPr lang="cs-CZ" dirty="0"/>
              <a:t>Vymezit pouze pomocí</a:t>
            </a:r>
          </a:p>
          <a:p>
            <a:pPr lvl="2"/>
            <a:r>
              <a:rPr lang="cs-CZ" dirty="0"/>
              <a:t>parcelního čísla</a:t>
            </a:r>
          </a:p>
          <a:p>
            <a:pPr lvl="2"/>
            <a:r>
              <a:rPr lang="cs-CZ" dirty="0"/>
              <a:t>názvu katastrálního území</a:t>
            </a:r>
          </a:p>
          <a:p>
            <a:pPr lvl="2"/>
            <a:r>
              <a:rPr lang="cs-CZ" dirty="0"/>
              <a:t>uvedením číselné řady (pokud jsou v katastrálním území dvě řady parcel – pozemkové a stavební)</a:t>
            </a:r>
          </a:p>
        </p:txBody>
      </p:sp>
      <p:pic>
        <p:nvPicPr>
          <p:cNvPr id="11" name="Obrázek 10">
            <a:extLst>
              <a:ext uri="{FF2B5EF4-FFF2-40B4-BE49-F238E27FC236}">
                <a16:creationId xmlns:a16="http://schemas.microsoft.com/office/drawing/2014/main" id="{C002B48F-540F-03DE-B029-97EBEAFFEB7E}"/>
              </a:ext>
            </a:extLst>
          </p:cNvPr>
          <p:cNvPicPr>
            <a:picLocks noChangeAspect="1"/>
          </p:cNvPicPr>
          <p:nvPr/>
        </p:nvPicPr>
        <p:blipFill>
          <a:blip r:embed="rId2"/>
          <a:stretch>
            <a:fillRect/>
          </a:stretch>
        </p:blipFill>
        <p:spPr>
          <a:xfrm>
            <a:off x="1785937" y="4187092"/>
            <a:ext cx="9134475" cy="2143125"/>
          </a:xfrm>
          <a:prstGeom prst="rect">
            <a:avLst/>
          </a:prstGeom>
        </p:spPr>
      </p:pic>
    </p:spTree>
    <p:extLst>
      <p:ext uri="{BB962C8B-B14F-4D97-AF65-F5344CB8AC3E}">
        <p14:creationId xmlns:p14="http://schemas.microsoft.com/office/powerpoint/2010/main" val="1132515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E0290C0-6371-72BD-3AC1-53B95E6955A2}"/>
              </a:ext>
            </a:extLst>
          </p:cNvPr>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339190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5</a:t>
            </a:fld>
            <a:endParaRPr lang="cs-CZ" altLang="cs-CZ" dirty="0"/>
          </a:p>
        </p:txBody>
      </p:sp>
      <p:sp>
        <p:nvSpPr>
          <p:cNvPr id="12" name="Zástupný text 11">
            <a:extLst>
              <a:ext uri="{FF2B5EF4-FFF2-40B4-BE49-F238E27FC236}">
                <a16:creationId xmlns:a16="http://schemas.microsoft.com/office/drawing/2014/main" id="{80AFCB90-04D2-DC62-1DD4-6CF9B18B6701}"/>
              </a:ext>
            </a:extLst>
          </p:cNvPr>
          <p:cNvSpPr>
            <a:spLocks noGrp="1"/>
          </p:cNvSpPr>
          <p:nvPr>
            <p:ph type="body" sz="quarter" idx="17"/>
          </p:nvPr>
        </p:nvSpPr>
        <p:spPr/>
        <p:txBody>
          <a:bodyPr/>
          <a:lstStyle/>
          <a:p>
            <a:r>
              <a:rPr lang="cs-CZ" b="1" dirty="0"/>
              <a:t>Pojmy</a:t>
            </a:r>
          </a:p>
        </p:txBody>
      </p:sp>
      <p:sp>
        <p:nvSpPr>
          <p:cNvPr id="13" name="Zástupný text 12">
            <a:extLst>
              <a:ext uri="{FF2B5EF4-FFF2-40B4-BE49-F238E27FC236}">
                <a16:creationId xmlns:a16="http://schemas.microsoft.com/office/drawing/2014/main" id="{FFACEAB4-1D95-8DB5-8854-7704396208F1}"/>
              </a:ext>
            </a:extLst>
          </p:cNvPr>
          <p:cNvSpPr>
            <a:spLocks noGrp="1"/>
          </p:cNvSpPr>
          <p:nvPr>
            <p:ph type="body" sz="quarter" idx="18"/>
          </p:nvPr>
        </p:nvSpPr>
        <p:spPr/>
        <p:txBody>
          <a:bodyPr>
            <a:normAutofit/>
          </a:bodyPr>
          <a:lstStyle/>
          <a:p>
            <a:r>
              <a:rPr lang="cs-CZ" dirty="0"/>
              <a:t>Pozemky se zařazují do skupin </a:t>
            </a:r>
            <a:r>
              <a:rPr lang="cs-CZ" b="1" u="sng" dirty="0"/>
              <a:t>dle druhu pozemku uvedeného v katastru nemovitostí</a:t>
            </a:r>
            <a:r>
              <a:rPr lang="cs-CZ" dirty="0"/>
              <a:t> s výjimkou</a:t>
            </a:r>
          </a:p>
          <a:p>
            <a:pPr lvl="1"/>
            <a:r>
              <a:rPr lang="cs-CZ" dirty="0"/>
              <a:t>Stavebních pozemků</a:t>
            </a:r>
          </a:p>
          <a:p>
            <a:pPr lvl="1"/>
            <a:r>
              <a:rPr lang="cs-CZ" dirty="0"/>
              <a:t>Zpevněných ploch pozemků</a:t>
            </a:r>
          </a:p>
          <a:p>
            <a:r>
              <a:rPr lang="cs-CZ" b="1" dirty="0"/>
              <a:t>Stavební pozemek</a:t>
            </a:r>
          </a:p>
          <a:p>
            <a:pPr lvl="1"/>
            <a:r>
              <a:rPr lang="cs-CZ" dirty="0"/>
              <a:t>jedná se o </a:t>
            </a:r>
            <a:r>
              <a:rPr lang="cs-CZ" b="1" dirty="0"/>
              <a:t>pozemek nebo jeho část</a:t>
            </a:r>
            <a:r>
              <a:rPr lang="cs-CZ" dirty="0"/>
              <a:t>, které jsou určené podle pravomocného povolení stavby k zastavění zdanitelnou stavbou (§ a1 odst. 1 písm. k) ZDNV). </a:t>
            </a:r>
          </a:p>
          <a:p>
            <a:pPr lvl="1"/>
            <a:r>
              <a:rPr lang="cs-CZ" dirty="0"/>
              <a:t>Stavební pozemek vzniká v rozsahu výměry pozemku v m</a:t>
            </a:r>
            <a:r>
              <a:rPr lang="cs-CZ" baseline="30000" dirty="0"/>
              <a:t>2</a:t>
            </a:r>
            <a:r>
              <a:rPr lang="cs-CZ" dirty="0"/>
              <a:t> odpovídající zastavěné ploše nadzemní části zdanitelné stavby</a:t>
            </a:r>
          </a:p>
          <a:p>
            <a:pPr lvl="1"/>
            <a:endParaRPr lang="cs-CZ" dirty="0"/>
          </a:p>
        </p:txBody>
      </p:sp>
    </p:spTree>
    <p:extLst>
      <p:ext uri="{BB962C8B-B14F-4D97-AF65-F5344CB8AC3E}">
        <p14:creationId xmlns:p14="http://schemas.microsoft.com/office/powerpoint/2010/main" val="404603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6</a:t>
            </a:fld>
            <a:endParaRPr lang="cs-CZ" altLang="cs-CZ" dirty="0"/>
          </a:p>
        </p:txBody>
      </p:sp>
      <p:sp>
        <p:nvSpPr>
          <p:cNvPr id="12" name="Zástupný text 11">
            <a:extLst>
              <a:ext uri="{FF2B5EF4-FFF2-40B4-BE49-F238E27FC236}">
                <a16:creationId xmlns:a16="http://schemas.microsoft.com/office/drawing/2014/main" id="{80AFCB90-04D2-DC62-1DD4-6CF9B18B6701}"/>
              </a:ext>
            </a:extLst>
          </p:cNvPr>
          <p:cNvSpPr>
            <a:spLocks noGrp="1"/>
          </p:cNvSpPr>
          <p:nvPr>
            <p:ph type="body" sz="quarter" idx="17"/>
          </p:nvPr>
        </p:nvSpPr>
        <p:spPr/>
        <p:txBody>
          <a:bodyPr/>
          <a:lstStyle/>
          <a:p>
            <a:r>
              <a:rPr lang="cs-CZ" b="1" dirty="0"/>
              <a:t>Pojmy</a:t>
            </a:r>
          </a:p>
        </p:txBody>
      </p:sp>
      <p:sp>
        <p:nvSpPr>
          <p:cNvPr id="13" name="Zástupný text 12">
            <a:extLst>
              <a:ext uri="{FF2B5EF4-FFF2-40B4-BE49-F238E27FC236}">
                <a16:creationId xmlns:a16="http://schemas.microsoft.com/office/drawing/2014/main" id="{FFACEAB4-1D95-8DB5-8854-7704396208F1}"/>
              </a:ext>
            </a:extLst>
          </p:cNvPr>
          <p:cNvSpPr>
            <a:spLocks noGrp="1"/>
          </p:cNvSpPr>
          <p:nvPr>
            <p:ph type="body" sz="quarter" idx="18"/>
          </p:nvPr>
        </p:nvSpPr>
        <p:spPr/>
        <p:txBody>
          <a:bodyPr>
            <a:normAutofit fontScale="92500" lnSpcReduction="10000"/>
          </a:bodyPr>
          <a:lstStyle/>
          <a:p>
            <a:r>
              <a:rPr lang="cs-CZ" b="1" dirty="0"/>
              <a:t>Zpevněná plocha pozemku</a:t>
            </a:r>
          </a:p>
          <a:p>
            <a:pPr lvl="1"/>
            <a:r>
              <a:rPr lang="cs-CZ" b="1" dirty="0"/>
              <a:t>pozemek nebo jeho část</a:t>
            </a:r>
            <a:r>
              <a:rPr lang="cs-CZ" dirty="0"/>
              <a:t>, které jsou </a:t>
            </a:r>
            <a:r>
              <a:rPr lang="cs-CZ" b="1" dirty="0"/>
              <a:t>užívány k podnikání </a:t>
            </a:r>
            <a:r>
              <a:rPr lang="cs-CZ" dirty="0"/>
              <a:t>nebo které má </a:t>
            </a:r>
            <a:r>
              <a:rPr lang="cs-CZ" b="1" dirty="0"/>
              <a:t>podnikatel zařazeny v obchodním majetku </a:t>
            </a:r>
            <a:r>
              <a:rPr lang="cs-CZ" dirty="0"/>
              <a:t>podle zákona upravujícího daně z příjmů, jejichž </a:t>
            </a:r>
            <a:r>
              <a:rPr lang="cs-CZ" b="1" dirty="0"/>
              <a:t>povrch je zpevněn stavbou podle stavebního zákona bez svislé nosné konstrukce, včetně plochy vlečky, bazénu nebo nádrže, pokud tyto nejsou zdanitelnou stavbou.</a:t>
            </a:r>
          </a:p>
          <a:p>
            <a:pPr lvl="1"/>
            <a:r>
              <a:rPr lang="cs-CZ" dirty="0"/>
              <a:t>Stavbou zpevňující povrch pozemku je stavba ve smyslu § 5 odst. 1 nového stavebního zákona (§ 2 odst. 3 původního stavebního zákona), dle něhož se stavbou rozumí stavební dílo, které vzniká stavební nebo montážní činností ze stavebních výrobků, materiálů nebo konstrukcí za účelem užívání na určitém místě.</a:t>
            </a:r>
          </a:p>
          <a:p>
            <a:pPr lvl="1"/>
            <a:r>
              <a:rPr lang="cs-CZ" dirty="0"/>
              <a:t>Stavebním dílem nemůže být pouhé nahromadění, případně rozložení stavebního materiálu na určitém místě. Ke vzniku stavebního díla musí být použity stavební nebo montážní technologie – tedy soubor určitých znalostí, dovedností nebo postupů, nutných k jeho vzniku; o stavebním díle není možné hovořit, pokud k jeho vzniku žádné takové schopnosti nebo znalosti třeba nebyly.</a:t>
            </a:r>
          </a:p>
          <a:p>
            <a:pPr lvl="1"/>
            <a:endParaRPr lang="cs-CZ" dirty="0"/>
          </a:p>
        </p:txBody>
      </p:sp>
    </p:spTree>
    <p:extLst>
      <p:ext uri="{BB962C8B-B14F-4D97-AF65-F5344CB8AC3E}">
        <p14:creationId xmlns:p14="http://schemas.microsoft.com/office/powerpoint/2010/main" val="302570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7</a:t>
            </a:fld>
            <a:endParaRPr lang="cs-CZ" altLang="cs-CZ" dirty="0"/>
          </a:p>
        </p:txBody>
      </p:sp>
      <p:sp>
        <p:nvSpPr>
          <p:cNvPr id="12" name="Zástupný text 11">
            <a:extLst>
              <a:ext uri="{FF2B5EF4-FFF2-40B4-BE49-F238E27FC236}">
                <a16:creationId xmlns:a16="http://schemas.microsoft.com/office/drawing/2014/main" id="{80AFCB90-04D2-DC62-1DD4-6CF9B18B6701}"/>
              </a:ext>
            </a:extLst>
          </p:cNvPr>
          <p:cNvSpPr>
            <a:spLocks noGrp="1"/>
          </p:cNvSpPr>
          <p:nvPr>
            <p:ph type="body" sz="quarter" idx="17"/>
          </p:nvPr>
        </p:nvSpPr>
        <p:spPr/>
        <p:txBody>
          <a:bodyPr/>
          <a:lstStyle/>
          <a:p>
            <a:r>
              <a:rPr lang="cs-CZ" b="1" dirty="0"/>
              <a:t>Pojmy</a:t>
            </a:r>
          </a:p>
        </p:txBody>
      </p:sp>
      <p:sp>
        <p:nvSpPr>
          <p:cNvPr id="13" name="Zástupný text 12">
            <a:extLst>
              <a:ext uri="{FF2B5EF4-FFF2-40B4-BE49-F238E27FC236}">
                <a16:creationId xmlns:a16="http://schemas.microsoft.com/office/drawing/2014/main" id="{FFACEAB4-1D95-8DB5-8854-7704396208F1}"/>
              </a:ext>
            </a:extLst>
          </p:cNvPr>
          <p:cNvSpPr>
            <a:spLocks noGrp="1"/>
          </p:cNvSpPr>
          <p:nvPr>
            <p:ph type="body" sz="quarter" idx="18"/>
          </p:nvPr>
        </p:nvSpPr>
        <p:spPr/>
        <p:txBody>
          <a:bodyPr>
            <a:normAutofit lnSpcReduction="10000"/>
          </a:bodyPr>
          <a:lstStyle/>
          <a:p>
            <a:r>
              <a:rPr lang="cs-CZ" b="1" dirty="0"/>
              <a:t>Zpevněná plocha pozemku</a:t>
            </a:r>
          </a:p>
          <a:p>
            <a:pPr lvl="1"/>
            <a:r>
              <a:rPr lang="cs-CZ" dirty="0"/>
              <a:t>S ohledem na citovanou právní úpravu a vlastnosti použitého materiálu </a:t>
            </a:r>
            <a:r>
              <a:rPr lang="cs-CZ" b="1" dirty="0"/>
              <a:t>nelze </a:t>
            </a:r>
            <a:r>
              <a:rPr lang="cs-CZ" dirty="0"/>
              <a:t>proto </a:t>
            </a:r>
            <a:r>
              <a:rPr lang="cs-CZ" b="1" u="sng" dirty="0"/>
              <a:t>za zpevněnou plochu pozemku považovat plochu zpevněnou snadno rozebíratelným povrchem bez nutnosti použití speciálních technologií (např. dlažba nebo panely uložené bez podloží nebo v podloží z písku, štěrku, škváry apod.), nebo zpevnění povrchu pozemku pouhým rozprostřením materiálu (škváry, drtě, asfaltový potěr) na povrchu pozemku</a:t>
            </a:r>
            <a:r>
              <a:rPr lang="cs-CZ" dirty="0"/>
              <a:t>, a to ani zhutněnou bez jedné či více podkladních konstrukčních vrstev zajišťujících stabilitu, nosnost a odolnost zpevněné plochy. V této souvislosti lze zmínit také rozsudek Krajského soudu v Hradci Králové č. j. 31 Ca 24/2002-27 ze dne 25. 4. 2003, v jehož odůvodnění se uvádí, že volně položené panely nelze pro účely vymezení hmotného majetku podle zákona o daních z příjmů považovat za stavbu.</a:t>
            </a:r>
          </a:p>
          <a:p>
            <a:pPr lvl="1"/>
            <a:endParaRPr lang="cs-CZ" dirty="0"/>
          </a:p>
        </p:txBody>
      </p:sp>
    </p:spTree>
    <p:extLst>
      <p:ext uri="{BB962C8B-B14F-4D97-AF65-F5344CB8AC3E}">
        <p14:creationId xmlns:p14="http://schemas.microsoft.com/office/powerpoint/2010/main" val="179956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AD6D93-AD00-AAFA-F6D8-9EB9D8779928}"/>
              </a:ext>
            </a:extLst>
          </p:cNvPr>
          <p:cNvSpPr>
            <a:spLocks noGrp="1"/>
          </p:cNvSpPr>
          <p:nvPr>
            <p:ph type="sldNum" sz="quarter" idx="16"/>
          </p:nvPr>
        </p:nvSpPr>
        <p:spPr/>
        <p:txBody>
          <a:bodyPr/>
          <a:lstStyle/>
          <a:p>
            <a:pPr>
              <a:defRPr/>
            </a:pPr>
            <a:fld id="{62A4246F-71DD-4E6A-920A-5486126E0B68}" type="slidenum">
              <a:rPr lang="cs-CZ" altLang="cs-CZ" smtClean="0"/>
              <a:pPr>
                <a:defRPr/>
              </a:pPr>
              <a:t>8</a:t>
            </a:fld>
            <a:endParaRPr lang="cs-CZ" altLang="cs-CZ" dirty="0"/>
          </a:p>
        </p:txBody>
      </p:sp>
      <p:sp>
        <p:nvSpPr>
          <p:cNvPr id="12" name="Zástupný text 11">
            <a:extLst>
              <a:ext uri="{FF2B5EF4-FFF2-40B4-BE49-F238E27FC236}">
                <a16:creationId xmlns:a16="http://schemas.microsoft.com/office/drawing/2014/main" id="{80AFCB90-04D2-DC62-1DD4-6CF9B18B6701}"/>
              </a:ext>
            </a:extLst>
          </p:cNvPr>
          <p:cNvSpPr>
            <a:spLocks noGrp="1"/>
          </p:cNvSpPr>
          <p:nvPr>
            <p:ph type="body" sz="quarter" idx="17"/>
          </p:nvPr>
        </p:nvSpPr>
        <p:spPr/>
        <p:txBody>
          <a:bodyPr/>
          <a:lstStyle/>
          <a:p>
            <a:r>
              <a:rPr lang="cs-CZ" b="1" dirty="0"/>
              <a:t>Pojmy</a:t>
            </a:r>
          </a:p>
        </p:txBody>
      </p:sp>
      <p:sp>
        <p:nvSpPr>
          <p:cNvPr id="13" name="Zástupný text 12">
            <a:extLst>
              <a:ext uri="{FF2B5EF4-FFF2-40B4-BE49-F238E27FC236}">
                <a16:creationId xmlns:a16="http://schemas.microsoft.com/office/drawing/2014/main" id="{FFACEAB4-1D95-8DB5-8854-7704396208F1}"/>
              </a:ext>
            </a:extLst>
          </p:cNvPr>
          <p:cNvSpPr>
            <a:spLocks noGrp="1"/>
          </p:cNvSpPr>
          <p:nvPr>
            <p:ph type="body" sz="quarter" idx="18"/>
          </p:nvPr>
        </p:nvSpPr>
        <p:spPr/>
        <p:txBody>
          <a:bodyPr>
            <a:normAutofit lnSpcReduction="10000"/>
          </a:bodyPr>
          <a:lstStyle/>
          <a:p>
            <a:r>
              <a:rPr lang="cs-CZ" b="1" u="sng" dirty="0"/>
              <a:t>Garáž</a:t>
            </a:r>
            <a:r>
              <a:rPr lang="cs-CZ" u="sng" dirty="0"/>
              <a:t> </a:t>
            </a:r>
            <a:r>
              <a:rPr lang="cs-CZ" dirty="0">
                <a:sym typeface="Wingdings" panose="05000000000000000000" pitchFamily="2" charset="2"/>
              </a:rPr>
              <a:t> navázána na způsob využití dle katastru nemovitostí</a:t>
            </a:r>
          </a:p>
          <a:p>
            <a:r>
              <a:rPr lang="cs-CZ" b="1" u="sng" dirty="0">
                <a:sym typeface="Wingdings" panose="05000000000000000000" pitchFamily="2" charset="2"/>
              </a:rPr>
              <a:t>Budova pro rodinnou rekreaci </a:t>
            </a:r>
            <a:r>
              <a:rPr lang="cs-CZ" dirty="0">
                <a:sym typeface="Wingdings" panose="05000000000000000000" pitchFamily="2" charset="2"/>
              </a:rPr>
              <a:t> zdanitelná stavba se způsobem </a:t>
            </a:r>
            <a:r>
              <a:rPr lang="cs-CZ" b="1" dirty="0">
                <a:sym typeface="Wingdings" panose="05000000000000000000" pitchFamily="2" charset="2"/>
              </a:rPr>
              <a:t>využití stavba pro rodinnou rekreaci, budova rodinného domu užívaná pro rodinnou rekreaci a objekt k bydlení užívaný pro rodinnou rekreaci</a:t>
            </a:r>
            <a:r>
              <a:rPr lang="cs-CZ" dirty="0">
                <a:sym typeface="Wingdings" panose="05000000000000000000" pitchFamily="2" charset="2"/>
              </a:rPr>
              <a:t>. </a:t>
            </a:r>
          </a:p>
          <a:p>
            <a:pPr lvl="1"/>
            <a:r>
              <a:rPr lang="cs-CZ" dirty="0"/>
              <a:t>Za budovu pro rodinnou rekreaci považuje zdanitelná stavba evidovaná v katastru nemovitostí se způsobem využití stavby budova pro rodinnou rekreaci, a to bez ohledu na to, zda způsob využití stavby evidovaný v katastru nemovitostí odpovídá skutečnému stavu. </a:t>
            </a:r>
          </a:p>
          <a:p>
            <a:pPr lvl="1"/>
            <a:r>
              <a:rPr lang="cs-CZ" dirty="0"/>
              <a:t>U budov pro rodinnou rekreaci neevidovaných v katastru nemovitostí nedochází proti současnému stavu fakticky k žádným změnám.</a:t>
            </a:r>
          </a:p>
          <a:p>
            <a:r>
              <a:rPr lang="cs-CZ" dirty="0"/>
              <a:t>Další zdanitelné stavby se posuzují dle jejich užívání</a:t>
            </a:r>
          </a:p>
          <a:p>
            <a:pPr lvl="1"/>
            <a:endParaRPr lang="cs-CZ" dirty="0"/>
          </a:p>
        </p:txBody>
      </p:sp>
    </p:spTree>
    <p:extLst>
      <p:ext uri="{BB962C8B-B14F-4D97-AF65-F5344CB8AC3E}">
        <p14:creationId xmlns:p14="http://schemas.microsoft.com/office/powerpoint/2010/main" val="40082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270B47F-3361-0A92-F2AB-AC35FDB8F1FA}"/>
              </a:ext>
            </a:extLst>
          </p:cNvPr>
          <p:cNvSpPr>
            <a:spLocks noGrp="1"/>
          </p:cNvSpPr>
          <p:nvPr>
            <p:ph type="sldNum" sz="quarter" idx="16"/>
          </p:nvPr>
        </p:nvSpPr>
        <p:spPr/>
        <p:txBody>
          <a:bodyPr/>
          <a:lstStyle/>
          <a:p>
            <a:pPr>
              <a:defRPr/>
            </a:pPr>
            <a:fld id="{62A4246F-71DD-4E6A-920A-5486126E0B68}" type="slidenum">
              <a:rPr lang="cs-CZ" altLang="cs-CZ" smtClean="0"/>
              <a:pPr>
                <a:defRPr/>
              </a:pPr>
              <a:t>9</a:t>
            </a:fld>
            <a:endParaRPr lang="cs-CZ" altLang="cs-CZ" dirty="0"/>
          </a:p>
        </p:txBody>
      </p:sp>
      <p:sp>
        <p:nvSpPr>
          <p:cNvPr id="7" name="Zástupný text 6">
            <a:extLst>
              <a:ext uri="{FF2B5EF4-FFF2-40B4-BE49-F238E27FC236}">
                <a16:creationId xmlns:a16="http://schemas.microsoft.com/office/drawing/2014/main" id="{14C7B87D-9F38-DD62-271B-4436BE8C702D}"/>
              </a:ext>
            </a:extLst>
          </p:cNvPr>
          <p:cNvSpPr>
            <a:spLocks noGrp="1"/>
          </p:cNvSpPr>
          <p:nvPr>
            <p:ph type="body" sz="quarter" idx="17"/>
          </p:nvPr>
        </p:nvSpPr>
        <p:spPr/>
        <p:txBody>
          <a:bodyPr/>
          <a:lstStyle/>
          <a:p>
            <a:r>
              <a:rPr lang="cs-CZ" b="1" dirty="0"/>
              <a:t>SKUPINY POZEMKŮ </a:t>
            </a:r>
            <a:r>
              <a:rPr lang="cs-CZ" dirty="0"/>
              <a:t>§ 5a ZDNV</a:t>
            </a:r>
          </a:p>
        </p:txBody>
      </p:sp>
      <p:graphicFrame>
        <p:nvGraphicFramePr>
          <p:cNvPr id="11" name="Tabulka 10">
            <a:extLst>
              <a:ext uri="{FF2B5EF4-FFF2-40B4-BE49-F238E27FC236}">
                <a16:creationId xmlns:a16="http://schemas.microsoft.com/office/drawing/2014/main" id="{AA9A2BC2-865C-F86F-11D2-8F5C2BB88285}"/>
              </a:ext>
            </a:extLst>
          </p:cNvPr>
          <p:cNvGraphicFramePr>
            <a:graphicFrameLocks noGrp="1"/>
          </p:cNvGraphicFramePr>
          <p:nvPr/>
        </p:nvGraphicFramePr>
        <p:xfrm>
          <a:off x="347980" y="2010570"/>
          <a:ext cx="4957446" cy="4295339"/>
        </p:xfrm>
        <a:graphic>
          <a:graphicData uri="http://schemas.openxmlformats.org/drawingml/2006/table">
            <a:tbl>
              <a:tblPr firstRow="1" firstCol="1" bandRow="1"/>
              <a:tblGrid>
                <a:gridCol w="1575294">
                  <a:extLst>
                    <a:ext uri="{9D8B030D-6E8A-4147-A177-3AD203B41FA5}">
                      <a16:colId xmlns:a16="http://schemas.microsoft.com/office/drawing/2014/main" val="1162667998"/>
                    </a:ext>
                  </a:extLst>
                </a:gridCol>
                <a:gridCol w="2206525">
                  <a:extLst>
                    <a:ext uri="{9D8B030D-6E8A-4147-A177-3AD203B41FA5}">
                      <a16:colId xmlns:a16="http://schemas.microsoft.com/office/drawing/2014/main" val="2839078891"/>
                    </a:ext>
                  </a:extLst>
                </a:gridCol>
                <a:gridCol w="1175627">
                  <a:extLst>
                    <a:ext uri="{9D8B030D-6E8A-4147-A177-3AD203B41FA5}">
                      <a16:colId xmlns:a16="http://schemas.microsoft.com/office/drawing/2014/main" val="4049187549"/>
                    </a:ext>
                  </a:extLst>
                </a:gridCol>
              </a:tblGrid>
              <a:tr h="415211">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Název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dirty="0">
                          <a:effectLst/>
                          <a:latin typeface="Arial" panose="020B0604020202020204" pitchFamily="34" charset="0"/>
                          <a:ea typeface="Times New Roman" panose="02020603050405020304" pitchFamily="18" charset="0"/>
                          <a:cs typeface="Arial" panose="020B0604020202020204" pitchFamily="34" charset="0"/>
                        </a:rPr>
                        <a:t>Vymezení skupiny nemovitých věcí</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Předmět daně v přiznání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625820070"/>
                  </a:ext>
                </a:extLst>
              </a:tr>
              <a:tr h="622815">
                <a:tc>
                  <a:txBody>
                    <a:bodyPr/>
                    <a:lstStyle/>
                    <a:p>
                      <a:pPr algn="l"/>
                      <a:r>
                        <a:rPr lang="cs-CZ" sz="1100" dirty="0">
                          <a:effectLst/>
                          <a:latin typeface="Arial" panose="020B0604020202020204" pitchFamily="34" charset="0"/>
                          <a:ea typeface="Times New Roman" panose="02020603050405020304" pitchFamily="18" charset="0"/>
                          <a:cs typeface="Arial" panose="020B0604020202020204" pitchFamily="34" charset="0"/>
                        </a:rPr>
                        <a:t>skupina vybraných </a:t>
                      </a:r>
                      <a:r>
                        <a:rPr lang="cs-CZ" sz="1100">
                          <a:effectLst/>
                          <a:latin typeface="Arial" panose="020B0604020202020204" pitchFamily="34" charset="0"/>
                          <a:ea typeface="Times New Roman" panose="02020603050405020304" pitchFamily="18" charset="0"/>
                          <a:cs typeface="Arial" panose="020B0604020202020204" pitchFamily="34" charset="0"/>
                        </a:rPr>
                        <a:t>zemědělských pozemků</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dirty="0">
                          <a:effectLst/>
                          <a:latin typeface="Arial" panose="020B0604020202020204" pitchFamily="34" charset="0"/>
                          <a:ea typeface="Times New Roman" panose="02020603050405020304" pitchFamily="18" charset="0"/>
                          <a:cs typeface="Arial" panose="020B0604020202020204" pitchFamily="34" charset="0"/>
                        </a:rPr>
                        <a:t>všechny pozemky druhu orná půda, chmelnice, vinice, zahrada nebo ovocný sad</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A</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996910781"/>
                  </a:ext>
                </a:extLst>
              </a:tr>
              <a:tr h="415211">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trvalých travních porostů</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pozemky druhu trvalý travní porost</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3358234"/>
                  </a:ext>
                </a:extLst>
              </a:tr>
              <a:tr h="622815">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lesních pozemků</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všechny pozemky druhu lesní pozemek (jedná se o pozemky, na kterých se nacházejí hospodářské lesy)</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C</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805193133"/>
                  </a:ext>
                </a:extLst>
              </a:tr>
              <a:tr h="415211">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zastavěných ploch a nádvoří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pozemky druhu zastavěná plocha a nádvoří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E</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28849616"/>
                  </a:ext>
                </a:extLst>
              </a:tr>
              <a:tr h="415211">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stavebních pozemků</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stavební pozemky</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F</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57469039"/>
                  </a:ext>
                </a:extLst>
              </a:tr>
              <a:tr h="830421">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vybraných ostatních ploch</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všechny pozemky druhu ostatní plocha s jiným způsobem využití než neplodná půda, zamokřená plocha, zeleň, mez, stráň, zeleň nebo jiná plocha</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G</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904287876"/>
                  </a:ext>
                </a:extLst>
              </a:tr>
              <a:tr h="415211">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jiných ploch</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všechny pozemky druhu ostatní plocha se způsobem využití jiná plocha</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dirty="0">
                          <a:effectLst/>
                          <a:latin typeface="Arial" panose="020B0604020202020204" pitchFamily="34" charset="0"/>
                          <a:ea typeface="Times New Roman" panose="02020603050405020304" pitchFamily="18" charset="0"/>
                          <a:cs typeface="Arial" panose="020B0604020202020204" pitchFamily="34" charset="0"/>
                        </a:rPr>
                        <a:t>Q</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27155285"/>
                  </a:ext>
                </a:extLst>
              </a:tr>
            </a:tbl>
          </a:graphicData>
        </a:graphic>
      </p:graphicFrame>
      <p:graphicFrame>
        <p:nvGraphicFramePr>
          <p:cNvPr id="14" name="Tabulka 13">
            <a:extLst>
              <a:ext uri="{FF2B5EF4-FFF2-40B4-BE49-F238E27FC236}">
                <a16:creationId xmlns:a16="http://schemas.microsoft.com/office/drawing/2014/main" id="{DD172C5A-FECE-7F63-B524-3153157D2F3C}"/>
              </a:ext>
            </a:extLst>
          </p:cNvPr>
          <p:cNvGraphicFramePr>
            <a:graphicFrameLocks noGrp="1"/>
          </p:cNvGraphicFramePr>
          <p:nvPr/>
        </p:nvGraphicFramePr>
        <p:xfrm>
          <a:off x="5831840" y="2010570"/>
          <a:ext cx="5748019" cy="3543300"/>
        </p:xfrm>
        <a:graphic>
          <a:graphicData uri="http://schemas.openxmlformats.org/drawingml/2006/table">
            <a:tbl>
              <a:tblPr firstRow="1" firstCol="1" bandRow="1"/>
              <a:tblGrid>
                <a:gridCol w="2269437">
                  <a:extLst>
                    <a:ext uri="{9D8B030D-6E8A-4147-A177-3AD203B41FA5}">
                      <a16:colId xmlns:a16="http://schemas.microsoft.com/office/drawing/2014/main" val="1604908318"/>
                    </a:ext>
                  </a:extLst>
                </a:gridCol>
                <a:gridCol w="2269437">
                  <a:extLst>
                    <a:ext uri="{9D8B030D-6E8A-4147-A177-3AD203B41FA5}">
                      <a16:colId xmlns:a16="http://schemas.microsoft.com/office/drawing/2014/main" val="597529565"/>
                    </a:ext>
                  </a:extLst>
                </a:gridCol>
                <a:gridCol w="1209145">
                  <a:extLst>
                    <a:ext uri="{9D8B030D-6E8A-4147-A177-3AD203B41FA5}">
                      <a16:colId xmlns:a16="http://schemas.microsoft.com/office/drawing/2014/main" val="3953976973"/>
                    </a:ext>
                  </a:extLst>
                </a:gridCol>
              </a:tblGrid>
              <a:tr h="0">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Název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Vymezení skupiny nemovitých věcí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Předmět daně v přiznání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700503527"/>
                  </a:ext>
                </a:extLst>
              </a:tr>
              <a:tr h="323850">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nevyužitelných ostatních ploch</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dirty="0">
                          <a:effectLst/>
                          <a:latin typeface="Arial" panose="020B0604020202020204" pitchFamily="34" charset="0"/>
                          <a:ea typeface="Times New Roman" panose="02020603050405020304" pitchFamily="18" charset="0"/>
                          <a:cs typeface="Arial" panose="020B0604020202020204" pitchFamily="34" charset="0"/>
                        </a:rPr>
                        <a:t>všechny pozemky druhu ostatní plocha se způsobem využití neplodná půda, zamokřená plocha, zeleň nebo mez, stráň</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effectLst/>
                          <a:latin typeface="Arial" panose="020B0604020202020204" pitchFamily="34" charset="0"/>
                          <a:ea typeface="Times New Roman" panose="02020603050405020304" pitchFamily="18" charset="0"/>
                          <a:cs typeface="Arial" panose="020B0604020202020204" pitchFamily="34" charset="0"/>
                        </a:rPr>
                        <a:t>W</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575002366"/>
                  </a:ext>
                </a:extLst>
              </a:tr>
              <a:tr h="190500">
                <a:tc rowSpan="3">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skupina zemědělských zpevněných ploch pozemku  </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zpevněné plochy pozemku</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47692421"/>
                  </a:ext>
                </a:extLst>
              </a:tr>
              <a:tr h="323850">
                <a:tc vMerge="1">
                  <a:txBody>
                    <a:bodyPr/>
                    <a:lstStyle/>
                    <a:p>
                      <a:endParaRPr lang="cs-CZ"/>
                    </a:p>
                  </a:txBody>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užívané k podnikání pro zemědělskou prvovýrobu, lesní hospodářství nebo vodní hospodářství nebo</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a:noFill/>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a:noFill/>
                    </a:lnB>
                  </a:tcPr>
                </a:tc>
                <a:extLst>
                  <a:ext uri="{0D108BD9-81ED-4DB2-BD59-A6C34878D82A}">
                    <a16:rowId xmlns:a16="http://schemas.microsoft.com/office/drawing/2014/main" val="3154194273"/>
                  </a:ext>
                </a:extLst>
              </a:tr>
              <a:tr h="809625">
                <a:tc vMerge="1">
                  <a:txBody>
                    <a:bodyPr/>
                    <a:lstStyle/>
                    <a:p>
                      <a:endParaRPr lang="cs-CZ"/>
                    </a:p>
                  </a:txBody>
                  <a:tcPr/>
                </a:tc>
                <a:tc>
                  <a:txBody>
                    <a:bodyPr/>
                    <a:lstStyle/>
                    <a:p>
                      <a:pPr algn="l"/>
                      <a:r>
                        <a:rPr lang="cs-CZ"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zařazené do obchodního majetku podle zákona upravujícího daně z příjmů, je-li poplatníkem daně podnikatel převážně podnikající v některé z oblastí podnikání podle bodu 1, pokud tyto zpevněné plochy nejsou současně užívány pro jinou oblast podnikání,</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tcPr>
                </a:tc>
                <a:tc>
                  <a:txBody>
                    <a:bodyPr/>
                    <a:lstStyle/>
                    <a:p>
                      <a:pPr algn="ctr"/>
                      <a:r>
                        <a:rPr lang="cs-CZ"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773015441"/>
                  </a:ext>
                </a:extLst>
              </a:tr>
              <a:tr h="0">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skupina ostatních zpevněných ploch</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r>
                        <a:rPr lang="cs-CZ" sz="1100">
                          <a:effectLst/>
                          <a:latin typeface="Arial" panose="020B0604020202020204" pitchFamily="34" charset="0"/>
                          <a:ea typeface="Times New Roman" panose="02020603050405020304" pitchFamily="18" charset="0"/>
                          <a:cs typeface="Arial" panose="020B0604020202020204" pitchFamily="34" charset="0"/>
                        </a:rPr>
                        <a:t>zpevněné plochy pozemku jiné než uvedené výše</a:t>
                      </a:r>
                      <a:endParaRPr lang="cs-CZ"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r>
                        <a:rPr lang="cs-CZ" sz="1100" b="1" dirty="0">
                          <a:effectLst/>
                          <a:latin typeface="Arial" panose="020B0604020202020204" pitchFamily="34" charset="0"/>
                          <a:ea typeface="Times New Roman" panose="02020603050405020304" pitchFamily="18" charset="0"/>
                          <a:cs typeface="Arial" panose="020B0604020202020204" pitchFamily="34" charset="0"/>
                        </a:rPr>
                        <a:t>Y</a:t>
                      </a: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770459"/>
                  </a:ext>
                </a:extLst>
              </a:tr>
            </a:tbl>
          </a:graphicData>
        </a:graphic>
      </p:graphicFrame>
    </p:spTree>
    <p:extLst>
      <p:ext uri="{BB962C8B-B14F-4D97-AF65-F5344CB8AC3E}">
        <p14:creationId xmlns:p14="http://schemas.microsoft.com/office/powerpoint/2010/main" val="266548020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6" id="{D62776DF-3DEF-4AE8-AE5C-34409A0D5B99}" vid="{B661C021-B090-47C4-BCC9-9A6EFBDE081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Prezentace16x9</Template>
  <TotalTime>17940</TotalTime>
  <Words>6821</Words>
  <Application>Microsoft Office PowerPoint</Application>
  <PresentationFormat>Širokoúhlá obrazovka</PresentationFormat>
  <Paragraphs>1935</Paragraphs>
  <Slides>46</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Ariel</vt:lpstr>
      <vt:lpstr>Calibri</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GFR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Dimitrov Borislav Tsvetanov MgA. (GFŘ)</dc:creator>
  <cp:lastModifiedBy>Koreček Jan Ing. (GFŘ)</cp:lastModifiedBy>
  <cp:revision>123</cp:revision>
  <dcterms:created xsi:type="dcterms:W3CDTF">2023-01-10T09:27:17Z</dcterms:created>
  <dcterms:modified xsi:type="dcterms:W3CDTF">2024-06-06T07:51:57Z</dcterms:modified>
</cp:coreProperties>
</file>