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96" r:id="rId1"/>
  </p:sldMasterIdLst>
  <p:notesMasterIdLst>
    <p:notesMasterId r:id="rId73"/>
  </p:notesMasterIdLst>
  <p:sldIdLst>
    <p:sldId id="256" r:id="rId2"/>
    <p:sldId id="335" r:id="rId3"/>
    <p:sldId id="258" r:id="rId4"/>
    <p:sldId id="259" r:id="rId5"/>
    <p:sldId id="260" r:id="rId6"/>
    <p:sldId id="261" r:id="rId7"/>
    <p:sldId id="316" r:id="rId8"/>
    <p:sldId id="318" r:id="rId9"/>
    <p:sldId id="336" r:id="rId10"/>
    <p:sldId id="337" r:id="rId11"/>
    <p:sldId id="264" r:id="rId12"/>
    <p:sldId id="311" r:id="rId13"/>
    <p:sldId id="268" r:id="rId14"/>
    <p:sldId id="328" r:id="rId15"/>
    <p:sldId id="326" r:id="rId16"/>
    <p:sldId id="269" r:id="rId17"/>
    <p:sldId id="277" r:id="rId18"/>
    <p:sldId id="338" r:id="rId19"/>
    <p:sldId id="339" r:id="rId20"/>
    <p:sldId id="278" r:id="rId21"/>
    <p:sldId id="303" r:id="rId22"/>
    <p:sldId id="304" r:id="rId23"/>
    <p:sldId id="353" r:id="rId24"/>
    <p:sldId id="341" r:id="rId25"/>
    <p:sldId id="334" r:id="rId26"/>
    <p:sldId id="342" r:id="rId27"/>
    <p:sldId id="343" r:id="rId28"/>
    <p:sldId id="274" r:id="rId29"/>
    <p:sldId id="275" r:id="rId30"/>
    <p:sldId id="293" r:id="rId31"/>
    <p:sldId id="305" r:id="rId32"/>
    <p:sldId id="279" r:id="rId33"/>
    <p:sldId id="331" r:id="rId34"/>
    <p:sldId id="332" r:id="rId35"/>
    <p:sldId id="276" r:id="rId36"/>
    <p:sldId id="280" r:id="rId37"/>
    <p:sldId id="283" r:id="rId38"/>
    <p:sldId id="281" r:id="rId39"/>
    <p:sldId id="358" r:id="rId40"/>
    <p:sldId id="309" r:id="rId41"/>
    <p:sldId id="354" r:id="rId42"/>
    <p:sldId id="344" r:id="rId43"/>
    <p:sldId id="321" r:id="rId44"/>
    <p:sldId id="288" r:id="rId45"/>
    <p:sldId id="313" r:id="rId46"/>
    <p:sldId id="284" r:id="rId47"/>
    <p:sldId id="287" r:id="rId48"/>
    <p:sldId id="289" r:id="rId49"/>
    <p:sldId id="294" r:id="rId50"/>
    <p:sldId id="290" r:id="rId51"/>
    <p:sldId id="333" r:id="rId52"/>
    <p:sldId id="322" r:id="rId53"/>
    <p:sldId id="295" r:id="rId54"/>
    <p:sldId id="296" r:id="rId55"/>
    <p:sldId id="297" r:id="rId56"/>
    <p:sldId id="298" r:id="rId57"/>
    <p:sldId id="299" r:id="rId58"/>
    <p:sldId id="307" r:id="rId59"/>
    <p:sldId id="300" r:id="rId60"/>
    <p:sldId id="312" r:id="rId61"/>
    <p:sldId id="314" r:id="rId62"/>
    <p:sldId id="323" r:id="rId63"/>
    <p:sldId id="324" r:id="rId64"/>
    <p:sldId id="352" r:id="rId65"/>
    <p:sldId id="348" r:id="rId66"/>
    <p:sldId id="349" r:id="rId67"/>
    <p:sldId id="350" r:id="rId68"/>
    <p:sldId id="351" r:id="rId69"/>
    <p:sldId id="357" r:id="rId70"/>
    <p:sldId id="356" r:id="rId71"/>
    <p:sldId id="330" r:id="rId7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80" d="100"/>
          <a:sy n="180" d="100"/>
        </p:scale>
        <p:origin x="-1818" y="180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osl\Desktop\Se&#353;it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cs-CZ" sz="1100" dirty="0"/>
              <a:t>Podíl výdajů na uvolněné</a:t>
            </a:r>
            <a:r>
              <a:rPr lang="cs-CZ" sz="1100" baseline="0" dirty="0"/>
              <a:t> a neuvolněné členy </a:t>
            </a:r>
            <a:r>
              <a:rPr lang="cs-CZ" sz="1100" baseline="0" dirty="0" smtClean="0"/>
              <a:t>zastupitelstev </a:t>
            </a:r>
            <a:r>
              <a:rPr lang="cs-CZ" sz="1100" baseline="0" dirty="0"/>
              <a:t>za rok 2014</a:t>
            </a:r>
            <a:endParaRPr lang="cs-CZ" sz="1100" dirty="0"/>
          </a:p>
        </c:rich>
      </c:tx>
      <c:layout/>
    </c:title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List1!$D$22</c:f>
              <c:strCache>
                <c:ptCount val="1"/>
                <c:pt idx="0">
                  <c:v>neuvolnění</c:v>
                </c:pt>
              </c:strCache>
            </c:strRef>
          </c:tx>
          <c:dLbls>
            <c:showVal val="1"/>
          </c:dLbls>
          <c:cat>
            <c:strRef>
              <c:f>List1!$C$23:$C$26</c:f>
              <c:strCache>
                <c:ptCount val="4"/>
                <c:pt idx="0">
                  <c:v>Obce</c:v>
                </c:pt>
                <c:pt idx="1">
                  <c:v>Kraje</c:v>
                </c:pt>
                <c:pt idx="2">
                  <c:v>Praha</c:v>
                </c:pt>
                <c:pt idx="3">
                  <c:v>Celkem</c:v>
                </c:pt>
              </c:strCache>
            </c:strRef>
          </c:cat>
          <c:val>
            <c:numRef>
              <c:f>List1!$D$23:$D$26</c:f>
              <c:numCache>
                <c:formatCode>#,##0.0</c:formatCode>
                <c:ptCount val="4"/>
                <c:pt idx="0">
                  <c:v>46.1</c:v>
                </c:pt>
                <c:pt idx="1">
                  <c:v>26.200000000000003</c:v>
                </c:pt>
                <c:pt idx="2">
                  <c:v>37.9</c:v>
                </c:pt>
                <c:pt idx="3">
                  <c:v>44.9</c:v>
                </c:pt>
              </c:numCache>
            </c:numRef>
          </c:val>
        </c:ser>
        <c:ser>
          <c:idx val="1"/>
          <c:order val="1"/>
          <c:tx>
            <c:strRef>
              <c:f>List1!$E$22</c:f>
              <c:strCache>
                <c:ptCount val="1"/>
                <c:pt idx="0">
                  <c:v>uvolnění</c:v>
                </c:pt>
              </c:strCache>
            </c:strRef>
          </c:tx>
          <c:dLbls>
            <c:showVal val="1"/>
          </c:dLbls>
          <c:cat>
            <c:strRef>
              <c:f>List1!$C$23:$C$26</c:f>
              <c:strCache>
                <c:ptCount val="4"/>
                <c:pt idx="0">
                  <c:v>Obce</c:v>
                </c:pt>
                <c:pt idx="1">
                  <c:v>Kraje</c:v>
                </c:pt>
                <c:pt idx="2">
                  <c:v>Praha</c:v>
                </c:pt>
                <c:pt idx="3">
                  <c:v>Celkem</c:v>
                </c:pt>
              </c:strCache>
            </c:strRef>
          </c:cat>
          <c:val>
            <c:numRef>
              <c:f>List1!$E$23:$E$26</c:f>
              <c:numCache>
                <c:formatCode>General</c:formatCode>
                <c:ptCount val="4"/>
                <c:pt idx="0">
                  <c:v>53.9</c:v>
                </c:pt>
                <c:pt idx="1">
                  <c:v>73.8</c:v>
                </c:pt>
                <c:pt idx="2">
                  <c:v>62.1</c:v>
                </c:pt>
                <c:pt idx="3">
                  <c:v>55.1</c:v>
                </c:pt>
              </c:numCache>
            </c:numRef>
          </c:val>
        </c:ser>
        <c:dLbls/>
        <c:gapWidth val="75"/>
        <c:shape val="box"/>
        <c:axId val="68421120"/>
        <c:axId val="68583808"/>
        <c:axId val="0"/>
      </c:bar3DChart>
      <c:catAx>
        <c:axId val="68421120"/>
        <c:scaling>
          <c:orientation val="minMax"/>
        </c:scaling>
        <c:axPos val="b"/>
        <c:majorTickMark val="none"/>
        <c:tickLblPos val="nextTo"/>
        <c:crossAx val="68583808"/>
        <c:crosses val="autoZero"/>
        <c:auto val="1"/>
        <c:lblAlgn val="ctr"/>
        <c:lblOffset val="100"/>
      </c:catAx>
      <c:valAx>
        <c:axId val="68583808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crossAx val="68421120"/>
        <c:crosses val="autoZero"/>
        <c:crossBetween val="between"/>
      </c:valAx>
    </c:plotArea>
    <c:legend>
      <c:legendPos val="b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cs-CZ"/>
  <c:chart>
    <c:title>
      <c:tx>
        <c:rich>
          <a:bodyPr/>
          <a:lstStyle/>
          <a:p>
            <a:pPr>
              <a:defRPr/>
            </a:pPr>
            <a:r>
              <a:rPr lang="cs-CZ" sz="1000" b="1" i="0" baseline="0">
                <a:effectLst/>
              </a:rPr>
              <a:t>Zřízené výbory a komise ve statutárních městech v roce 2014 </a:t>
            </a:r>
            <a:endParaRPr lang="cs-CZ" sz="1000">
              <a:effectLst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dPt>
            <c:idx val="25"/>
            <c:spPr>
              <a:solidFill>
                <a:schemeClr val="accent6">
                  <a:lumMod val="75000"/>
                </a:schemeClr>
              </a:solidFill>
            </c:spPr>
          </c:dPt>
          <c:cat>
            <c:strRef>
              <c:f>List2!$A$2:$A$27</c:f>
              <c:strCache>
                <c:ptCount val="26"/>
                <c:pt idx="0">
                  <c:v>Brno</c:v>
                </c:pt>
                <c:pt idx="1">
                  <c:v>Ostrava</c:v>
                </c:pt>
                <c:pt idx="2">
                  <c:v>Plzeň</c:v>
                </c:pt>
                <c:pt idx="3">
                  <c:v>Liberec</c:v>
                </c:pt>
                <c:pt idx="4">
                  <c:v>Olomouc</c:v>
                </c:pt>
                <c:pt idx="5">
                  <c:v>Ústí nad Labem  </c:v>
                </c:pt>
                <c:pt idx="6">
                  <c:v>České Budějovice</c:v>
                </c:pt>
                <c:pt idx="7">
                  <c:v>Hradec Králové</c:v>
                </c:pt>
                <c:pt idx="8">
                  <c:v>Pardubice</c:v>
                </c:pt>
                <c:pt idx="9">
                  <c:v>Havířov</c:v>
                </c:pt>
                <c:pt idx="10">
                  <c:v>Zlín</c:v>
                </c:pt>
                <c:pt idx="11">
                  <c:v>Most</c:v>
                </c:pt>
                <c:pt idx="12">
                  <c:v>Kladno</c:v>
                </c:pt>
                <c:pt idx="13">
                  <c:v>Opava</c:v>
                </c:pt>
                <c:pt idx="14">
                  <c:v>Frýdek Místek</c:v>
                </c:pt>
                <c:pt idx="15">
                  <c:v>Karviná</c:v>
                </c:pt>
                <c:pt idx="16">
                  <c:v>Děčín</c:v>
                </c:pt>
                <c:pt idx="17">
                  <c:v>Teplice</c:v>
                </c:pt>
                <c:pt idx="18">
                  <c:v>Jihlava</c:v>
                </c:pt>
                <c:pt idx="19">
                  <c:v>Chomutov</c:v>
                </c:pt>
                <c:pt idx="20">
                  <c:v>Karlovy Vary</c:v>
                </c:pt>
                <c:pt idx="21">
                  <c:v>Jablonec nad Nisou</c:v>
                </c:pt>
                <c:pt idx="22">
                  <c:v>Prostějov</c:v>
                </c:pt>
                <c:pt idx="23">
                  <c:v>Přerov</c:v>
                </c:pt>
                <c:pt idx="24">
                  <c:v>Mladá Boleslav</c:v>
                </c:pt>
                <c:pt idx="25">
                  <c:v>Průměr</c:v>
                </c:pt>
              </c:strCache>
            </c:strRef>
          </c:cat>
          <c:val>
            <c:numRef>
              <c:f>List2!$H$2:$H$27</c:f>
              <c:numCache>
                <c:formatCode>General</c:formatCode>
                <c:ptCount val="26"/>
                <c:pt idx="0">
                  <c:v>17</c:v>
                </c:pt>
                <c:pt idx="1">
                  <c:v>19</c:v>
                </c:pt>
                <c:pt idx="2">
                  <c:v>19</c:v>
                </c:pt>
                <c:pt idx="3">
                  <c:v>15</c:v>
                </c:pt>
                <c:pt idx="4">
                  <c:v>44</c:v>
                </c:pt>
                <c:pt idx="5">
                  <c:v>11</c:v>
                </c:pt>
                <c:pt idx="6">
                  <c:v>13</c:v>
                </c:pt>
                <c:pt idx="7">
                  <c:v>40</c:v>
                </c:pt>
                <c:pt idx="8">
                  <c:v>16</c:v>
                </c:pt>
                <c:pt idx="9">
                  <c:v>23</c:v>
                </c:pt>
                <c:pt idx="10">
                  <c:v>15</c:v>
                </c:pt>
                <c:pt idx="11">
                  <c:v>15</c:v>
                </c:pt>
                <c:pt idx="12">
                  <c:v>3</c:v>
                </c:pt>
                <c:pt idx="13">
                  <c:v>10</c:v>
                </c:pt>
                <c:pt idx="14">
                  <c:v>13</c:v>
                </c:pt>
                <c:pt idx="15">
                  <c:v>14</c:v>
                </c:pt>
                <c:pt idx="16">
                  <c:v>13</c:v>
                </c:pt>
                <c:pt idx="17">
                  <c:v>3</c:v>
                </c:pt>
                <c:pt idx="18">
                  <c:v>12</c:v>
                </c:pt>
                <c:pt idx="19">
                  <c:v>11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25</c:v>
                </c:pt>
                <c:pt idx="24">
                  <c:v>20</c:v>
                </c:pt>
                <c:pt idx="25">
                  <c:v>17</c:v>
                </c:pt>
              </c:numCache>
            </c:numRef>
          </c:val>
        </c:ser>
        <c:dLbls>
          <c:showVal val="1"/>
        </c:dLbls>
        <c:shape val="box"/>
        <c:axId val="69731840"/>
        <c:axId val="69733376"/>
        <c:axId val="0"/>
      </c:bar3DChart>
      <c:catAx>
        <c:axId val="69731840"/>
        <c:scaling>
          <c:orientation val="minMax"/>
        </c:scaling>
        <c:axPos val="b"/>
        <c:tickLblPos val="nextTo"/>
        <c:crossAx val="69733376"/>
        <c:crosses val="autoZero"/>
        <c:auto val="1"/>
        <c:lblAlgn val="ctr"/>
        <c:lblOffset val="100"/>
      </c:catAx>
      <c:valAx>
        <c:axId val="69733376"/>
        <c:scaling>
          <c:orientation val="minMax"/>
        </c:scaling>
        <c:axPos val="l"/>
        <c:numFmt formatCode="General" sourceLinked="1"/>
        <c:tickLblPos val="nextTo"/>
        <c:crossAx val="69731840"/>
        <c:crosses val="autoZero"/>
        <c:crossBetween val="between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1D974-0577-484A-B90C-F0708A70CC30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CCF65-42CE-4242-9843-39591577EF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03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osl\Desktop\ASPI'&amp;link='245\2000%20Sb." TargetMode="External"/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Překážka v práci z důvodu obecného zájmu</a:t>
            </a:r>
          </a:p>
          <a:p>
            <a:r>
              <a:rPr lang="cs-CZ" dirty="0" smtClean="0"/>
              <a:t>I v zákonech o ÚSC je že výkon</a:t>
            </a:r>
            <a:r>
              <a:rPr lang="cs-CZ" baseline="0" dirty="0" smtClean="0"/>
              <a:t> </a:t>
            </a:r>
            <a:r>
              <a:rPr lang="cs-CZ" baseline="0" dirty="0" err="1" smtClean="0"/>
              <a:t>fce</a:t>
            </a:r>
            <a:r>
              <a:rPr lang="cs-CZ" baseline="0" dirty="0" smtClean="0"/>
              <a:t> je výkonem veřejné funkce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91493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Výkon veřejné funkce i v </a:t>
            </a:r>
            <a:r>
              <a:rPr lang="cs-CZ" dirty="0" err="1" smtClean="0"/>
              <a:t>ObZř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- nesmí být zkrácen na svých právech</a:t>
            </a:r>
          </a:p>
          <a:p>
            <a:pPr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mtClean="0"/>
              <a:t>Podstatné</a:t>
            </a:r>
            <a:r>
              <a:rPr lang="cs-CZ" baseline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41872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 smtClean="0"/>
              <a:t>- viz stanovisko 2/2016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1573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9608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22374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79791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99347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89667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93209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§ 3 zákona o</a:t>
            </a:r>
            <a:r>
              <a:rPr lang="cs-CZ" baseline="0" dirty="0" smtClean="0"/>
              <a:t> evidenci obyvatel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6521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65754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76875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5955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0498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3881142" y="8686338"/>
            <a:ext cx="2975520" cy="4562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algn="r" hangingPunct="0">
              <a:lnSpc>
                <a:spcPct val="95000"/>
              </a:lnSpc>
              <a:tabLst>
                <a:tab pos="0" algn="l"/>
                <a:tab pos="408202" algn="l"/>
                <a:tab pos="816732" algn="l"/>
                <a:tab pos="1225264" algn="l"/>
                <a:tab pos="1633794" algn="l"/>
                <a:tab pos="2042324" algn="l"/>
                <a:tab pos="2450854" algn="l"/>
                <a:tab pos="2859385" algn="l"/>
                <a:tab pos="3267915" algn="l"/>
                <a:tab pos="3676444" algn="l"/>
                <a:tab pos="4084976" algn="l"/>
                <a:tab pos="4493505" algn="l"/>
                <a:tab pos="4902036" algn="l"/>
                <a:tab pos="5310567" algn="l"/>
                <a:tab pos="5719097" algn="l"/>
                <a:tab pos="6127627" algn="l"/>
                <a:tab pos="6536158" algn="l"/>
                <a:tab pos="6944688" algn="l"/>
                <a:tab pos="7353217" algn="l"/>
                <a:tab pos="7761748" algn="l"/>
                <a:tab pos="8170279" algn="l"/>
              </a:tabLst>
            </a:pPr>
            <a:fld id="{D3CA76E9-BA01-40C0-8E1A-45FBAFE6EDBE}" type="slidenum">
              <a:rPr lang="cs-CZ" sz="1300">
                <a:solidFill>
                  <a:srgbClr val="000000"/>
                </a:solidFill>
                <a:latin typeface="Times New Roman" pitchFamily="18"/>
                <a:ea typeface="Lucida Sans Unicode" pitchFamily="2"/>
                <a:cs typeface="Lucida Sans Unicode" pitchFamily="2"/>
              </a:rPr>
              <a:pPr algn="r" hangingPunct="0">
                <a:lnSpc>
                  <a:spcPct val="95000"/>
                </a:lnSpc>
                <a:tabLst>
                  <a:tab pos="0" algn="l"/>
                  <a:tab pos="408202" algn="l"/>
                  <a:tab pos="816732" algn="l"/>
                  <a:tab pos="1225264" algn="l"/>
                  <a:tab pos="1633794" algn="l"/>
                  <a:tab pos="2042324" algn="l"/>
                  <a:tab pos="2450854" algn="l"/>
                  <a:tab pos="2859385" algn="l"/>
                  <a:tab pos="3267915" algn="l"/>
                  <a:tab pos="3676444" algn="l"/>
                  <a:tab pos="4084976" algn="l"/>
                  <a:tab pos="4493505" algn="l"/>
                  <a:tab pos="4902036" algn="l"/>
                  <a:tab pos="5310567" algn="l"/>
                  <a:tab pos="5719097" algn="l"/>
                  <a:tab pos="6127627" algn="l"/>
                  <a:tab pos="6536158" algn="l"/>
                  <a:tab pos="6944688" algn="l"/>
                  <a:tab pos="7353217" algn="l"/>
                  <a:tab pos="7761748" algn="l"/>
                  <a:tab pos="8170279" algn="l"/>
                </a:tabLst>
              </a:pPr>
              <a:t>41</a:t>
            </a:fld>
            <a:endParaRPr lang="cs-CZ" sz="1300" dirty="0">
              <a:solidFill>
                <a:srgbClr val="000000"/>
              </a:solidFill>
              <a:latin typeface="Times New Roman" pitchFamily="18"/>
              <a:ea typeface="Lucida Sans Unicode" pitchFamily="2"/>
              <a:cs typeface="Lucida Sans Unicode" pitchFamily="2"/>
            </a:endParaRPr>
          </a:p>
        </p:txBody>
      </p:sp>
      <p:sp>
        <p:nvSpPr>
          <p:cNvPr id="3" name="Zástupný symbol pro obrázek snímku 2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181" y="4343322"/>
            <a:ext cx="5486962" cy="4115796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endParaRPr lang="cs-CZ" kern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0771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32923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554940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- Viz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slide</a:t>
            </a:r>
            <a:r>
              <a:rPr lang="cs-CZ" dirty="0" smtClean="0"/>
              <a:t> </a:t>
            </a:r>
          </a:p>
          <a:p>
            <a:r>
              <a:rPr lang="cs-CZ" dirty="0" smtClean="0"/>
              <a:t>- Nově neuvolněný místostarosta při skončení funkčního období</a:t>
            </a:r>
          </a:p>
          <a:p>
            <a:r>
              <a:rPr lang="cs-CZ" dirty="0" smtClean="0"/>
              <a:t>- Zánik mandátu definován dříve – myšleno jak FO tak i zánik v průběhu FO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77986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Stejně nastaveno – aby před volbami nedocházelo k obcházení</a:t>
            </a:r>
          </a:p>
          <a:p>
            <a:r>
              <a:rPr lang="cs-CZ" dirty="0" smtClean="0"/>
              <a:t>Ve FO jen jednou – vysvětlit </a:t>
            </a:r>
          </a:p>
          <a:p>
            <a:r>
              <a:rPr lang="cs-CZ" dirty="0" smtClean="0"/>
              <a:t>opětovné zvolení do funkce – zánik mandátu – nebude zvolen do funkce, za kterou by mu náleželo odchodné po volbách</a:t>
            </a:r>
          </a:p>
          <a:p>
            <a:r>
              <a:rPr lang="cs-CZ" dirty="0" smtClean="0"/>
              <a:t>Vzdání se/odvolání – pokud bude na dalším zasedání ZO zvolen – nevyplatí se… ! Jen jednou (dříve výměna starosty/místostarosty)</a:t>
            </a:r>
          </a:p>
          <a:p>
            <a:r>
              <a:rPr lang="cs-CZ" dirty="0" smtClean="0"/>
              <a:t>Pravomocné odsouzení – za trestný čin – pokud je to v běhu – potom </a:t>
            </a:r>
            <a:r>
              <a:rPr lang="cs-CZ" dirty="0" err="1" smtClean="0"/>
              <a:t>pozastavita</a:t>
            </a:r>
            <a:r>
              <a:rPr lang="cs-CZ" dirty="0" smtClean="0"/>
              <a:t> vyplatit až se rozhodne</a:t>
            </a:r>
          </a:p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00209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738472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Zákon č.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action="ppaction://hlinkfile"/>
              </a:rPr>
              <a:t>245/2000 Sb.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 státních svátcích, o ostatních svátcích, o významných dnech a o dnech pracovního klidu, ve znění pozdějších předpisů.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74693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mtClean="0"/>
              <a:t>Podmínky</a:t>
            </a:r>
            <a:r>
              <a:rPr lang="cs-CZ" baseline="0" smtClean="0"/>
              <a:t>, </a:t>
            </a:r>
            <a:r>
              <a:rPr lang="cs-CZ" smtClean="0"/>
              <a:t>které </a:t>
            </a:r>
            <a:r>
              <a:rPr lang="cs-CZ" dirty="0" smtClean="0"/>
              <a:t>mohou ovlivnit poskytování a výši cestovních náhrad, zejména dobu a místo nástupu a ukončení cesty, místo plnění úkolů, způsob dopravy a ubytování,.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CCF65-42CE-4242-9843-39591577EF35}" type="slidenum">
              <a:rPr lang="cs-CZ" smtClean="0"/>
              <a:pPr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45697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DDA9A5DD-C90B-4454-9ABB-D101F0BA9986}" type="slidenum">
              <a:rPr lang="cs-CZ" smtClean="0"/>
              <a:pPr lvl="0"/>
              <a:t>66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876738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DDA9A5DD-C90B-4454-9ABB-D101F0BA9986}" type="slidenum">
              <a:rPr lang="cs-CZ" smtClean="0"/>
              <a:pPr lvl="0"/>
              <a:t>67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87673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DDA9A5DD-C90B-4454-9ABB-D101F0BA9986}" type="slidenum">
              <a:rPr lang="cs-CZ" smtClean="0"/>
              <a:pPr lvl="0"/>
              <a:t>68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8767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7" name="Obdélní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cs-CZ"/>
          </a:p>
        </p:txBody>
      </p:sp>
      <p:sp>
        <p:nvSpPr>
          <p:cNvPr id="16" name="Zástupný symbol pro text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Obdélní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1" name="Obdélní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Zástupný symbol pro zápatí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E0CFF74-E0CC-4F96-83E7-253983BC041F}" type="datetimeFigureOut">
              <a:rPr lang="cs-CZ" smtClean="0"/>
              <a:pPr/>
              <a:t>29.11.2017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Obdélní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36F32E-CC3F-43C3-9DFA-3F5C8FF8ACE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7" r:id="rId1"/>
    <p:sldLayoutId id="2147484898" r:id="rId2"/>
    <p:sldLayoutId id="2147484899" r:id="rId3"/>
    <p:sldLayoutId id="2147484900" r:id="rId4"/>
    <p:sldLayoutId id="2147484901" r:id="rId5"/>
    <p:sldLayoutId id="2147484902" r:id="rId6"/>
    <p:sldLayoutId id="2147484903" r:id="rId7"/>
    <p:sldLayoutId id="2147484904" r:id="rId8"/>
    <p:sldLayoutId id="2147484905" r:id="rId9"/>
    <p:sldLayoutId id="2147484906" r:id="rId10"/>
    <p:sldLayoutId id="21474849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vcr.cz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Posl\Desktop\ASPI'&amp;link='128\2000%20Sb.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vcr.cz/odk" TargetMode="External"/><Relationship Id="rId2" Type="http://schemas.openxmlformats.org/officeDocument/2006/relationships/hyperlink" Target="mailto:odbordk@mvcr.cz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362200" y="2492896"/>
            <a:ext cx="6477000" cy="337450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Odměňování členů zastupitelstev ÚSC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Mgr. Stanislav </a:t>
            </a:r>
            <a:r>
              <a:rPr lang="cs-CZ" dirty="0" err="1" smtClean="0"/>
              <a:t>Szpandrzyk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4028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1800" b="1" u="sng" dirty="0" smtClean="0"/>
              <a:t>Úvod </a:t>
            </a:r>
            <a:r>
              <a:rPr lang="cs-CZ" sz="1800" b="1" u="sng" dirty="0"/>
              <a:t>do problematiky</a:t>
            </a:r>
            <a:endParaRPr lang="cs-CZ" sz="1800" u="sng" dirty="0"/>
          </a:p>
          <a:p>
            <a:pPr>
              <a:spcBef>
                <a:spcPts val="0"/>
              </a:spcBef>
            </a:pPr>
            <a:r>
              <a:rPr lang="cs-CZ" sz="1800" dirty="0" smtClean="0"/>
              <a:t>Základní právní předpisy a </a:t>
            </a:r>
            <a:r>
              <a:rPr lang="cs-CZ" sz="1800" dirty="0"/>
              <a:t>jejich vzájemné vztahy </a:t>
            </a:r>
          </a:p>
          <a:p>
            <a:pPr lvl="0">
              <a:spcBef>
                <a:spcPts val="0"/>
              </a:spcBef>
            </a:pPr>
            <a:r>
              <a:rPr lang="cs-CZ" sz="1800" dirty="0" smtClean="0"/>
              <a:t>Vymezení </a:t>
            </a:r>
            <a:r>
              <a:rPr lang="cs-CZ" sz="1800" dirty="0"/>
              <a:t>základních </a:t>
            </a:r>
            <a:r>
              <a:rPr lang="cs-CZ" sz="1800" dirty="0" smtClean="0"/>
              <a:t>pojmů  a souvislostí</a:t>
            </a:r>
            <a:endParaRPr lang="cs-CZ" sz="1800" dirty="0"/>
          </a:p>
          <a:p>
            <a:pPr marL="0" indent="0">
              <a:spcBef>
                <a:spcPts val="0"/>
              </a:spcBef>
              <a:buNone/>
            </a:pPr>
            <a:r>
              <a:rPr lang="cs-CZ" sz="1800" b="1" u="sng" dirty="0" smtClean="0"/>
              <a:t>Odměňování </a:t>
            </a:r>
            <a:r>
              <a:rPr lang="cs-CZ" sz="1800" b="1" u="sng" dirty="0"/>
              <a:t>členů zastupitelstev – výklad aktuální právní úpravy</a:t>
            </a:r>
            <a:endParaRPr lang="cs-CZ" sz="1800" u="sng" dirty="0"/>
          </a:p>
          <a:p>
            <a:pPr lvl="0">
              <a:spcBef>
                <a:spcPts val="0"/>
              </a:spcBef>
            </a:pPr>
            <a:r>
              <a:rPr lang="cs-CZ" sz="1800" dirty="0"/>
              <a:t>Odměny uvolněných a neuvolněných členů zastupitelstev 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Mimořádné odměny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Odchodné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Dovolená uvolněných členů zastupitelstev   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Nároky členů zastupitelstev v souvislosti s výkonem funkce 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Další související aspekty související s odměňováním členů zastupitelstev</a:t>
            </a:r>
          </a:p>
          <a:p>
            <a:pPr lvl="0">
              <a:spcBef>
                <a:spcPts val="0"/>
              </a:spcBef>
            </a:pPr>
            <a:r>
              <a:rPr lang="cs-CZ" sz="1800" dirty="0" smtClean="0"/>
              <a:t>Přechod na novou právní úpravu</a:t>
            </a:r>
            <a:endParaRPr lang="cs-CZ" sz="1800" dirty="0"/>
          </a:p>
          <a:p>
            <a:pPr marL="0" indent="0">
              <a:spcBef>
                <a:spcPts val="0"/>
              </a:spcBef>
              <a:buNone/>
            </a:pPr>
            <a:r>
              <a:rPr lang="cs-CZ" sz="1800" b="1" u="sng" dirty="0" smtClean="0"/>
              <a:t>Příklady </a:t>
            </a:r>
            <a:r>
              <a:rPr lang="cs-CZ" sz="1800" b="1" u="sng" dirty="0"/>
              <a:t>nesprávné praxe v souvislosti s odměňováním členů zastupitelstev</a:t>
            </a:r>
            <a:endParaRPr lang="cs-CZ" sz="1800" u="sng" dirty="0"/>
          </a:p>
          <a:p>
            <a:pPr lvl="0">
              <a:spcBef>
                <a:spcPts val="0"/>
              </a:spcBef>
            </a:pPr>
            <a:r>
              <a:rPr lang="cs-CZ" sz="1800" dirty="0"/>
              <a:t>Praktické příklady (výpočty odměn) </a:t>
            </a:r>
          </a:p>
          <a:p>
            <a:pPr lvl="0">
              <a:spcBef>
                <a:spcPts val="0"/>
              </a:spcBef>
            </a:pPr>
            <a:r>
              <a:rPr lang="cs-CZ" sz="1800" dirty="0"/>
              <a:t>Možnosti dozorového zásahu </a:t>
            </a:r>
            <a:endParaRPr lang="cs-CZ" sz="18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cs-CZ" sz="1800" b="1" u="sng" dirty="0" smtClean="0"/>
              <a:t>Závěr</a:t>
            </a:r>
            <a:endParaRPr lang="cs-CZ" sz="1800" u="sng" dirty="0"/>
          </a:p>
          <a:p>
            <a:pPr lvl="0">
              <a:spcBef>
                <a:spcPts val="0"/>
              </a:spcBef>
            </a:pPr>
            <a:r>
              <a:rPr lang="cs-CZ" sz="1800" dirty="0"/>
              <a:t>Diskuze, odpovědi na otázky, konzultace </a:t>
            </a:r>
          </a:p>
        </p:txBody>
      </p:sp>
    </p:spTree>
    <p:extLst>
      <p:ext uri="{BB962C8B-B14F-4D97-AF65-F5344CB8AC3E}">
        <p14:creationId xmlns:p14="http://schemas.microsoft.com/office/powerpoint/2010/main" xmlns="" val="9668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Právní předpisy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/>
              <a:t>Zákon č. 128/2000 Sb. o obcích (obecní zřízení</a:t>
            </a:r>
            <a:r>
              <a:rPr lang="cs-CZ" sz="2000" dirty="0" smtClean="0"/>
              <a:t>) - dále jen </a:t>
            </a:r>
            <a:r>
              <a:rPr lang="cs-CZ" sz="2000" dirty="0" err="1" smtClean="0"/>
              <a:t>ObZř</a:t>
            </a:r>
            <a:r>
              <a:rPr lang="cs-CZ" sz="2000" dirty="0" smtClean="0"/>
              <a:t>,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 smtClean="0"/>
              <a:t>Zákon č. 129/2000 Sb. o krajích (krajské zřízení) – dále jen </a:t>
            </a:r>
            <a:r>
              <a:rPr lang="cs-CZ" sz="2000" dirty="0" err="1" smtClean="0"/>
              <a:t>KrZř</a:t>
            </a:r>
            <a:r>
              <a:rPr lang="cs-CZ" sz="2000" dirty="0" smtClean="0"/>
              <a:t> 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 smtClean="0"/>
              <a:t>Zákon č. 131/2000 Sb. o hlavním městě Praze (HMP)</a:t>
            </a:r>
            <a:endParaRPr lang="cs-CZ" sz="2000" dirty="0"/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b="1" dirty="0">
                <a:solidFill>
                  <a:srgbClr val="C00000"/>
                </a:solidFill>
              </a:rPr>
              <a:t>Zákon č. 99/2017 </a:t>
            </a:r>
            <a:r>
              <a:rPr lang="cs-CZ" sz="2000" b="1" dirty="0" smtClean="0">
                <a:solidFill>
                  <a:srgbClr val="C00000"/>
                </a:solidFill>
              </a:rPr>
              <a:t>Sb. – částka č</a:t>
            </a:r>
            <a:r>
              <a:rPr lang="cs-CZ" sz="2000" b="1" dirty="0">
                <a:solidFill>
                  <a:srgbClr val="C00000"/>
                </a:solidFill>
              </a:rPr>
              <a:t>. 39 Sbírky zákonů ze dne 5. 4. 2017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b="1" dirty="0" smtClean="0">
                <a:solidFill>
                  <a:srgbClr val="C00000"/>
                </a:solidFill>
              </a:rPr>
              <a:t>Nařízení vlády č. 318/2017 Sb.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 smtClean="0"/>
              <a:t>Nařízení </a:t>
            </a:r>
            <a:r>
              <a:rPr lang="cs-CZ" sz="2000" dirty="0"/>
              <a:t>vlády č. 37/2003 Sb., o odměnách za výkon funkce členů zastupitelstev ÚSC, ve znění pozdějších předpisů (</a:t>
            </a:r>
            <a:r>
              <a:rPr lang="cs-CZ" sz="2000" b="1" u="sng" dirty="0"/>
              <a:t>zrušuje se k 1. 1. </a:t>
            </a:r>
            <a:r>
              <a:rPr lang="cs-CZ" sz="2000" b="1" u="sng" dirty="0" smtClean="0"/>
              <a:t>2018</a:t>
            </a:r>
            <a:r>
              <a:rPr lang="cs-CZ" sz="2000" b="1" dirty="0" smtClean="0"/>
              <a:t>)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 smtClean="0"/>
              <a:t>Zákon č. 206/2006 Sb., zákoník </a:t>
            </a:r>
            <a:r>
              <a:rPr lang="cs-CZ" sz="2000" dirty="0"/>
              <a:t>práce – vybraná </a:t>
            </a:r>
            <a:r>
              <a:rPr lang="cs-CZ" sz="2000" dirty="0" smtClean="0"/>
              <a:t>ustanovení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000" dirty="0" smtClean="0"/>
              <a:t>Zákony </a:t>
            </a:r>
            <a:r>
              <a:rPr lang="cs-CZ" sz="2000" dirty="0"/>
              <a:t>o volbách do zastupitelstev ÚSC </a:t>
            </a:r>
            <a:r>
              <a:rPr lang="cs-CZ" sz="2000" dirty="0" smtClean="0"/>
              <a:t>(zákon č</a:t>
            </a:r>
            <a:r>
              <a:rPr lang="cs-CZ" sz="2000" dirty="0"/>
              <a:t>. </a:t>
            </a:r>
            <a:r>
              <a:rPr lang="en-US" sz="2000" dirty="0"/>
              <a:t>491/2001 Sb., o </a:t>
            </a:r>
            <a:r>
              <a:rPr lang="en-US" sz="2000" dirty="0" err="1"/>
              <a:t>volbách</a:t>
            </a:r>
            <a:r>
              <a:rPr lang="en-US" sz="2000" dirty="0"/>
              <a:t> do </a:t>
            </a:r>
            <a:r>
              <a:rPr lang="en-US" sz="2000" dirty="0" err="1"/>
              <a:t>zastupitelstev</a:t>
            </a:r>
            <a:r>
              <a:rPr lang="en-US" sz="2000" dirty="0"/>
              <a:t> </a:t>
            </a:r>
            <a:r>
              <a:rPr lang="en-US" sz="2000" dirty="0" err="1"/>
              <a:t>obcí</a:t>
            </a:r>
            <a:r>
              <a:rPr lang="en-US" sz="2000" dirty="0"/>
              <a:t> ..., </a:t>
            </a:r>
            <a:r>
              <a:rPr lang="cs-CZ" sz="2000" dirty="0" smtClean="0"/>
              <a:t>zákon č. 130/2000 </a:t>
            </a:r>
            <a:r>
              <a:rPr lang="cs-CZ" sz="2000" dirty="0"/>
              <a:t>Sb., </a:t>
            </a:r>
            <a:r>
              <a:rPr lang="cs-CZ" sz="2000" dirty="0" smtClean="0"/>
              <a:t>… krajů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dirty="0" err="1" smtClean="0"/>
              <a:t>Další</a:t>
            </a:r>
            <a:r>
              <a:rPr lang="en-US" sz="2000" dirty="0" smtClean="0"/>
              <a:t> </a:t>
            </a:r>
            <a:r>
              <a:rPr lang="en-US" sz="2000" dirty="0" err="1"/>
              <a:t>zákony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cs-CZ" sz="2000" dirty="0" smtClean="0"/>
              <a:t>zákon č. </a:t>
            </a:r>
            <a:r>
              <a:rPr lang="en-US" sz="2000" dirty="0" smtClean="0"/>
              <a:t>586/1992 </a:t>
            </a:r>
            <a:r>
              <a:rPr lang="cs-CZ" sz="2000" dirty="0" smtClean="0"/>
              <a:t>Sb. </a:t>
            </a:r>
            <a:r>
              <a:rPr lang="en-US" sz="2000" dirty="0" err="1" smtClean="0"/>
              <a:t>daň</a:t>
            </a:r>
            <a:r>
              <a:rPr lang="en-US" sz="2000" dirty="0" smtClean="0"/>
              <a:t> </a:t>
            </a:r>
            <a:r>
              <a:rPr lang="en-US" sz="2000" dirty="0"/>
              <a:t>z </a:t>
            </a:r>
            <a:r>
              <a:rPr lang="en-US" sz="2000" dirty="0" err="1"/>
              <a:t>příjm</a:t>
            </a:r>
            <a:r>
              <a:rPr lang="cs-CZ" sz="2000" dirty="0"/>
              <a:t>ů</a:t>
            </a:r>
            <a:r>
              <a:rPr lang="en-US" sz="2000" dirty="0"/>
              <a:t>, </a:t>
            </a:r>
            <a:r>
              <a:rPr lang="cs-CZ" sz="2000" dirty="0" smtClean="0"/>
              <a:t>z. č. </a:t>
            </a:r>
            <a:r>
              <a:rPr lang="en-US" sz="2000" dirty="0" smtClean="0"/>
              <a:t>187/2006 </a:t>
            </a:r>
            <a:r>
              <a:rPr lang="cs-CZ" sz="2000" dirty="0" smtClean="0"/>
              <a:t>Sb. o nemocenském pojištění</a:t>
            </a:r>
            <a:r>
              <a:rPr lang="en-US" sz="2000" dirty="0" smtClean="0"/>
              <a:t>, </a:t>
            </a:r>
            <a:r>
              <a:rPr lang="cs-CZ" sz="2000" dirty="0" smtClean="0"/>
              <a:t>z. č. </a:t>
            </a:r>
            <a:r>
              <a:rPr lang="en-US" sz="2000" dirty="0" smtClean="0"/>
              <a:t>589/1992 </a:t>
            </a:r>
            <a:r>
              <a:rPr lang="cs-CZ" sz="2000" dirty="0" smtClean="0"/>
              <a:t>Sb. o sociálním pojištění</a:t>
            </a:r>
            <a:r>
              <a:rPr lang="en-US" sz="2000" dirty="0" smtClean="0"/>
              <a:t>, </a:t>
            </a:r>
            <a:r>
              <a:rPr lang="cs-CZ" sz="2000" dirty="0" smtClean="0"/>
              <a:t>z. č. </a:t>
            </a:r>
            <a:r>
              <a:rPr lang="en-US" sz="2000" dirty="0" smtClean="0"/>
              <a:t>48/1997 </a:t>
            </a:r>
            <a:r>
              <a:rPr lang="cs-CZ" sz="2000" dirty="0" smtClean="0"/>
              <a:t>Sb. </a:t>
            </a:r>
            <a:r>
              <a:rPr lang="en-US" sz="2000" dirty="0" smtClean="0"/>
              <a:t>a 592/1992</a:t>
            </a:r>
            <a:r>
              <a:rPr lang="cs-CZ" sz="2000" dirty="0" smtClean="0"/>
              <a:t> Sb.</a:t>
            </a:r>
            <a:r>
              <a:rPr lang="en-US" sz="2000" dirty="0" smtClean="0"/>
              <a:t> </a:t>
            </a:r>
            <a:r>
              <a:rPr lang="cs-CZ" sz="2000" dirty="0" smtClean="0"/>
              <a:t>o veřejném zdravotním pojištění</a:t>
            </a:r>
            <a:r>
              <a:rPr lang="en-US" sz="2000" dirty="0" smtClean="0"/>
              <a:t>)</a:t>
            </a:r>
            <a:endParaRPr lang="en-US" sz="20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2363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Proč nový systém odměňování členů zastupitelstev ÚSC 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/>
              <a:t>Nejednotná právní úprava pro obce, kraje a HMP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 smtClean="0"/>
              <a:t>Problémové oblasti stávající právní úpravy, přetrvávající aplikační obtíže   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 smtClean="0"/>
              <a:t>Disproporce ve výši odměn za výkon funkce, nevyhovující dělení územní struktury (zejm. obcí) pro výpočet odměn </a:t>
            </a:r>
            <a:endParaRPr lang="cs-CZ" sz="2400" dirty="0" smtClean="0"/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 smtClean="0"/>
              <a:t>Potřeba zavedení nových institutů</a:t>
            </a:r>
            <a:endParaRPr lang="cs-CZ" sz="2400" dirty="0" smtClean="0"/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 smtClean="0"/>
              <a:t>Novela </a:t>
            </a:r>
            <a:r>
              <a:rPr lang="cs-CZ" sz="2400" dirty="0"/>
              <a:t>stávající právní úpravy s účinností od </a:t>
            </a:r>
            <a:r>
              <a:rPr lang="cs-CZ" sz="2400" b="1" u="sng" dirty="0">
                <a:solidFill>
                  <a:srgbClr val="C00000"/>
                </a:solidFill>
              </a:rPr>
              <a:t>1. 1. 2018 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400" dirty="0"/>
              <a:t>Obsah novely – konsensuální řešení projednané se zástupci ÚSC </a:t>
            </a:r>
            <a:r>
              <a:rPr lang="cs-CZ" sz="2400" dirty="0" smtClean="0"/>
              <a:t>– výsledek </a:t>
            </a:r>
            <a:r>
              <a:rPr lang="cs-CZ" sz="2400" b="1" dirty="0" smtClean="0">
                <a:solidFill>
                  <a:srgbClr val="C00000"/>
                </a:solidFill>
              </a:rPr>
              <a:t>jednání pracovní skupiny složené i ze zástupců ÚSC</a:t>
            </a:r>
            <a:endParaRPr lang="cs-CZ" sz="2400" b="1" dirty="0">
              <a:solidFill>
                <a:srgbClr val="C0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945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Člen zastupitelstva ÚSC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9120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u="sng" dirty="0" smtClean="0">
                <a:solidFill>
                  <a:schemeClr val="tx2"/>
                </a:solidFill>
              </a:rPr>
              <a:t>Vznik mandátu (mandát </a:t>
            </a:r>
            <a:r>
              <a:rPr lang="cs-CZ" sz="3400" b="1" u="sng" dirty="0">
                <a:solidFill>
                  <a:schemeClr val="tx2"/>
                </a:solidFill>
              </a:rPr>
              <a:t>4letý)</a:t>
            </a:r>
          </a:p>
          <a:p>
            <a:pPr lvl="0">
              <a:spcAft>
                <a:spcPts val="12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dirty="0"/>
              <a:t>v</a:t>
            </a:r>
            <a:r>
              <a:rPr lang="cs-CZ" sz="3400" b="1" dirty="0" smtClean="0"/>
              <a:t>zniká </a:t>
            </a:r>
            <a:r>
              <a:rPr lang="cs-CZ" sz="3400" b="1" dirty="0"/>
              <a:t>zvolením</a:t>
            </a:r>
            <a:r>
              <a:rPr lang="cs-CZ" sz="3400" dirty="0"/>
              <a:t>, k čemuž dojde ukončením </a:t>
            </a:r>
            <a:r>
              <a:rPr lang="cs-CZ" sz="3400" dirty="0" smtClean="0"/>
              <a:t>hlasování (totéž </a:t>
            </a:r>
            <a:r>
              <a:rPr lang="cs-CZ" sz="3400" dirty="0"/>
              <a:t>viz § 69 odst. 1 </a:t>
            </a:r>
            <a:r>
              <a:rPr lang="cs-CZ" sz="3400" dirty="0" err="1" smtClean="0"/>
              <a:t>ObZř</a:t>
            </a:r>
            <a:r>
              <a:rPr lang="cs-CZ" sz="3400" dirty="0" smtClean="0"/>
              <a:t>) = tj. </a:t>
            </a:r>
            <a:r>
              <a:rPr lang="cs-CZ" sz="3400" b="1" dirty="0" smtClean="0"/>
              <a:t>druhý den voleb ve </a:t>
            </a:r>
            <a:r>
              <a:rPr lang="cs-CZ" sz="3400" b="1" dirty="0"/>
              <a:t>stanovený čas </a:t>
            </a:r>
            <a:endParaRPr lang="cs-CZ" sz="3400" b="1" dirty="0" smtClean="0"/>
          </a:p>
          <a:p>
            <a:pPr lvl="0">
              <a:spcAft>
                <a:spcPts val="12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u="sng" dirty="0" smtClean="0">
                <a:solidFill>
                  <a:schemeClr val="tx2"/>
                </a:solidFill>
              </a:rPr>
              <a:t>Zánik mandátu</a:t>
            </a:r>
            <a:r>
              <a:rPr lang="cs-CZ" sz="3400" b="1" dirty="0" smtClean="0">
                <a:solidFill>
                  <a:schemeClr val="tx2"/>
                </a:solidFill>
              </a:rPr>
              <a:t> </a:t>
            </a:r>
            <a:r>
              <a:rPr lang="cs-CZ" sz="3400" dirty="0" smtClean="0"/>
              <a:t>– </a:t>
            </a:r>
            <a:r>
              <a:rPr lang="cs-CZ" sz="3400" dirty="0"/>
              <a:t>jen ze zákonem stanovených důvodů </a:t>
            </a:r>
            <a:r>
              <a:rPr lang="cs-CZ" sz="3400" dirty="0" smtClean="0"/>
              <a:t>a </a:t>
            </a:r>
            <a:r>
              <a:rPr lang="cs-CZ" sz="3400" dirty="0"/>
              <a:t>v zákonem stanovených případech</a:t>
            </a:r>
            <a:r>
              <a:rPr lang="cs-CZ" sz="3400" dirty="0" smtClean="0"/>
              <a:t>:</a:t>
            </a:r>
          </a:p>
          <a:p>
            <a:pPr marL="0" lvl="0" indent="0"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u="sng" dirty="0" smtClean="0">
                <a:solidFill>
                  <a:srgbClr val="C00000"/>
                </a:solidFill>
              </a:rPr>
              <a:t>Automaticky ze zákona:</a:t>
            </a:r>
            <a:endParaRPr lang="cs-CZ" sz="3400" b="1" u="sng" dirty="0">
              <a:solidFill>
                <a:srgbClr val="C00000"/>
              </a:solidFill>
            </a:endParaRP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dirty="0" smtClean="0"/>
              <a:t>odmítnutím </a:t>
            </a:r>
            <a:r>
              <a:rPr lang="cs-CZ" sz="3400" b="1" dirty="0"/>
              <a:t>slibu </a:t>
            </a:r>
            <a:r>
              <a:rPr lang="cs-CZ" sz="3400" dirty="0"/>
              <a:t>nebo </a:t>
            </a:r>
            <a:r>
              <a:rPr lang="cs-CZ" sz="3400" b="1" dirty="0"/>
              <a:t>složením slibu s výhradou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dirty="0"/>
              <a:t>d</a:t>
            </a:r>
            <a:r>
              <a:rPr lang="cs-CZ" sz="3400" dirty="0" smtClean="0"/>
              <a:t>nem</a:t>
            </a:r>
            <a:r>
              <a:rPr lang="cs-CZ" sz="3400" dirty="0"/>
              <a:t>, kdy </a:t>
            </a:r>
            <a:r>
              <a:rPr lang="cs-CZ" sz="3400" b="1" dirty="0"/>
              <a:t>starosta obdrží písemnou rezignaci člena zastupitelstva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dirty="0" smtClean="0"/>
              <a:t>dnem</a:t>
            </a:r>
            <a:r>
              <a:rPr lang="cs-CZ" sz="3400" dirty="0"/>
              <a:t>, kdy </a:t>
            </a:r>
            <a:r>
              <a:rPr lang="cs-CZ" sz="3400" b="1" dirty="0"/>
              <a:t>starosta podá rezignaci na zasedání zastupitelstva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dirty="0"/>
              <a:t>ú</a:t>
            </a:r>
            <a:r>
              <a:rPr lang="cs-CZ" sz="3400" b="1" dirty="0" smtClean="0"/>
              <a:t>mrtím</a:t>
            </a:r>
            <a:r>
              <a:rPr lang="cs-CZ" sz="3400" dirty="0" smtClean="0"/>
              <a:t> </a:t>
            </a:r>
            <a:r>
              <a:rPr lang="cs-CZ" sz="3400" dirty="0"/>
              <a:t>člena zastupitelstva</a:t>
            </a:r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dirty="0"/>
              <a:t>d</a:t>
            </a:r>
            <a:r>
              <a:rPr lang="cs-CZ" sz="3400" b="1" dirty="0" smtClean="0"/>
              <a:t>nem </a:t>
            </a:r>
            <a:r>
              <a:rPr lang="cs-CZ" sz="3400" b="1" dirty="0"/>
              <a:t>voleb do ZO </a:t>
            </a:r>
            <a:r>
              <a:rPr lang="cs-CZ" sz="3400" dirty="0"/>
              <a:t>(ale ukončením hlasování </a:t>
            </a:r>
            <a:r>
              <a:rPr lang="cs-CZ" sz="3400" dirty="0" smtClean="0"/>
              <a:t>druhý den </a:t>
            </a:r>
            <a:r>
              <a:rPr lang="cs-CZ" sz="3400" dirty="0"/>
              <a:t>voleb u </a:t>
            </a:r>
            <a:r>
              <a:rPr lang="cs-CZ" sz="3400" dirty="0" smtClean="0"/>
              <a:t>čl. z. kraje)</a:t>
            </a:r>
            <a:endParaRPr lang="cs-CZ" sz="3400" dirty="0"/>
          </a:p>
          <a:p>
            <a:pPr lvl="0"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400" b="1" dirty="0"/>
              <a:t>d</a:t>
            </a:r>
            <a:r>
              <a:rPr lang="cs-CZ" sz="3400" b="1" dirty="0" smtClean="0"/>
              <a:t>nem </a:t>
            </a:r>
            <a:r>
              <a:rPr lang="cs-CZ" sz="3400" b="1" dirty="0"/>
              <a:t>sloučení obcí </a:t>
            </a:r>
            <a:r>
              <a:rPr lang="cs-CZ" sz="3400" dirty="0"/>
              <a:t>nebo </a:t>
            </a:r>
            <a:r>
              <a:rPr lang="cs-CZ" sz="3400" b="1" dirty="0"/>
              <a:t>připojení obce k jiné obci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34259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18960" indent="-318960">
              <a:buFont typeface="Wingdings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700" b="1" u="sng" dirty="0" smtClean="0">
                <a:solidFill>
                  <a:schemeClr val="tx2"/>
                </a:solidFill>
              </a:rPr>
              <a:t>Zánik mandátu</a:t>
            </a:r>
          </a:p>
          <a:p>
            <a:pPr marL="318960" indent="-318960">
              <a:buFont typeface="Wingdings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700" b="1" dirty="0" smtClean="0">
                <a:solidFill>
                  <a:srgbClr val="C00000"/>
                </a:solidFill>
              </a:rPr>
              <a:t>Vysloví-li </a:t>
            </a:r>
            <a:r>
              <a:rPr lang="cs-CZ" sz="2700" b="1" dirty="0">
                <a:solidFill>
                  <a:srgbClr val="C00000"/>
                </a:solidFill>
              </a:rPr>
              <a:t>to příslušné zastupitelstvo z důvodu: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300" dirty="0"/>
              <a:t>p</a:t>
            </a:r>
            <a:r>
              <a:rPr lang="cs-CZ" sz="2300" dirty="0" smtClean="0"/>
              <a:t>ravomocného </a:t>
            </a:r>
            <a:r>
              <a:rPr lang="cs-CZ" sz="2300" dirty="0"/>
              <a:t>rozhodnutí soudu, kterým byl člen ZO odsouzen k nepodmíněnému trestu odnětí svobody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300" dirty="0" smtClean="0"/>
              <a:t>ztráta </a:t>
            </a:r>
            <a:r>
              <a:rPr lang="cs-CZ" sz="2300" dirty="0"/>
              <a:t>volitelnosti</a:t>
            </a: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300" dirty="0"/>
              <a:t>n</a:t>
            </a:r>
            <a:r>
              <a:rPr lang="cs-CZ" sz="2300" dirty="0" smtClean="0"/>
              <a:t>eslučitelnosti funkcí</a:t>
            </a:r>
          </a:p>
          <a:p>
            <a:pPr marL="0" indent="0"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700" b="1" u="sng" dirty="0" smtClean="0">
                <a:solidFill>
                  <a:schemeClr val="tx2"/>
                </a:solidFill>
              </a:rPr>
              <a:t>Nastupování </a:t>
            </a:r>
            <a:r>
              <a:rPr lang="cs-CZ" sz="2700" b="1" u="sng" dirty="0">
                <a:solidFill>
                  <a:schemeClr val="tx2"/>
                </a:solidFill>
              </a:rPr>
              <a:t>náhradníka </a:t>
            </a:r>
            <a:endParaRPr lang="cs-CZ" sz="2700" b="1" u="sng" dirty="0" smtClean="0">
              <a:solidFill>
                <a:schemeClr val="tx2"/>
              </a:solidFill>
            </a:endParaRPr>
          </a:p>
          <a:p>
            <a:pPr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300" dirty="0"/>
              <a:t>nastupuje (ex lege) následujícím dnem po dni uprázdnění mandátu, </a:t>
            </a:r>
            <a:r>
              <a:rPr lang="cs-CZ" sz="2300" dirty="0" smtClean="0"/>
              <a:t>§ </a:t>
            </a:r>
            <a:r>
              <a:rPr lang="en-US" altLang="zh-CN" sz="2300" dirty="0" smtClean="0"/>
              <a:t>56</a:t>
            </a:r>
            <a:r>
              <a:rPr lang="cs-CZ" altLang="zh-CN" sz="2300" dirty="0" smtClean="0"/>
              <a:t> zákona o volbách do zastupitelstev obcí. </a:t>
            </a:r>
            <a:endParaRPr lang="cs-CZ" sz="23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9904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Výkon veřejné funkce (dle ZP)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Výkon funkce ČZO = výkon veřejné funkce </a:t>
            </a:r>
          </a:p>
          <a:p>
            <a:pPr marL="0" indent="0">
              <a:buNone/>
            </a:pPr>
            <a:r>
              <a:rPr lang="cs-CZ" b="1" dirty="0" smtClean="0"/>
              <a:t>Výkon </a:t>
            </a:r>
            <a:r>
              <a:rPr lang="cs-CZ" b="1" dirty="0"/>
              <a:t>veřejné funkce </a:t>
            </a:r>
            <a:r>
              <a:rPr lang="cs-CZ" dirty="0" smtClean="0"/>
              <a:t>(§ 201 ZP)</a:t>
            </a:r>
            <a:r>
              <a:rPr lang="cs-CZ" b="1" dirty="0"/>
              <a:t> </a:t>
            </a:r>
            <a:endParaRPr lang="cs-CZ" dirty="0"/>
          </a:p>
          <a:p>
            <a:pPr marL="0" indent="0" algn="just">
              <a:buNone/>
            </a:pPr>
            <a:r>
              <a:rPr lang="cs-CZ" sz="2800" dirty="0" smtClean="0"/>
              <a:t>Výkonem </a:t>
            </a:r>
            <a:r>
              <a:rPr lang="cs-CZ" sz="2800" dirty="0"/>
              <a:t>veřejné funkce se </a:t>
            </a:r>
            <a:r>
              <a:rPr lang="cs-CZ" sz="2800" dirty="0" smtClean="0"/>
              <a:t>rozumí </a:t>
            </a:r>
            <a:r>
              <a:rPr lang="cs-CZ" sz="2800" dirty="0"/>
              <a:t>plnění povinností vyplývajících z funkce, která je </a:t>
            </a:r>
          </a:p>
          <a:p>
            <a:pPr marL="0" indent="0" algn="just">
              <a:buNone/>
            </a:pPr>
            <a:r>
              <a:rPr lang="cs-CZ" sz="2800" dirty="0" smtClean="0"/>
              <a:t>a</a:t>
            </a:r>
            <a:r>
              <a:rPr lang="cs-CZ" sz="2800" dirty="0"/>
              <a:t>) </a:t>
            </a:r>
            <a:r>
              <a:rPr lang="cs-CZ" sz="2800" dirty="0" smtClean="0"/>
              <a:t>vymezena </a:t>
            </a:r>
            <a:r>
              <a:rPr lang="cs-CZ" sz="2800" dirty="0"/>
              <a:t>funkčním nebo časovým obdobím a </a:t>
            </a:r>
          </a:p>
          <a:p>
            <a:pPr marL="0" indent="0" algn="just">
              <a:buNone/>
            </a:pPr>
            <a:r>
              <a:rPr lang="cs-CZ" sz="2800" dirty="0" smtClean="0"/>
              <a:t>b) obsazovaná </a:t>
            </a:r>
            <a:r>
              <a:rPr lang="cs-CZ" sz="2800" dirty="0"/>
              <a:t>na základě přímé nebo nepřímé volby </a:t>
            </a:r>
            <a:r>
              <a:rPr lang="cs-CZ" sz="2800" dirty="0" smtClean="0"/>
              <a:t>nebo </a:t>
            </a:r>
            <a:r>
              <a:rPr lang="cs-CZ" sz="2800" dirty="0"/>
              <a:t>jmenováním podle zvláštních právních předpisů. </a:t>
            </a:r>
          </a:p>
          <a:p>
            <a:pPr marL="0" indent="0" algn="just">
              <a:buNone/>
            </a:pPr>
            <a:endParaRPr lang="cs-CZ" sz="2800" dirty="0"/>
          </a:p>
          <a:p>
            <a:pPr marL="0" indent="0" algn="just">
              <a:buNone/>
            </a:pPr>
            <a:r>
              <a:rPr lang="cs-CZ" sz="2800" dirty="0" smtClean="0"/>
              <a:t>Výkonem </a:t>
            </a:r>
            <a:r>
              <a:rPr lang="cs-CZ" sz="2800" dirty="0"/>
              <a:t>veřejné funkce je například výkon funkce </a:t>
            </a:r>
            <a:r>
              <a:rPr lang="cs-CZ" sz="2800" dirty="0" smtClean="0"/>
              <a:t>poslance, senátora, </a:t>
            </a:r>
            <a:r>
              <a:rPr lang="cs-CZ" sz="2800" b="1" dirty="0"/>
              <a:t>člena zastupitelstva územního samosprávného celku</a:t>
            </a:r>
            <a:r>
              <a:rPr lang="cs-CZ" sz="2800" dirty="0"/>
              <a:t> nebo přísedícího. </a:t>
            </a:r>
            <a:endParaRPr lang="cs-CZ" sz="2800" dirty="0" smtClean="0"/>
          </a:p>
          <a:p>
            <a:pPr marL="0" indent="0" algn="just">
              <a:buNone/>
            </a:pPr>
            <a:endParaRPr lang="cs-CZ" sz="2800" dirty="0" smtClean="0"/>
          </a:p>
          <a:p>
            <a:pPr marL="0" indent="0" algn="just">
              <a:buNone/>
            </a:pPr>
            <a:r>
              <a:rPr lang="cs-CZ" sz="2800" dirty="0" smtClean="0"/>
              <a:t>Stanoveno i v zákonech o ÚSC</a:t>
            </a:r>
          </a:p>
          <a:p>
            <a:pPr marL="0" lvl="0" indent="0" algn="just">
              <a:buNone/>
            </a:pPr>
            <a:endParaRPr lang="cs-CZ" sz="2400" b="1" dirty="0" smtClean="0">
              <a:solidFill>
                <a:srgbClr val="FF0000"/>
              </a:solidFill>
              <a:latin typeface="Calibri" pitchFamily="18"/>
              <a:ea typeface="Microsoft YaHei" pitchFamily="2"/>
              <a:cs typeface="Microsoft YaHei" pitchFamily="2"/>
            </a:endParaRPr>
          </a:p>
          <a:p>
            <a:pPr marL="0" lvl="0" indent="0" algn="just">
              <a:buNone/>
            </a:pPr>
            <a:r>
              <a:rPr lang="cs-CZ" sz="2800" dirty="0"/>
              <a:t>→ </a:t>
            </a:r>
            <a:r>
              <a:rPr lang="cs-CZ" sz="2800" b="1" u="sng" dirty="0">
                <a:solidFill>
                  <a:srgbClr val="C00000"/>
                </a:solidFill>
              </a:rPr>
              <a:t>speciální druh </a:t>
            </a:r>
            <a:r>
              <a:rPr lang="cs-CZ" sz="2800" b="1" u="sng" dirty="0" smtClean="0">
                <a:solidFill>
                  <a:srgbClr val="C00000"/>
                </a:solidFill>
              </a:rPr>
              <a:t>vztahu</a:t>
            </a:r>
            <a:r>
              <a:rPr lang="cs-CZ" sz="2800" b="1" dirty="0" smtClean="0">
                <a:solidFill>
                  <a:srgbClr val="C00000"/>
                </a:solidFill>
              </a:rPr>
              <a:t> </a:t>
            </a:r>
            <a:r>
              <a:rPr lang="cs-CZ" sz="2800" dirty="0" smtClean="0"/>
              <a:t>odlišný </a:t>
            </a:r>
            <a:r>
              <a:rPr lang="cs-CZ" sz="2800" dirty="0"/>
              <a:t>od pracovního poměru,  služebního poměru, dohod konaných mimo PP apod</a:t>
            </a:r>
            <a:r>
              <a:rPr lang="cs-CZ" sz="2800" dirty="0" smtClean="0"/>
              <a:t>.</a:t>
            </a:r>
            <a:endParaRPr lang="cs-CZ" sz="2800" dirty="0"/>
          </a:p>
          <a:p>
            <a:pPr marL="0" indent="0" algn="just">
              <a:buNone/>
            </a:pPr>
            <a:endParaRPr lang="cs-CZ" sz="28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95989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Vztah zákonů o ÚSC k ZP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b="1" u="sng" dirty="0" smtClean="0">
                <a:solidFill>
                  <a:srgbClr val="C00000"/>
                </a:solidFill>
              </a:rPr>
              <a:t>Ze zákoníku práce se použijí (§ 5 ZP):</a:t>
            </a:r>
          </a:p>
          <a:p>
            <a:r>
              <a:rPr lang="cs-CZ" dirty="0" smtClean="0"/>
              <a:t>ustanovení, která se v ZP vztahují k výkonu </a:t>
            </a:r>
            <a:r>
              <a:rPr lang="cs-CZ" b="1" dirty="0" smtClean="0"/>
              <a:t>veřejné funkce, </a:t>
            </a:r>
            <a:r>
              <a:rPr lang="cs-CZ" dirty="0" smtClean="0"/>
              <a:t>např.: </a:t>
            </a:r>
          </a:p>
          <a:p>
            <a:pPr lvl="1"/>
            <a:r>
              <a:rPr lang="cs-CZ" dirty="0" smtClean="0"/>
              <a:t>poskytování pracovního volna - § 200 </a:t>
            </a:r>
          </a:p>
          <a:p>
            <a:pPr lvl="1"/>
            <a:r>
              <a:rPr lang="cs-CZ" dirty="0" smtClean="0"/>
              <a:t>zařazení na původní práci - § 47 ZP </a:t>
            </a:r>
          </a:p>
          <a:p>
            <a:pPr lvl="1"/>
            <a:r>
              <a:rPr lang="cs-CZ" dirty="0" smtClean="0"/>
              <a:t>zákaz výpovědi - § 53 ZP</a:t>
            </a:r>
          </a:p>
          <a:p>
            <a:pPr lvl="1"/>
            <a:r>
              <a:rPr lang="cs-CZ" dirty="0" smtClean="0"/>
              <a:t>Vzájemná obecná odpovědnost za škodu - § 391/1 ZP</a:t>
            </a:r>
          </a:p>
          <a:p>
            <a:pPr lvl="1">
              <a:spcAft>
                <a:spcPts val="1200"/>
              </a:spcAft>
            </a:pPr>
            <a:r>
              <a:rPr lang="cs-CZ" dirty="0" smtClean="0"/>
              <a:t>převod dovolené - § 212 </a:t>
            </a:r>
          </a:p>
          <a:p>
            <a:r>
              <a:rPr lang="cs-CZ" dirty="0" smtClean="0"/>
              <a:t>Ustanovení ZP, o kterých to říkají </a:t>
            </a:r>
            <a:r>
              <a:rPr lang="cs-CZ" b="1" dirty="0" smtClean="0"/>
              <a:t>zvláštní zákony, </a:t>
            </a:r>
            <a:r>
              <a:rPr lang="cs-CZ" dirty="0" smtClean="0"/>
              <a:t>např. </a:t>
            </a:r>
            <a:r>
              <a:rPr lang="cs-CZ" dirty="0" err="1" smtClean="0"/>
              <a:t>ObZř</a:t>
            </a:r>
            <a:r>
              <a:rPr lang="cs-CZ" dirty="0" smtClean="0"/>
              <a:t> : </a:t>
            </a:r>
            <a:endParaRPr lang="cs-CZ" dirty="0"/>
          </a:p>
          <a:p>
            <a:pPr lvl="1"/>
            <a:r>
              <a:rPr lang="cs-CZ" dirty="0" smtClean="0"/>
              <a:t>Cestovní náhrady  - § 156 a násl. ZP</a:t>
            </a:r>
          </a:p>
          <a:p>
            <a:pPr lvl="1"/>
            <a:r>
              <a:rPr lang="cs-CZ" dirty="0" smtClean="0"/>
              <a:t>Splatnost </a:t>
            </a:r>
            <a:r>
              <a:rPr lang="cs-CZ" dirty="0"/>
              <a:t>a výplata odměny a dalších plnění poskytovaných v souvislosti s výkonem funkce členům zastupitelstva </a:t>
            </a:r>
            <a:r>
              <a:rPr lang="cs-CZ" dirty="0" smtClean="0"/>
              <a:t>obce, </a:t>
            </a:r>
            <a:r>
              <a:rPr lang="cs-CZ" dirty="0"/>
              <a:t>srážky </a:t>
            </a:r>
            <a:r>
              <a:rPr lang="cs-CZ" dirty="0" smtClean="0"/>
              <a:t>- § 141 a násl. ZP</a:t>
            </a:r>
          </a:p>
          <a:p>
            <a:pPr lvl="1"/>
            <a:r>
              <a:rPr lang="cs-CZ" dirty="0" smtClean="0"/>
              <a:t>Odpovědnost </a:t>
            </a:r>
            <a:r>
              <a:rPr lang="cs-CZ" dirty="0"/>
              <a:t>člena zastupitelstva obce za škodu, kterou způsobil obci v souvislosti s výkonem </a:t>
            </a:r>
            <a:r>
              <a:rPr lang="cs-CZ" dirty="0" smtClean="0"/>
              <a:t>funkce</a:t>
            </a:r>
            <a:r>
              <a:rPr lang="cs-CZ" dirty="0"/>
              <a:t> </a:t>
            </a:r>
            <a:r>
              <a:rPr lang="cs-CZ" dirty="0" smtClean="0"/>
              <a:t>- § 250 a násl. ZP</a:t>
            </a:r>
          </a:p>
          <a:p>
            <a:pPr lvl="1"/>
            <a:r>
              <a:rPr lang="cs-CZ" dirty="0" smtClean="0"/>
              <a:t>Postup </a:t>
            </a:r>
            <a:r>
              <a:rPr lang="cs-CZ" dirty="0"/>
              <a:t>obce v případě zjišťování průměrného </a:t>
            </a:r>
            <a:r>
              <a:rPr lang="cs-CZ" dirty="0" smtClean="0"/>
              <a:t>výdělku - § 351 – 362 ZP</a:t>
            </a:r>
          </a:p>
          <a:p>
            <a:pPr lvl="1"/>
            <a:r>
              <a:rPr lang="cs-CZ" dirty="0" smtClean="0"/>
              <a:t>Vzdání </a:t>
            </a:r>
            <a:r>
              <a:rPr lang="cs-CZ" dirty="0"/>
              <a:t>se práva na odměnu nebo další plnění </a:t>
            </a:r>
            <a:r>
              <a:rPr lang="cs-CZ" dirty="0" smtClean="0"/>
              <a:t> - § 4a, § 144a ZP</a:t>
            </a:r>
          </a:p>
          <a:p>
            <a:pPr lvl="1"/>
            <a:r>
              <a:rPr lang="cs-CZ" dirty="0" smtClean="0"/>
              <a:t>V </a:t>
            </a:r>
            <a:r>
              <a:rPr lang="cs-CZ" dirty="0"/>
              <a:t>případě smrti člena zastupitelstva </a:t>
            </a:r>
            <a:r>
              <a:rPr lang="cs-CZ" dirty="0" smtClean="0"/>
              <a:t>obce - § 325 – 328 ZP </a:t>
            </a:r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553799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Orgány obce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endParaRPr lang="cs-CZ" b="1" dirty="0" smtClean="0"/>
          </a:p>
          <a:p>
            <a:pPr lvl="0"/>
            <a:r>
              <a:rPr lang="cs-CZ" b="1" dirty="0" smtClean="0"/>
              <a:t>Zastupitelstvo obce </a:t>
            </a:r>
            <a:r>
              <a:rPr lang="cs-CZ" dirty="0" smtClean="0"/>
              <a:t>(vrcholný orgán)</a:t>
            </a:r>
          </a:p>
          <a:p>
            <a:pPr lvl="0"/>
            <a:r>
              <a:rPr lang="cs-CZ" b="1" dirty="0" smtClean="0"/>
              <a:t>Rada obce</a:t>
            </a:r>
          </a:p>
          <a:p>
            <a:pPr lvl="0"/>
            <a:r>
              <a:rPr lang="cs-CZ" b="1" dirty="0" smtClean="0"/>
              <a:t>Obecní úřad</a:t>
            </a:r>
          </a:p>
          <a:p>
            <a:pPr lvl="0"/>
            <a:r>
              <a:rPr lang="cs-CZ" b="1" dirty="0" smtClean="0"/>
              <a:t>Starosta obce</a:t>
            </a:r>
          </a:p>
          <a:p>
            <a:pPr lvl="0"/>
            <a:r>
              <a:rPr lang="cs-CZ" b="1" dirty="0" smtClean="0"/>
              <a:t>Zvláštní orgány obce</a:t>
            </a:r>
          </a:p>
          <a:p>
            <a:pPr lvl="0"/>
            <a:r>
              <a:rPr lang="cs-CZ" b="1" dirty="0" smtClean="0"/>
              <a:t>Komise vykonávající přenesenou působnost</a:t>
            </a:r>
          </a:p>
          <a:p>
            <a:pPr lvl="0"/>
            <a:r>
              <a:rPr lang="cs-CZ" b="1" dirty="0" smtClean="0"/>
              <a:t>Obecní policie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sz="1900" i="1" dirty="0" smtClean="0"/>
              <a:t>Pozn. Výbory ZO a komise rady bez výkonu přenesené působnosti nejsou orgány obce</a:t>
            </a:r>
            <a:endParaRPr lang="cs-CZ" sz="19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Formování vůle ZO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marL="342900" lvl="0" indent="-342900">
              <a:spcBef>
                <a:spcPts val="697"/>
              </a:spcBef>
              <a:buClr>
                <a:srgbClr val="DD8047"/>
              </a:buClr>
              <a:buSzPct val="100000"/>
              <a:buFont typeface="Wingdings" panose="05000000000000000000" pitchFamily="2" charset="2"/>
              <a:buChar char="q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Veškerá rozhodnutí je třeba přijmout na </a:t>
            </a:r>
            <a:r>
              <a:rPr lang="cs-CZ" sz="3200" b="1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řádně svolaném zasedání. </a:t>
            </a:r>
            <a:endParaRPr lang="cs-CZ" sz="3200" dirty="0">
              <a:solidFill>
                <a:srgbClr val="000000"/>
              </a:solidFill>
              <a:latin typeface="Calibri" pitchFamily="34" charset="0"/>
              <a:ea typeface="Microsoft YaHei" pitchFamily="2"/>
              <a:cs typeface="Microsoft YaHei" pitchFamily="2"/>
            </a:endParaRPr>
          </a:p>
          <a:p>
            <a:pPr marL="342900" lvl="0" indent="-342900">
              <a:spcBef>
                <a:spcPts val="697"/>
              </a:spcBef>
              <a:spcAft>
                <a:spcPts val="1800"/>
              </a:spcAft>
              <a:buClr>
                <a:srgbClr val="DD8047"/>
              </a:buClr>
              <a:buSzPct val="100000"/>
              <a:buFont typeface="Wingdings" panose="05000000000000000000" pitchFamily="2" charset="2"/>
              <a:buChar char="q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200" dirty="0" smtClean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Princip </a:t>
            </a: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veřejnosti zasedání ZO (§ 93/1-3 </a:t>
            </a:r>
            <a:r>
              <a:rPr lang="cs-CZ" sz="3200" dirty="0" err="1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ObZř</a:t>
            </a: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).</a:t>
            </a:r>
          </a:p>
          <a:p>
            <a:pPr lvl="0">
              <a:spcAft>
                <a:spcPts val="1800"/>
              </a:spcAft>
              <a:buFont typeface="Wingdings" pitchFamily="2" charset="2"/>
              <a:buChar char="q"/>
            </a:pPr>
            <a:r>
              <a:rPr lang="cs-CZ" sz="3200" b="1" i="1" u="sng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Usnesení ZO</a:t>
            </a:r>
            <a:r>
              <a:rPr lang="cs-CZ" sz="3200" b="1" i="1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 - </a:t>
            </a:r>
            <a:r>
              <a:rPr lang="cs-CZ" sz="3200" i="1" dirty="0">
                <a:latin typeface="Calibri" pitchFamily="34" charset="0"/>
              </a:rPr>
              <a:t>K platnému usnesení zastupitelstva…, rozhodnutí nebo volbě je třeba souhlasu </a:t>
            </a:r>
            <a:r>
              <a:rPr lang="cs-CZ" sz="3200" b="1" i="1" dirty="0">
                <a:latin typeface="Calibri" pitchFamily="34" charset="0"/>
              </a:rPr>
              <a:t>nadpoloviční většiny všech členů zastupitelstva </a:t>
            </a:r>
            <a:r>
              <a:rPr lang="cs-CZ" sz="3200" i="1" dirty="0">
                <a:latin typeface="Calibri" pitchFamily="34" charset="0"/>
              </a:rPr>
              <a:t>… </a:t>
            </a:r>
            <a:r>
              <a:rPr lang="cs-CZ" sz="3200" i="1" dirty="0" smtClean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§ 87 </a:t>
            </a:r>
            <a:r>
              <a:rPr lang="cs-CZ" sz="3200" i="1" dirty="0" err="1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ObZř</a:t>
            </a:r>
            <a:r>
              <a:rPr lang="cs-CZ" sz="3200" i="1" dirty="0" smtClean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). Vzniká schválením usnesení na ZO a až následně je uvedeno </a:t>
            </a:r>
            <a:r>
              <a:rPr lang="cs-CZ" sz="3200" b="1" i="1" dirty="0" smtClean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v zápise. </a:t>
            </a:r>
            <a:endParaRPr lang="cs-CZ" sz="3200" b="1" i="1" dirty="0">
              <a:solidFill>
                <a:srgbClr val="000000"/>
              </a:solidFill>
              <a:latin typeface="Calibri" pitchFamily="34" charset="0"/>
              <a:ea typeface="Microsoft YaHei" pitchFamily="2"/>
              <a:cs typeface="Microsoft YaHei" pitchFamily="2"/>
            </a:endParaRPr>
          </a:p>
          <a:p>
            <a:pPr>
              <a:spcAft>
                <a:spcPts val="1800"/>
              </a:spcAft>
              <a:buFont typeface="Wingdings" pitchFamily="2" charset="2"/>
              <a:buChar char="q"/>
            </a:pPr>
            <a:r>
              <a:rPr lang="cs-CZ" sz="3200" b="1" dirty="0" smtClean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Povinné </a:t>
            </a:r>
            <a:r>
              <a:rPr lang="cs-CZ" sz="3200" b="1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náležitosti zápisu ze zasedání </a:t>
            </a:r>
            <a:r>
              <a:rPr lang="cs-CZ" sz="3200" b="1" dirty="0" err="1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zast</a:t>
            </a:r>
            <a:r>
              <a:rPr lang="cs-CZ" sz="3200" b="1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. </a:t>
            </a: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(§ 95 odst. 1 </a:t>
            </a:r>
            <a:r>
              <a:rPr lang="cs-CZ" sz="3200" dirty="0" err="1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ObZř</a:t>
            </a: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) – </a:t>
            </a:r>
            <a:r>
              <a:rPr lang="cs-CZ" sz="3200" i="1" dirty="0" smtClean="0">
                <a:latin typeface="Calibri" pitchFamily="34" charset="0"/>
              </a:rPr>
              <a:t>V </a:t>
            </a:r>
            <a:r>
              <a:rPr lang="cs-CZ" sz="3200" i="1" dirty="0">
                <a:latin typeface="Calibri" pitchFamily="34" charset="0"/>
              </a:rPr>
              <a:t>zápise se vždy uvede počet přítomných členů zastupitelstva obce, schválený pořad jednání zastupitelstva obce, průběh a </a:t>
            </a:r>
            <a:r>
              <a:rPr lang="cs-CZ" sz="3200" b="1" i="1" dirty="0">
                <a:latin typeface="Calibri" pitchFamily="34" charset="0"/>
              </a:rPr>
              <a:t>výsledek hlasování </a:t>
            </a:r>
            <a:r>
              <a:rPr lang="cs-CZ" sz="3200" dirty="0"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icrosoft YaHei" pitchFamily="2"/>
              </a:rPr>
              <a:t>(pro-proti-zdržel se, ev. nehlasoval)</a:t>
            </a:r>
            <a:r>
              <a:rPr lang="cs-CZ" sz="3200" b="1" i="1" dirty="0">
                <a:latin typeface="Calibri" pitchFamily="34" charset="0"/>
              </a:rPr>
              <a:t> a přijatá usnesení. Povinné podpisy.</a:t>
            </a:r>
          </a:p>
          <a:p>
            <a:pPr>
              <a:spcAft>
                <a:spcPts val="1800"/>
              </a:spcAft>
              <a:buFont typeface="Wingdings" pitchFamily="2" charset="2"/>
              <a:buChar char="q"/>
            </a:pPr>
            <a:r>
              <a:rPr lang="cs-CZ" sz="3200" b="1" dirty="0" smtClean="0">
                <a:latin typeface="Calibri" pitchFamily="34" charset="0"/>
              </a:rPr>
              <a:t>Speciální </a:t>
            </a:r>
            <a:r>
              <a:rPr lang="cs-CZ" sz="3200" b="1" dirty="0">
                <a:latin typeface="Calibri" pitchFamily="34" charset="0"/>
              </a:rPr>
              <a:t>úprava o některých usneseních týkajících se odměňování ČZ, </a:t>
            </a:r>
            <a:r>
              <a:rPr lang="cs-CZ" sz="3200" dirty="0">
                <a:latin typeface="Calibri" pitchFamily="34" charset="0"/>
              </a:rPr>
              <a:t>např. kterým stanoví </a:t>
            </a:r>
            <a:r>
              <a:rPr lang="cs-CZ" sz="3200" dirty="0"/>
              <a:t>výši odměn (omezená platnost na dané funkční období) a o mimořádných odměnách (§ 72 odst. 3, § 76 odst. 5). 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Vyhrazená pravomoc ZO ve vztahu k odměňování</a:t>
            </a:r>
            <a:r>
              <a:rPr lang="cs-CZ" dirty="0"/>
              <a:t> (</a:t>
            </a:r>
            <a:r>
              <a:rPr lang="cs-CZ" dirty="0" smtClean="0"/>
              <a:t>§ 84 odst. 2 </a:t>
            </a:r>
            <a:r>
              <a:rPr lang="cs-CZ" dirty="0" err="1" smtClean="0"/>
              <a:t>ObZř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712968" cy="4853136"/>
          </a:xfrm>
        </p:spPr>
        <p:txBody>
          <a:bodyPr>
            <a:noAutofit/>
          </a:bodyPr>
          <a:lstStyle/>
          <a:p>
            <a:r>
              <a:rPr lang="cs-CZ" sz="2400" dirty="0" smtClean="0"/>
              <a:t>určovat </a:t>
            </a:r>
            <a:r>
              <a:rPr lang="cs-CZ" sz="2400" dirty="0"/>
              <a:t>funkce, pro které budou členové zastupitelstva obce </a:t>
            </a:r>
            <a:r>
              <a:rPr lang="cs-CZ" sz="2400" b="1" dirty="0"/>
              <a:t>uvolněni, </a:t>
            </a:r>
            <a:r>
              <a:rPr lang="cs-CZ" sz="2400" b="1" dirty="0" smtClean="0"/>
              <a:t> </a:t>
            </a:r>
            <a:endParaRPr lang="cs-CZ" sz="2400" b="1" dirty="0"/>
          </a:p>
          <a:p>
            <a:r>
              <a:rPr lang="cs-CZ" sz="2400" dirty="0" smtClean="0"/>
              <a:t>zřizovat </a:t>
            </a:r>
            <a:r>
              <a:rPr lang="cs-CZ" sz="2400" dirty="0"/>
              <a:t>a rušit výbory, volit jejich předsedy a další členy a odvolávat je z funkce, </a:t>
            </a:r>
          </a:p>
          <a:p>
            <a:r>
              <a:rPr lang="cs-CZ" sz="2400" dirty="0" smtClean="0"/>
              <a:t>volit </a:t>
            </a:r>
            <a:r>
              <a:rPr lang="cs-CZ" sz="2400" dirty="0"/>
              <a:t>z řad členů zastupitelstva obce starostu, místostarosty a další členy rady obce (radní) a odvolávat je z funkce, stanovit počet členů rady obce, </a:t>
            </a:r>
          </a:p>
          <a:p>
            <a:r>
              <a:rPr lang="cs-CZ" sz="2400" b="1" dirty="0" smtClean="0"/>
              <a:t>stanovit </a:t>
            </a:r>
            <a:r>
              <a:rPr lang="cs-CZ" sz="2400" b="1" dirty="0"/>
              <a:t>výši odměn neuvolněným členům zastupitelstva </a:t>
            </a:r>
            <a:r>
              <a:rPr lang="cs-CZ" sz="2400" b="1" dirty="0" smtClean="0"/>
              <a:t>obce, </a:t>
            </a:r>
          </a:p>
          <a:p>
            <a:r>
              <a:rPr lang="cs-CZ" sz="2400" dirty="0" smtClean="0"/>
              <a:t>rozhodovat </a:t>
            </a:r>
            <a:r>
              <a:rPr lang="cs-CZ" sz="2400" dirty="0"/>
              <a:t>o </a:t>
            </a:r>
            <a:r>
              <a:rPr lang="cs-CZ" sz="2400" b="1" dirty="0">
                <a:solidFill>
                  <a:srgbClr val="C00000"/>
                </a:solidFill>
              </a:rPr>
              <a:t>mimořádných odměnách 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r>
              <a:rPr lang="cs-CZ" sz="2400" dirty="0" smtClean="0"/>
              <a:t>stanovit </a:t>
            </a:r>
            <a:r>
              <a:rPr lang="cs-CZ" sz="2400" dirty="0"/>
              <a:t>paušální částku náhrady výdělku ušlého v souvislosti s výkonem funkce </a:t>
            </a:r>
          </a:p>
        </p:txBody>
      </p:sp>
    </p:spTree>
    <p:extLst>
      <p:ext uri="{BB962C8B-B14F-4D97-AF65-F5344CB8AC3E}">
        <p14:creationId xmlns:p14="http://schemas.microsoft.com/office/powerpoint/2010/main" xmlns="" val="3956236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Vyhrazená pravomoc ZO ve vztahu k odměňování (§ 84 odst. 2 </a:t>
            </a:r>
            <a:r>
              <a:rPr lang="cs-CZ" dirty="0" err="1"/>
              <a:t>ObZř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200" dirty="0"/>
              <a:t>r</a:t>
            </a:r>
            <a:r>
              <a:rPr lang="cs-CZ" sz="3200" dirty="0" smtClean="0"/>
              <a:t>ozhodovat o </a:t>
            </a:r>
            <a:r>
              <a:rPr lang="cs-CZ" sz="3200" b="1" dirty="0" smtClean="0">
                <a:solidFill>
                  <a:srgbClr val="C00000"/>
                </a:solidFill>
              </a:rPr>
              <a:t>plněních pro členy zastupitelstva obce</a:t>
            </a:r>
            <a:r>
              <a:rPr lang="cs-CZ" sz="3200" b="1" dirty="0" smtClean="0"/>
              <a:t> </a:t>
            </a:r>
          </a:p>
          <a:p>
            <a:r>
              <a:rPr lang="cs-CZ" sz="3200" dirty="0"/>
              <a:t>r</a:t>
            </a:r>
            <a:r>
              <a:rPr lang="cs-CZ" sz="3200" dirty="0" smtClean="0"/>
              <a:t>ozhodovat o</a:t>
            </a:r>
            <a:r>
              <a:rPr lang="cs-CZ" sz="3200" dirty="0" smtClean="0">
                <a:solidFill>
                  <a:srgbClr val="C00000"/>
                </a:solidFill>
              </a:rPr>
              <a:t> </a:t>
            </a:r>
            <a:r>
              <a:rPr lang="cs-CZ" sz="3200" b="1" dirty="0" smtClean="0">
                <a:solidFill>
                  <a:srgbClr val="C00000"/>
                </a:solidFill>
              </a:rPr>
              <a:t>poskytnutí náhrady za nevyčerpanou dovolenou</a:t>
            </a:r>
            <a:r>
              <a:rPr lang="cs-CZ" sz="3200" dirty="0" smtClean="0">
                <a:solidFill>
                  <a:srgbClr val="C00000"/>
                </a:solidFill>
              </a:rPr>
              <a:t> </a:t>
            </a:r>
            <a:r>
              <a:rPr lang="cs-CZ" sz="3200" dirty="0" smtClean="0"/>
              <a:t>uvolněným členům zastupitelstva obce</a:t>
            </a:r>
          </a:p>
          <a:p>
            <a:r>
              <a:rPr lang="cs-CZ" sz="3200" dirty="0" smtClean="0"/>
              <a:t>vyslovovat </a:t>
            </a:r>
            <a:r>
              <a:rPr lang="cs-CZ" sz="3200" b="1" dirty="0">
                <a:solidFill>
                  <a:srgbClr val="C00000"/>
                </a:solidFill>
              </a:rPr>
              <a:t>souhlas se vznikem pracovněprávního vztahu mezi obcí a členem zastupitelstva obce, </a:t>
            </a:r>
            <a:endParaRPr lang="cs-CZ" sz="3200" b="1" dirty="0" smtClean="0">
              <a:solidFill>
                <a:srgbClr val="C00000"/>
              </a:solidFill>
            </a:endParaRPr>
          </a:p>
          <a:p>
            <a:r>
              <a:rPr lang="cs-CZ" sz="3200" dirty="0" smtClean="0"/>
              <a:t>stanovit </a:t>
            </a:r>
            <a:r>
              <a:rPr lang="cs-CZ" sz="3200" dirty="0"/>
              <a:t>pravidla pro poskytování </a:t>
            </a:r>
            <a:r>
              <a:rPr lang="cs-CZ" sz="3200" b="1" dirty="0"/>
              <a:t>cestovních náhrad </a:t>
            </a:r>
            <a:r>
              <a:rPr lang="cs-CZ" sz="3200" dirty="0"/>
              <a:t>členům zastupitelstva obce,  </a:t>
            </a:r>
            <a:endParaRPr lang="cs-CZ" sz="3200" dirty="0" smtClean="0"/>
          </a:p>
          <a:p>
            <a:r>
              <a:rPr lang="cs-CZ" sz="3200" dirty="0" smtClean="0"/>
              <a:t>rozhodovat </a:t>
            </a:r>
            <a:r>
              <a:rPr lang="cs-CZ" sz="3200" dirty="0"/>
              <a:t>o peněžitých plněních poskytovaných fyzickým osobám, které nejsou členy zastupitelstva obce, za výkon funkce členů výborů, </a:t>
            </a:r>
            <a:r>
              <a:rPr lang="cs-CZ" sz="3200" b="1" dirty="0">
                <a:solidFill>
                  <a:srgbClr val="C00000"/>
                </a:solidFill>
              </a:rPr>
              <a:t>komisí a zvláštních orgánů obce,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72566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Uvolnění vs. neuvolnění členové ZO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3100" b="1" dirty="0"/>
              <a:t>ZO</a:t>
            </a:r>
            <a:r>
              <a:rPr lang="cs-CZ" sz="3100" dirty="0"/>
              <a:t> svým usnesením </a:t>
            </a:r>
            <a:r>
              <a:rPr lang="cs-CZ" sz="3100" b="1" dirty="0"/>
              <a:t>určí, které funkce budou vykonávány jako uvolněné</a:t>
            </a:r>
            <a:r>
              <a:rPr lang="cs-CZ" sz="3100" dirty="0"/>
              <a:t> </a:t>
            </a:r>
          </a:p>
          <a:p>
            <a:pPr lvl="0"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3100" dirty="0"/>
              <a:t>ostatní funkce „</a:t>
            </a:r>
            <a:r>
              <a:rPr lang="cs-CZ" sz="3100" dirty="0" smtClean="0"/>
              <a:t>neuvolněné“ </a:t>
            </a:r>
          </a:p>
          <a:p>
            <a:pPr lvl="0"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3100" dirty="0" smtClean="0"/>
              <a:t>podstatné </a:t>
            </a:r>
            <a:r>
              <a:rPr lang="cs-CZ" sz="3100" dirty="0" smtClean="0"/>
              <a:t>pro rozpočet obce</a:t>
            </a:r>
          </a:p>
          <a:p>
            <a:pPr lvl="0"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3100" dirty="0"/>
              <a:t>v</a:t>
            </a:r>
            <a:r>
              <a:rPr lang="cs-CZ" sz="3100" dirty="0" smtClean="0"/>
              <a:t> průběhu funkčního období možno změnit charakter funkce </a:t>
            </a:r>
          </a:p>
          <a:p>
            <a:pPr marL="0" lvl="0" indent="0">
              <a:buClr>
                <a:srgbClr val="DD8047"/>
              </a:buClr>
              <a:buSzPct val="100000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200" b="1" u="sng" dirty="0" smtClean="0">
                <a:solidFill>
                  <a:srgbClr val="C00000"/>
                </a:solidFill>
                <a:latin typeface="Calibri" pitchFamily="18"/>
                <a:ea typeface="Microsoft YaHei" pitchFamily="2"/>
                <a:cs typeface="Microsoft YaHei" pitchFamily="2"/>
              </a:rPr>
              <a:t>Od 2018 nové vymezení pojmu UČZ:</a:t>
            </a:r>
          </a:p>
          <a:p>
            <a:pPr marL="0" lvl="0" indent="0">
              <a:spcBef>
                <a:spcPts val="697"/>
              </a:spcBef>
              <a:buClr>
                <a:srgbClr val="DD8047"/>
              </a:buClr>
              <a:buSzPct val="100000"/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3200" b="1" dirty="0" smtClean="0">
                <a:solidFill>
                  <a:srgbClr val="C00000"/>
                </a:solidFill>
                <a:latin typeface="Calibri" pitchFamily="18"/>
                <a:ea typeface="Microsoft YaHei" pitchFamily="2"/>
                <a:cs typeface="Microsoft YaHei" pitchFamily="2"/>
              </a:rPr>
              <a:t>= </a:t>
            </a:r>
            <a:r>
              <a:rPr lang="cs-CZ" sz="3200" b="1" dirty="0">
                <a:solidFill>
                  <a:srgbClr val="C00000"/>
                </a:solidFill>
                <a:latin typeface="Calibri" pitchFamily="18"/>
                <a:ea typeface="Microsoft YaHei" pitchFamily="2"/>
                <a:cs typeface="Microsoft YaHei" pitchFamily="2"/>
              </a:rPr>
              <a:t>členové ZO zvolení do funkcí, jež ZO určilo jako funkce, pro které budou členové ZO uvolněni </a:t>
            </a:r>
          </a:p>
          <a:p>
            <a:pPr marL="318960" lvl="0" indent="-318960">
              <a:spcBef>
                <a:spcPts val="697"/>
              </a:spcBef>
              <a:buNone/>
              <a:tabLst>
                <a:tab pos="318960" algn="l"/>
                <a:tab pos="767879" algn="l"/>
                <a:tab pos="1217159" algn="l"/>
                <a:tab pos="1666440" algn="l"/>
                <a:tab pos="2115720" algn="l"/>
                <a:tab pos="2565000" algn="l"/>
                <a:tab pos="3014280" algn="l"/>
                <a:tab pos="3463560" algn="l"/>
                <a:tab pos="3912840" algn="l"/>
                <a:tab pos="4362119" algn="l"/>
                <a:tab pos="4811400" algn="l"/>
                <a:tab pos="5260679" algn="l"/>
                <a:tab pos="5709960" algn="l"/>
                <a:tab pos="6159240" algn="l"/>
                <a:tab pos="6608520" algn="l"/>
                <a:tab pos="7057800" algn="l"/>
                <a:tab pos="7507080" algn="l"/>
                <a:tab pos="7956360" algn="l"/>
                <a:tab pos="8405639" algn="l"/>
                <a:tab pos="8854920" algn="l"/>
                <a:tab pos="9304200" algn="l"/>
              </a:tabLst>
            </a:pPr>
            <a:endParaRPr lang="cs-CZ" sz="3100" dirty="0"/>
          </a:p>
          <a:p>
            <a:pPr marL="318960" lvl="0" indent="-318960">
              <a:spcBef>
                <a:spcPts val="697"/>
              </a:spcBef>
              <a:buNone/>
              <a:tabLst>
                <a:tab pos="318960" algn="l"/>
                <a:tab pos="767879" algn="l"/>
                <a:tab pos="1217159" algn="l"/>
                <a:tab pos="1666440" algn="l"/>
                <a:tab pos="2115720" algn="l"/>
                <a:tab pos="2565000" algn="l"/>
                <a:tab pos="3014280" algn="l"/>
                <a:tab pos="3463560" algn="l"/>
                <a:tab pos="3912840" algn="l"/>
                <a:tab pos="4362119" algn="l"/>
                <a:tab pos="4811400" algn="l"/>
                <a:tab pos="5260679" algn="l"/>
                <a:tab pos="5709960" algn="l"/>
                <a:tab pos="6159240" algn="l"/>
                <a:tab pos="6608520" algn="l"/>
                <a:tab pos="7057800" algn="l"/>
                <a:tab pos="7507080" algn="l"/>
                <a:tab pos="7956360" algn="l"/>
                <a:tab pos="8405639" algn="l"/>
                <a:tab pos="8854920" algn="l"/>
                <a:tab pos="9304200" algn="l"/>
              </a:tabLst>
            </a:pPr>
            <a:r>
              <a:rPr lang="cs-CZ" sz="3200" b="1" u="sng" dirty="0" smtClean="0">
                <a:solidFill>
                  <a:srgbClr val="0070C0"/>
                </a:solidFill>
                <a:latin typeface="Calibri" pitchFamily="18"/>
                <a:ea typeface="Microsoft YaHei" pitchFamily="2"/>
                <a:cs typeface="Microsoft YaHei" pitchFamily="2"/>
              </a:rPr>
              <a:t>Uvolněný </a:t>
            </a:r>
            <a:r>
              <a:rPr lang="cs-CZ" sz="3200" b="1" u="sng" dirty="0">
                <a:solidFill>
                  <a:srgbClr val="0070C0"/>
                </a:solidFill>
                <a:latin typeface="Calibri" pitchFamily="18"/>
                <a:ea typeface="Microsoft YaHei" pitchFamily="2"/>
                <a:cs typeface="Microsoft YaHei" pitchFamily="2"/>
              </a:rPr>
              <a:t>člen ZO – </a:t>
            </a:r>
            <a:r>
              <a:rPr lang="cs-CZ" sz="3200" b="1" u="sng" dirty="0" smtClean="0">
                <a:solidFill>
                  <a:srgbClr val="0070C0"/>
                </a:solidFill>
                <a:latin typeface="Calibri" pitchFamily="18"/>
                <a:ea typeface="Microsoft YaHei" pitchFamily="2"/>
                <a:cs typeface="Microsoft YaHei" pitchFamily="2"/>
              </a:rPr>
              <a:t>úprava do konce r. 2017</a:t>
            </a:r>
          </a:p>
          <a:p>
            <a:pPr marL="0" indent="0">
              <a:spcAft>
                <a:spcPts val="180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3100" dirty="0"/>
              <a:t>= dlouhodobě uvolněni z pracovního poměru + nebyli v pracovním poměru, ale vykonávají práci ve stejném rozsahu jako dlouhodobě </a:t>
            </a:r>
            <a:r>
              <a:rPr lang="cs-CZ" sz="3100" dirty="0" smtClean="0"/>
              <a:t>uvolněni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816419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/>
          <p:cNvGraphicFramePr/>
          <p:nvPr>
            <p:extLst>
              <p:ext uri="{D42A27DB-BD31-4B8C-83A1-F6EECF244321}">
                <p14:modId xmlns:p14="http://schemas.microsoft.com/office/powerpoint/2010/main" xmlns="" val="3464191419"/>
              </p:ext>
            </p:extLst>
          </p:nvPr>
        </p:nvGraphicFramePr>
        <p:xfrm>
          <a:off x="755576" y="1052736"/>
          <a:ext cx="777686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037426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/>
          <p:cNvGraphicFramePr/>
          <p:nvPr>
            <p:extLst>
              <p:ext uri="{D42A27DB-BD31-4B8C-83A1-F6EECF244321}">
                <p14:modId xmlns:p14="http://schemas.microsoft.com/office/powerpoint/2010/main" xmlns="" val="3718303273"/>
              </p:ext>
            </p:extLst>
          </p:nvPr>
        </p:nvGraphicFramePr>
        <p:xfrm>
          <a:off x="539552" y="476672"/>
          <a:ext cx="8424936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010232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Uvolnění členové zastupitelstva obce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 smtClean="0"/>
              <a:t>UČZ </a:t>
            </a:r>
            <a:r>
              <a:rPr lang="cs-CZ" sz="2600" dirty="0"/>
              <a:t>mají právní nárok na odměnu </a:t>
            </a:r>
            <a:r>
              <a:rPr lang="cs-CZ" sz="2600" b="1" dirty="0"/>
              <a:t>ode dne, kdy byli </a:t>
            </a:r>
            <a:r>
              <a:rPr lang="cs-CZ" sz="2600" b="1" dirty="0" smtClean="0"/>
              <a:t>zvolení do příslušné </a:t>
            </a:r>
            <a:r>
              <a:rPr lang="cs-CZ" sz="2600" b="1" dirty="0"/>
              <a:t>funkce</a:t>
            </a:r>
          </a:p>
          <a:p>
            <a:pPr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/>
              <a:t>Nárok na odměnu za </a:t>
            </a:r>
            <a:r>
              <a:rPr lang="cs-CZ" sz="2600" b="1" dirty="0"/>
              <a:t>„nejlépe ohodnocenou funkci“ </a:t>
            </a:r>
            <a:r>
              <a:rPr lang="cs-CZ" sz="2600" dirty="0"/>
              <a:t>– tzn. nedochází ke kumulaci odměn</a:t>
            </a:r>
          </a:p>
          <a:p>
            <a:pPr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/>
              <a:t>ZO </a:t>
            </a:r>
            <a:r>
              <a:rPr lang="cs-CZ" sz="2600" b="1" dirty="0"/>
              <a:t>nepřijímá usnesení o výši </a:t>
            </a:r>
            <a:r>
              <a:rPr lang="cs-CZ" sz="2600" b="1" dirty="0" smtClean="0"/>
              <a:t>odměny</a:t>
            </a:r>
            <a:r>
              <a:rPr lang="cs-CZ" sz="2600" dirty="0" smtClean="0"/>
              <a:t> - výše odměny vyplývá </a:t>
            </a:r>
            <a:r>
              <a:rPr lang="cs-CZ" sz="2600" dirty="0"/>
              <a:t>ze zákona a prováděcího </a:t>
            </a:r>
            <a:r>
              <a:rPr lang="cs-CZ" sz="2600" dirty="0" smtClean="0"/>
              <a:t>předpisu – NV č. </a:t>
            </a:r>
            <a:r>
              <a:rPr lang="cs-CZ" sz="2600" dirty="0" smtClean="0">
                <a:solidFill>
                  <a:srgbClr val="C00000"/>
                </a:solidFill>
              </a:rPr>
              <a:t>318/2017 Sb.</a:t>
            </a:r>
            <a:endParaRPr lang="cs-CZ" sz="26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/>
              <a:t>Odměna je vyplácena z prostředků </a:t>
            </a:r>
            <a:r>
              <a:rPr lang="cs-CZ" sz="2600" dirty="0" smtClean="0"/>
              <a:t>obce</a:t>
            </a:r>
          </a:p>
          <a:p>
            <a:pPr marL="0" indent="0">
              <a:buNone/>
            </a:pPr>
            <a:endParaRPr lang="cs-CZ" sz="3200" i="1" dirty="0" smtClean="0"/>
          </a:p>
          <a:p>
            <a:pPr marL="0" indent="0">
              <a:buNone/>
            </a:pPr>
            <a:r>
              <a:rPr lang="cs-CZ" sz="2600" i="1" dirty="0" smtClean="0"/>
              <a:t>Principy </a:t>
            </a:r>
            <a:r>
              <a:rPr lang="cs-CZ" sz="2600" i="1" dirty="0"/>
              <a:t>2017 vs. 2018 nezměněny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98902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Neuvolnění členové zastupitelstva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b="1" dirty="0" smtClean="0"/>
              <a:t>Ostatní, kteří nejsou uvolnění</a:t>
            </a:r>
          </a:p>
          <a:p>
            <a:pPr lvl="0"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b="1" dirty="0" smtClean="0"/>
              <a:t>Nemají </a:t>
            </a:r>
            <a:r>
              <a:rPr lang="cs-CZ" sz="2600" b="1" dirty="0"/>
              <a:t>na odměnu právní </a:t>
            </a:r>
            <a:r>
              <a:rPr lang="cs-CZ" sz="2600" b="1" dirty="0" smtClean="0"/>
              <a:t>nárok</a:t>
            </a:r>
            <a:endParaRPr lang="cs-CZ" sz="2600" dirty="0"/>
          </a:p>
          <a:p>
            <a:pPr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/>
              <a:t>Odměna může být poskytnuta </a:t>
            </a:r>
            <a:r>
              <a:rPr lang="cs-CZ" sz="2600" dirty="0" smtClean="0"/>
              <a:t>- </a:t>
            </a:r>
            <a:r>
              <a:rPr lang="cs-CZ" sz="2600" b="1" dirty="0" smtClean="0"/>
              <a:t>o jejím </a:t>
            </a:r>
            <a:r>
              <a:rPr lang="cs-CZ" sz="2600" b="1" dirty="0"/>
              <a:t>přiznání a výši rozhoduje ZO </a:t>
            </a:r>
            <a:r>
              <a:rPr lang="cs-CZ" sz="2600" dirty="0"/>
              <a:t>ve vyhrazené </a:t>
            </a:r>
            <a:r>
              <a:rPr lang="cs-CZ" sz="2600" dirty="0" smtClean="0"/>
              <a:t>působnosti</a:t>
            </a:r>
          </a:p>
          <a:p>
            <a:pPr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dirty="0" smtClean="0"/>
              <a:t>NV </a:t>
            </a:r>
            <a:r>
              <a:rPr lang="cs-CZ" sz="2600" dirty="0"/>
              <a:t>stanoví </a:t>
            </a:r>
            <a:r>
              <a:rPr lang="cs-CZ" sz="2600" b="1" u="sng" dirty="0"/>
              <a:t>maximální možnou </a:t>
            </a:r>
            <a:r>
              <a:rPr lang="cs-CZ" sz="2600" b="1" u="sng" dirty="0" smtClean="0"/>
              <a:t>výši dle velikostních kategorií (nově definovány)</a:t>
            </a:r>
            <a:endParaRPr lang="cs-CZ" sz="2600" b="1" u="sng" dirty="0"/>
          </a:p>
          <a:p>
            <a:pPr marL="0" indent="0">
              <a:buNone/>
            </a:pPr>
            <a:endParaRPr lang="cs-CZ" sz="2600" i="1" dirty="0" smtClean="0"/>
          </a:p>
          <a:p>
            <a:pPr marL="0" indent="0">
              <a:buNone/>
            </a:pPr>
            <a:r>
              <a:rPr lang="cs-CZ" sz="2600" i="1" dirty="0" smtClean="0"/>
              <a:t>Základní principy </a:t>
            </a:r>
            <a:r>
              <a:rPr lang="cs-CZ" sz="2600" i="1" dirty="0"/>
              <a:t>2017 vs. 2018 </a:t>
            </a:r>
            <a:r>
              <a:rPr lang="cs-CZ" sz="2600" i="1" dirty="0" smtClean="0"/>
              <a:t>nezměněny</a:t>
            </a:r>
          </a:p>
        </p:txBody>
      </p:sp>
    </p:spTree>
    <p:extLst>
      <p:ext uri="{BB962C8B-B14F-4D97-AF65-F5344CB8AC3E}">
        <p14:creationId xmlns:p14="http://schemas.microsoft.com/office/powerpoint/2010/main" xmlns="" val="1830205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Diskuse k tématu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sz="2400" i="1" dirty="0" smtClean="0"/>
          </a:p>
          <a:p>
            <a:r>
              <a:rPr lang="cs-CZ" sz="2400" i="1" dirty="0" smtClean="0"/>
              <a:t>Rozdíl mezi </a:t>
            </a:r>
            <a:r>
              <a:rPr lang="cs-CZ" sz="2400" b="1" i="1" dirty="0" smtClean="0"/>
              <a:t>„funkčním obdobím“ </a:t>
            </a:r>
            <a:r>
              <a:rPr lang="cs-CZ" sz="2400" i="1" dirty="0" smtClean="0"/>
              <a:t>a </a:t>
            </a:r>
            <a:r>
              <a:rPr lang="cs-CZ" sz="2400" b="1" i="1" dirty="0" smtClean="0"/>
              <a:t>„dobou výkonu funkce“</a:t>
            </a:r>
          </a:p>
          <a:p>
            <a:endParaRPr lang="cs-CZ" sz="2400" i="1" dirty="0" smtClean="0"/>
          </a:p>
          <a:p>
            <a:r>
              <a:rPr lang="cs-CZ" sz="2400" i="1" dirty="0" smtClean="0"/>
              <a:t>Možnost obce uzavírání pracovně-právního vztahu se členem ZO</a:t>
            </a:r>
          </a:p>
          <a:p>
            <a:endParaRPr lang="cs-CZ" sz="2400" i="1" dirty="0" smtClean="0"/>
          </a:p>
          <a:p>
            <a:r>
              <a:rPr lang="cs-CZ" sz="2400" i="1" dirty="0" smtClean="0"/>
              <a:t>„Souběh“ pracovně-právního vztahu s výkonem uvolněného člena ZO</a:t>
            </a:r>
          </a:p>
          <a:p>
            <a:endParaRPr lang="cs-CZ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Nové nařízení vlády č. </a:t>
            </a:r>
            <a:r>
              <a:rPr lang="cs-CZ" dirty="0" smtClean="0">
                <a:solidFill>
                  <a:srgbClr val="C00000"/>
                </a:solidFill>
              </a:rPr>
              <a:t>318/2017 Sb.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320040" lvl="1" indent="-320040">
              <a:lnSpc>
                <a:spcPct val="80000"/>
              </a:lnSpc>
              <a:spcBef>
                <a:spcPts val="700"/>
              </a:spcBef>
              <a:spcAft>
                <a:spcPts val="1800"/>
              </a:spcAft>
              <a:buClr>
                <a:schemeClr val="accent2"/>
              </a:buClr>
              <a:buSzPct val="60000"/>
              <a:buFont typeface="Wingdings"/>
              <a:buChar char="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b="1" dirty="0" smtClean="0"/>
              <a:t>NV č. 37/2003 Sb. se k 31. 12. 2017 zrušuje. Postupuje se dle nového NV</a:t>
            </a:r>
          </a:p>
          <a:p>
            <a:pPr marL="320040" lvl="1" indent="-320040">
              <a:lnSpc>
                <a:spcPct val="80000"/>
              </a:lnSpc>
              <a:spcBef>
                <a:spcPts val="700"/>
              </a:spcBef>
              <a:spcAft>
                <a:spcPts val="1800"/>
              </a:spcAft>
              <a:buClr>
                <a:schemeClr val="accent2"/>
              </a:buClr>
              <a:buSzPct val="60000"/>
              <a:buFont typeface="Wingdings"/>
              <a:buChar char="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b="1" dirty="0" smtClean="0"/>
              <a:t>Nařízení stanoví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cs-CZ" sz="2400" dirty="0" smtClean="0"/>
              <a:t>výši odměn poskytovaných uvolněným členům zastupitelstva obce za měsíc,  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cs-CZ" sz="2400" dirty="0" smtClean="0"/>
              <a:t>maximální výši odměn poskytovaných neuvolněným členům zastupitelstva obce za měsíc</a:t>
            </a:r>
          </a:p>
          <a:p>
            <a:pPr marL="514350" indent="-514350">
              <a:buSzPct val="100000"/>
              <a:buNone/>
            </a:pPr>
            <a:endParaRPr lang="cs-CZ" sz="2400" dirty="0" smtClean="0"/>
          </a:p>
          <a:p>
            <a:pPr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b="1" dirty="0" smtClean="0"/>
              <a:t>Řádky = velikostní kategorie</a:t>
            </a:r>
          </a:p>
          <a:p>
            <a:pPr>
              <a:lnSpc>
                <a:spcPct val="80000"/>
              </a:lnSpc>
              <a:spcAft>
                <a:spcPts val="18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600" b="1" dirty="0" smtClean="0"/>
              <a:t>Sloupce = funkce</a:t>
            </a:r>
            <a:endParaRPr lang="cs-CZ" sz="26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Nové nařízení vlády č. </a:t>
            </a:r>
            <a:r>
              <a:rPr lang="cs-CZ" dirty="0" smtClean="0">
                <a:solidFill>
                  <a:srgbClr val="C00000"/>
                </a:solidFill>
              </a:rPr>
              <a:t>318/2017 Sb.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80000"/>
              </a:lnSpc>
              <a:spcAft>
                <a:spcPts val="60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 smtClean="0"/>
              <a:t>Změny </a:t>
            </a:r>
            <a:r>
              <a:rPr lang="cs-CZ" sz="2400" dirty="0"/>
              <a:t>oproti stavu do </a:t>
            </a:r>
            <a:r>
              <a:rPr lang="cs-CZ" sz="2400" dirty="0" smtClean="0"/>
              <a:t>31.12.2017 – navazuje na právní úpravu</a:t>
            </a:r>
            <a:endParaRPr lang="cs-CZ" sz="2400" dirty="0"/>
          </a:p>
          <a:p>
            <a:pPr lvl="1"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/>
              <a:t>Zákon stanovuje základní </a:t>
            </a:r>
            <a:r>
              <a:rPr lang="cs-CZ" sz="2400" b="1" dirty="0">
                <a:solidFill>
                  <a:srgbClr val="C00000"/>
                </a:solidFill>
              </a:rPr>
              <a:t>korelační vztahy </a:t>
            </a:r>
            <a:r>
              <a:rPr lang="cs-CZ" sz="2400" dirty="0"/>
              <a:t>– NV je respektuje</a:t>
            </a:r>
          </a:p>
          <a:p>
            <a:pPr lvl="1"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 smtClean="0"/>
              <a:t>Nová jedna </a:t>
            </a:r>
            <a:r>
              <a:rPr lang="cs-CZ" sz="2400" b="1" dirty="0"/>
              <a:t>tabulka společná pro obce, kraje a HMP </a:t>
            </a:r>
            <a:r>
              <a:rPr lang="cs-CZ" sz="2400" dirty="0"/>
              <a:t>– </a:t>
            </a:r>
            <a:r>
              <a:rPr lang="cs-CZ" sz="2400" dirty="0" smtClean="0"/>
              <a:t>zcela nové </a:t>
            </a:r>
            <a:r>
              <a:rPr lang="cs-CZ" sz="2400" dirty="0"/>
              <a:t>velikostní kategorie obcí a krajů</a:t>
            </a:r>
          </a:p>
          <a:p>
            <a:pPr lvl="1"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/>
              <a:t>Jasné </a:t>
            </a:r>
            <a:r>
              <a:rPr lang="cs-CZ" sz="2400" b="1" dirty="0"/>
              <a:t>vnitřní vazby </a:t>
            </a:r>
            <a:r>
              <a:rPr lang="cs-CZ" sz="2400" dirty="0"/>
              <a:t>(korelace v tabulce) pomocí koeficientů</a:t>
            </a:r>
          </a:p>
          <a:p>
            <a:pPr lvl="1"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b="1" dirty="0" smtClean="0"/>
              <a:t>Nový způsob výpočtu odměn </a:t>
            </a:r>
            <a:r>
              <a:rPr lang="cs-CZ" sz="2400" dirty="0" smtClean="0"/>
              <a:t>- již se nepočítají </a:t>
            </a:r>
            <a:r>
              <a:rPr lang="cs-CZ" sz="2400" dirty="0"/>
              <a:t>„dvousložkově“ (odměna + příplatek za počet obyvatel</a:t>
            </a:r>
            <a:r>
              <a:rPr lang="cs-CZ" sz="2400" dirty="0" smtClean="0"/>
              <a:t>), ale jen číslo z tabulky </a:t>
            </a:r>
            <a:endParaRPr lang="cs-CZ" sz="2400" dirty="0"/>
          </a:p>
          <a:p>
            <a:pPr lvl="1">
              <a:lnSpc>
                <a:spcPct val="80000"/>
              </a:lnSpc>
              <a:spcAft>
                <a:spcPts val="600"/>
              </a:spcAft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/>
              <a:t>Již </a:t>
            </a:r>
            <a:r>
              <a:rPr lang="cs-CZ" sz="2400" b="1" dirty="0"/>
              <a:t>není příplatek za výkon státní správy</a:t>
            </a:r>
            <a:r>
              <a:rPr lang="cs-CZ" sz="2400" dirty="0"/>
              <a:t> pro uvolněné členy ZO (uveden v NV č. 37/2003 Sb.)</a:t>
            </a:r>
          </a:p>
          <a:p>
            <a:pPr marL="0" lvl="0" indent="0">
              <a:lnSpc>
                <a:spcPct val="80000"/>
              </a:lnSpc>
              <a:spcAft>
                <a:spcPts val="60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2600"/>
            </a:pPr>
            <a:r>
              <a:rPr lang="cs-CZ" sz="2400" dirty="0" smtClean="0"/>
              <a:t>Usnesení </a:t>
            </a:r>
            <a:r>
              <a:rPr lang="cs-CZ" sz="2400" dirty="0"/>
              <a:t>vlády předpokládá změnu NV v případě, že pokud se statistický ukazatel o </a:t>
            </a:r>
            <a:r>
              <a:rPr lang="cs-CZ" sz="2400" b="1" dirty="0"/>
              <a:t>průměrné hrubé měsíční nominální mzdě na přepočtené počty zaměstnanců v národním hospodářství za předminulý kalendářní rok zvýší nejméně o 2,5 %. </a:t>
            </a:r>
          </a:p>
        </p:txBody>
      </p:sp>
    </p:spTree>
    <p:extLst>
      <p:ext uri="{BB962C8B-B14F-4D97-AF65-F5344CB8AC3E}">
        <p14:creationId xmlns:p14="http://schemas.microsoft.com/office/powerpoint/2010/main" xmlns="" val="2407934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pro číslo snímk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40000"/>
              </a:spcBef>
              <a:buFont typeface="Wingdings" pitchFamily="2" charset="2"/>
              <a:buChar char="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0ED84CD-0095-4B37-A102-77B8257B9907}" type="slidenum">
              <a:rPr lang="cs-CZ" altLang="cs-CZ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cs-CZ" altLang="cs-CZ" sz="1400" smtClean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7598262"/>
              </p:ext>
            </p:extLst>
          </p:nvPr>
        </p:nvGraphicFramePr>
        <p:xfrm>
          <a:off x="179512" y="404664"/>
          <a:ext cx="8983538" cy="6223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447"/>
                <a:gridCol w="1768725"/>
                <a:gridCol w="630861"/>
                <a:gridCol w="507896"/>
                <a:gridCol w="631751"/>
                <a:gridCol w="378693"/>
                <a:gridCol w="631751"/>
                <a:gridCol w="507896"/>
                <a:gridCol w="507896"/>
                <a:gridCol w="507896"/>
                <a:gridCol w="378693"/>
                <a:gridCol w="378693"/>
                <a:gridCol w="378693"/>
                <a:gridCol w="379586"/>
                <a:gridCol w="252165"/>
                <a:gridCol w="507896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Kategorie územního samosprávného celku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Koeficient pro výpočet odměn za výkon funkce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96014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effectLst/>
                        </a:rPr>
                        <a:t>počet obyvatel územního samosprávného celku, městské části hlavního města Prahy nebo městské části (obvodu) územně členěného statutárního města </a:t>
                      </a:r>
                      <a:endParaRPr lang="cs-CZ" sz="12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/>
                </a:tc>
                <a:tc rowSpan="2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3366CC"/>
                          </a:solidFill>
                          <a:effectLst/>
                        </a:rPr>
                        <a:t>uvolnění členové zastupitelstva</a:t>
                      </a:r>
                      <a:endParaRPr lang="cs-CZ" sz="1400" b="1" dirty="0">
                        <a:solidFill>
                          <a:srgbClr val="3366CC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3300"/>
                          </a:solidFill>
                          <a:effectLst/>
                        </a:rPr>
                        <a:t>neuvolnění členové zastupitelstva </a:t>
                      </a:r>
                      <a:endParaRPr lang="cs-CZ" sz="14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33742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starosta,</a:t>
                      </a:r>
                    </a:p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primátor,</a:t>
                      </a:r>
                    </a:p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hejtman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 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místostarosta,  náměstek  primátora  /  hejtmana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grid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člen rady  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ostatní uvolnění (předseda výboru, komise, zvl. orgánu)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starosta, primátor,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hejtman 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místostarosta, náměstek  primátora  /  hejtmana 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člen rady 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grid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předseda výboru,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komise, zvl. orgánu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člen výboru,  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komise, zvl. orgánu  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ostatní neuvolnění (člen zastupitelstva</a:t>
                      </a:r>
                    </a:p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cs-CZ" sz="105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bez dalších funkcí)</a:t>
                      </a:r>
                      <a:endParaRPr lang="cs-CZ" sz="105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1702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číslo sloupce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1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2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3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4</a:t>
                      </a:r>
                      <a:endParaRPr lang="cs-CZ" sz="1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5</a:t>
                      </a:r>
                      <a:endParaRPr lang="cs-CZ" sz="1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6</a:t>
                      </a:r>
                      <a:endParaRPr lang="cs-CZ" sz="1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7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8</a:t>
                      </a:r>
                      <a:endParaRPr lang="cs-CZ" sz="1000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9</a:t>
                      </a:r>
                      <a:endParaRPr lang="cs-CZ" sz="1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10</a:t>
                      </a:r>
                      <a:endParaRPr lang="cs-CZ" sz="100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49351">
                <a:tc rowSpan="1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000" b="1">
                          <a:effectLst/>
                        </a:rPr>
                        <a:t>o b e c, městská část hlavního města Prahy, městská část nebo městský obvod územně členěného statutárního města  </a:t>
                      </a:r>
                      <a:endParaRPr lang="cs-CZ" sz="100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0000"/>
                          </a:solidFill>
                          <a:effectLst/>
                        </a:rPr>
                        <a:t>do 300 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effectLst/>
                        </a:rPr>
                        <a:t>1,000</a:t>
                      </a:r>
                      <a:endParaRPr lang="cs-CZ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číslo stanovené dle vzorce: sl. </a:t>
                      </a:r>
                      <a:r>
                        <a:rPr lang="cs-CZ" sz="1100" b="1" dirty="0">
                          <a:effectLst/>
                        </a:rPr>
                        <a:t>1 * 0,88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  <a:tabLst>
                          <a:tab pos="2889250" algn="l"/>
                        </a:tabLst>
                      </a:pPr>
                      <a:r>
                        <a:rPr lang="cs-CZ" sz="1100" dirty="0">
                          <a:effectLst/>
                        </a:rPr>
                        <a:t>obce: číslo stanovené dle vzorce: sl. </a:t>
                      </a:r>
                      <a:r>
                        <a:rPr lang="cs-CZ" sz="1100" b="1" dirty="0">
                          <a:effectLst/>
                        </a:rPr>
                        <a:t>1 * 0,78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kraje a Praha: číslo stanovené dle vzorce: sl. </a:t>
                      </a:r>
                      <a:r>
                        <a:rPr lang="cs-CZ" sz="1100" b="1" dirty="0">
                          <a:effectLst/>
                        </a:rPr>
                        <a:t>1 * 0,8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číslo stanovené dle vzorce: sl. </a:t>
                      </a:r>
                      <a:r>
                        <a:rPr lang="cs-CZ" sz="1100" b="1" dirty="0">
                          <a:effectLst/>
                        </a:rPr>
                        <a:t>1 * 0,68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číslo stanovené dle vzorce: sl.</a:t>
                      </a:r>
                      <a:r>
                        <a:rPr lang="cs-CZ" sz="1100" b="1" dirty="0">
                          <a:effectLst/>
                        </a:rPr>
                        <a:t> 1 * 0,60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číslo stanovené dle vzorce: sl. </a:t>
                      </a:r>
                      <a:r>
                        <a:rPr lang="cs-CZ" sz="1100" b="1" dirty="0">
                          <a:effectLst/>
                        </a:rPr>
                        <a:t>1 * 0,54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číslo stanovené dle vzorce: sl. </a:t>
                      </a:r>
                      <a:r>
                        <a:rPr lang="cs-CZ" sz="1100" b="1" dirty="0">
                          <a:effectLst/>
                        </a:rPr>
                        <a:t>1 * 0,12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obce: číslo stanovené dle vzorce: sl. </a:t>
                      </a:r>
                      <a:r>
                        <a:rPr lang="cs-CZ" sz="1100" b="1" dirty="0">
                          <a:effectLst/>
                        </a:rPr>
                        <a:t>1 * 0,06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kraje a Praha: číslo stanovené dle vzorce: sl.</a:t>
                      </a:r>
                      <a:r>
                        <a:rPr lang="cs-CZ" sz="1100" b="1" dirty="0">
                          <a:effectLst/>
                        </a:rPr>
                        <a:t> 1 * 0,07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obce: číslo stanovené dle vzorce: sl. </a:t>
                      </a:r>
                      <a:r>
                        <a:rPr lang="cs-CZ" sz="1100" b="1" dirty="0">
                          <a:effectLst/>
                        </a:rPr>
                        <a:t>1 * 0,05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kraje a Praha: číslo stanovené dle vzorce: sl</a:t>
                      </a:r>
                      <a:r>
                        <a:rPr lang="cs-CZ" sz="1100" b="1" dirty="0">
                          <a:effectLst/>
                        </a:rPr>
                        <a:t>. 1 * 0,06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obce: číslo stanovené dle vzorce: sl</a:t>
                      </a:r>
                      <a:r>
                        <a:rPr lang="cs-CZ" sz="1100" b="1" dirty="0">
                          <a:effectLst/>
                        </a:rPr>
                        <a:t>. 1 * 0,03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15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kraje a Praha: číslo stanovené dle vzorce: sl. </a:t>
                      </a:r>
                      <a:r>
                        <a:rPr lang="cs-CZ" sz="1100" b="1" dirty="0">
                          <a:effectLst/>
                        </a:rPr>
                        <a:t>1 * 0,05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301 do 600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1,123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601 do 1 000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1,259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1 001 do 3 000 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1,401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3 001 do 5 000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1,543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5 001 do 10 000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1,685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10 001 do 20 000 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1,826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20 001 do 50 000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1,993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74519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50 001 do 100 000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a územně nečleněná </a:t>
                      </a:r>
                      <a:r>
                        <a:rPr lang="cs-CZ" sz="1000" b="1" dirty="0" smtClean="0">
                          <a:effectLst/>
                        </a:rPr>
                        <a:t>statutární </a:t>
                      </a:r>
                      <a:r>
                        <a:rPr lang="cs-CZ" sz="1000" b="1" dirty="0">
                          <a:effectLst/>
                        </a:rPr>
                        <a:t>města do 100 000 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2,165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9615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od 100 001 do 200 000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a územně členěná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statutární  města  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2,350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000" b="1" dirty="0">
                          <a:effectLst/>
                        </a:rPr>
                        <a:t>nad 200 000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 smtClean="0">
                          <a:effectLst/>
                        </a:rPr>
                        <a:t>2,850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kraj do 500 000</a:t>
                      </a:r>
                      <a:endParaRPr lang="cs-CZ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3,000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9808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kraj od 500 001 do 1 000 000</a:t>
                      </a:r>
                      <a:endParaRPr lang="cs-CZ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3,100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kraj nad 1 000 000 ob.</a:t>
                      </a:r>
                      <a:endParaRPr lang="cs-CZ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3,200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0601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hlavní město Praha</a:t>
                      </a:r>
                      <a:endParaRPr lang="cs-CZ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3,300</a:t>
                      </a:r>
                      <a:endParaRPr lang="cs-CZ" sz="11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3405" marR="3340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23555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číslo snímk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40000"/>
              </a:spcBef>
              <a:buFont typeface="Wingdings" pitchFamily="2" charset="2"/>
              <a:buChar char="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47CA9F8-32DF-40FA-B726-7C3774CA5025}" type="slidenum">
              <a:rPr lang="cs-CZ" altLang="cs-CZ" sz="1400" smtClean="0"/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cs-CZ" altLang="cs-CZ" sz="140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8909576"/>
              </p:ext>
            </p:extLst>
          </p:nvPr>
        </p:nvGraphicFramePr>
        <p:xfrm>
          <a:off x="179512" y="260648"/>
          <a:ext cx="8856983" cy="6545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0794"/>
                <a:gridCol w="1163113"/>
                <a:gridCol w="664229"/>
                <a:gridCol w="664229"/>
                <a:gridCol w="747470"/>
                <a:gridCol w="747470"/>
                <a:gridCol w="664229"/>
                <a:gridCol w="664229"/>
                <a:gridCol w="664229"/>
                <a:gridCol w="747470"/>
                <a:gridCol w="758875"/>
                <a:gridCol w="830646"/>
              </a:tblGrid>
              <a:tr h="228791">
                <a:tc rowSpan="7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b="1" u="sng" dirty="0">
                          <a:effectLst/>
                        </a:rPr>
                        <a:t>Počet obyvatel </a:t>
                      </a:r>
                      <a:r>
                        <a:rPr lang="cs-CZ" sz="1000" b="1" dirty="0">
                          <a:effectLst/>
                        </a:rPr>
                        <a:t>s trvalým pobytem na území územního samosprávného celku, městské části hlavního města Prahy nebo městské části (obvodu) územně členěného statutárního města</a:t>
                      </a:r>
                      <a:endParaRPr lang="cs-CZ" sz="10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3300"/>
                          </a:solidFill>
                          <a:effectLst/>
                        </a:rPr>
                        <a:t>Uvolnění členové zastupitelstva</a:t>
                      </a:r>
                      <a:endParaRPr lang="cs-CZ" sz="14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3300"/>
                          </a:solidFill>
                          <a:effectLst/>
                        </a:rPr>
                        <a:t>Neuvolnění členové zastupitelstva </a:t>
                      </a:r>
                      <a:endParaRPr lang="cs-CZ" sz="14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89832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starosta,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místostarosta,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člen rady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uvolněný člen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starosta,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místostarosta,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člen rady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předseda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člen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neuvolněný člen </a:t>
                      </a:r>
                      <a:endParaRPr lang="cs-CZ" sz="9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027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primátor,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náměstek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(neuvedený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zastupitelstva,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primátor,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náměstek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(neuvedený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výboru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výboru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zastupitelstva </a:t>
                      </a:r>
                      <a:endParaRPr lang="cs-CZ" sz="9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027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hejtman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primátora,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ve sl. 1 a 2)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neuvedený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hejtman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primátora,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ve sl. 5 a 6)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zastupitelstva,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zastupitelstva,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neuvedený 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027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náměstek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ve sl. 1 až 3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náměstek</a:t>
                      </a:r>
                      <a:endParaRPr lang="cs-CZ" sz="9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komise rady,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komise rady,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ve sl. 5 až 9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027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hejtmana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hejtmana</a:t>
                      </a:r>
                      <a:endParaRPr lang="cs-CZ" sz="9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zvláštního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zvláštního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0275"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orgánu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orgánu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cs-CZ" sz="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rowSpan="1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rgbClr val="FF3300"/>
                          </a:solidFill>
                          <a:effectLst/>
                        </a:rPr>
                        <a:t>o b e c</a:t>
                      </a:r>
                      <a:r>
                        <a:rPr lang="cs-CZ" sz="1050" b="1" dirty="0">
                          <a:solidFill>
                            <a:srgbClr val="FF3300"/>
                          </a:solidFill>
                          <a:effectLst/>
                        </a:rPr>
                        <a:t>, </a:t>
                      </a:r>
                      <a:r>
                        <a:rPr lang="cs-CZ" sz="1000" b="1" dirty="0">
                          <a:solidFill>
                            <a:srgbClr val="FF3300"/>
                          </a:solidFill>
                          <a:effectLst/>
                        </a:rPr>
                        <a:t>městská část nebo obvod  </a:t>
                      </a:r>
                      <a:endParaRPr lang="cs-CZ" sz="10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do 300 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0000"/>
                          </a:solidFill>
                          <a:effectLst/>
                        </a:rPr>
                        <a:t>36 499</a:t>
                      </a:r>
                      <a:endParaRPr lang="cs-CZ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32 119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28 469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24 819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21 899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19 709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4 380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2 190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1 825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1 095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301 do 600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40 988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36 070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31 971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27 872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24 593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22 134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4 919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2 459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2 049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1 230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601 do 1 000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45 952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40 438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35 843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31 248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27 571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24 814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5 514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2 757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2 298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1 379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1 001 do 3 000 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51 135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44 999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39 885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34 772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30 681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27 613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6 136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3 068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2 557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1 534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3 001 do 5 000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56 318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49 560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43 928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38 296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33 791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30 412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6 758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3 379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2 816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1 690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5 001 do 10 000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61 501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54 121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47 971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41 821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36 900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33 210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7 380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3 690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3 075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1 845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10 001 do 20 000 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66 647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58 650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51 985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45 320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39 988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35 989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7 998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3 999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3 332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1 999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20 001 do 50 000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72 743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64 013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56 739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49 465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43 646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39 281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8 729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4 365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3 637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2 182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796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50 001 do 100 000 a územně nečleněná statutární města do 100 000 obyvatel 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79 020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69 538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61 636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53 734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47 412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42 671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9 482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4 741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3 951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2 371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8474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od 100 001 do 200 000 a územně členěná statutární města  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85 773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75 480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66 903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58 325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51 464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46 317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10 293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5 146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4 289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2 573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900" b="1" dirty="0">
                          <a:effectLst/>
                        </a:rPr>
                        <a:t>nad 200 000</a:t>
                      </a:r>
                      <a:endParaRPr lang="cs-CZ" sz="90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104 022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91 539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81 137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70 735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62</a:t>
                      </a:r>
                      <a:r>
                        <a:rPr lang="cs-CZ" sz="1050" b="1" baseline="0" dirty="0" smtClean="0">
                          <a:effectLst/>
                        </a:rPr>
                        <a:t> 413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56 172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12 483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cs-CZ" sz="1050" b="1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241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5</a:t>
                      </a:r>
                      <a:r>
                        <a:rPr lang="cs-CZ" sz="1050" b="1" baseline="0" dirty="0" smtClean="0">
                          <a:effectLst/>
                        </a:rPr>
                        <a:t> 201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 smtClean="0">
                          <a:effectLst/>
                        </a:rPr>
                        <a:t>3 121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kraj do 500 000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109 497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96 357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87 598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74 458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65 698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59 128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13 140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7 665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6 570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5 475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kraj od 500 001 </a:t>
                      </a:r>
                      <a:r>
                        <a:rPr lang="cs-CZ" sz="1200" b="1" dirty="0" smtClean="0">
                          <a:solidFill>
                            <a:srgbClr val="FF3300"/>
                          </a:solidFill>
                          <a:effectLst/>
                        </a:rPr>
                        <a:t>do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 smtClean="0">
                          <a:solidFill>
                            <a:srgbClr val="FF3300"/>
                          </a:solidFill>
                          <a:effectLst/>
                        </a:rPr>
                        <a:t>            </a:t>
                      </a: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1 000 000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113 147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99 569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90 518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76 940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67 888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61 099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13 578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7 920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6 789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5 657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kraj nad 1 000 000 .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116 797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102 781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93 437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79 422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70 078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63 070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14 016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8 176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7 008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5 840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2879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FF3300"/>
                          </a:solidFill>
                          <a:effectLst/>
                        </a:rPr>
                        <a:t>hlavní město Praha</a:t>
                      </a:r>
                      <a:endParaRPr lang="cs-CZ" sz="1200" b="1" dirty="0">
                        <a:solidFill>
                          <a:srgbClr val="FF3300"/>
                        </a:solidFill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120 447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>
                          <a:effectLst/>
                        </a:rPr>
                        <a:t>105 993</a:t>
                      </a:r>
                      <a:endParaRPr lang="cs-CZ" sz="1050" b="1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96 357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81 904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72 268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65 041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14 454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8 431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7 227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050" b="1" dirty="0">
                          <a:effectLst/>
                        </a:rPr>
                        <a:t>6 022</a:t>
                      </a:r>
                      <a:endParaRPr lang="cs-CZ" sz="1050" b="1" dirty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38614" marR="3861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9682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939320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4308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Druhy odměn a funkční požitky ČZO v souvislosti s výkonem funkce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ODMĚNA </a:t>
            </a:r>
            <a:r>
              <a:rPr lang="cs-CZ" dirty="0" smtClean="0"/>
              <a:t>(poskytovaná „za měsíc“) </a:t>
            </a:r>
          </a:p>
          <a:p>
            <a:r>
              <a:rPr lang="cs-CZ" b="1" dirty="0" smtClean="0"/>
              <a:t>MIMOŘÁDNÁ ODMĚNA  </a:t>
            </a:r>
            <a:endParaRPr lang="cs-CZ" dirty="0" smtClean="0"/>
          </a:p>
          <a:p>
            <a:r>
              <a:rPr lang="cs-CZ" b="1" dirty="0" smtClean="0"/>
              <a:t>ODCHODNÉ</a:t>
            </a:r>
            <a:endParaRPr lang="cs-CZ" dirty="0" smtClean="0"/>
          </a:p>
          <a:p>
            <a:r>
              <a:rPr lang="cs-CZ" b="1" dirty="0" smtClean="0"/>
              <a:t>DALŠÍ MOŽNÁ PLNĚNÍ Z PENĚŽNÍHO FONDU NEBO Z ROZPOČTU OBCE</a:t>
            </a:r>
            <a:endParaRPr lang="cs-CZ" dirty="0" smtClean="0"/>
          </a:p>
          <a:p>
            <a:r>
              <a:rPr lang="cs-CZ" b="1" dirty="0" smtClean="0"/>
              <a:t>CESTOVNÍ NÁHRADY</a:t>
            </a:r>
            <a:r>
              <a:rPr lang="cs-CZ" dirty="0" smtClean="0"/>
              <a:t> (a náhrady za opotřebení vlastního zařízení při výkonu funkce)</a:t>
            </a:r>
          </a:p>
          <a:p>
            <a:r>
              <a:rPr lang="cs-CZ" b="1" dirty="0" smtClean="0"/>
              <a:t>PRACOVNÍ VOLNO S NÁHRADOU MZDY </a:t>
            </a:r>
            <a:r>
              <a:rPr lang="cs-CZ" dirty="0" smtClean="0"/>
              <a:t>(PLATU), resp. </a:t>
            </a:r>
            <a:r>
              <a:rPr lang="cs-CZ" b="1" dirty="0" smtClean="0"/>
              <a:t>NÁHRADA UŠLÉHO VÝDĚLKU</a:t>
            </a:r>
            <a:r>
              <a:rPr lang="cs-CZ" dirty="0" smtClean="0"/>
              <a:t> 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Poskytování darů ČZO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err="1" smtClean="0"/>
              <a:t>ObZř</a:t>
            </a:r>
            <a:r>
              <a:rPr lang="cs-CZ" dirty="0" smtClean="0"/>
              <a:t> přímo </a:t>
            </a:r>
            <a:r>
              <a:rPr lang="cs-CZ" b="1" dirty="0" smtClean="0">
                <a:solidFill>
                  <a:srgbClr val="C00000"/>
                </a:solidFill>
              </a:rPr>
              <a:t>výslovně zakazuje </a:t>
            </a:r>
            <a:r>
              <a:rPr lang="cs-CZ" dirty="0" smtClean="0"/>
              <a:t>poskytovat dary v souvislosti s výkonem funkce = dar nemůže nahrazovat odměnu </a:t>
            </a:r>
          </a:p>
          <a:p>
            <a:r>
              <a:rPr lang="cs-CZ" dirty="0" smtClean="0"/>
              <a:t>Obecně dary poskytovat lze i ČZO jako fyzickým osobám, nikoli však v souvislosti s výkonem funkce</a:t>
            </a:r>
          </a:p>
          <a:p>
            <a:r>
              <a:rPr lang="cs-CZ" dirty="0" smtClean="0"/>
              <a:t>Stanovisko ODK č. 2/2016</a:t>
            </a:r>
          </a:p>
          <a:p>
            <a:r>
              <a:rPr lang="cs-CZ" sz="2800" dirty="0"/>
              <a:t>Judikát NS 28 </a:t>
            </a:r>
            <a:r>
              <a:rPr lang="cs-CZ" sz="2800" dirty="0" err="1"/>
              <a:t>Cdo</a:t>
            </a:r>
            <a:r>
              <a:rPr lang="cs-CZ" sz="2800" dirty="0"/>
              <a:t> 2126/2011ze dne 16. 5. 2012 </a:t>
            </a:r>
            <a:endParaRPr lang="cs-CZ" sz="2800" dirty="0" smtClean="0"/>
          </a:p>
          <a:p>
            <a:pPr marL="0" indent="0">
              <a:buNone/>
            </a:pPr>
            <a:r>
              <a:rPr lang="cs-CZ" sz="2800" i="1" dirty="0" smtClean="0"/>
              <a:t>„…</a:t>
            </a:r>
            <a:r>
              <a:rPr lang="cs-CZ" sz="2800" i="1" dirty="0"/>
              <a:t>Jakákoli odměna může být členu ZO přiznána pouze v případě, že s tím zákon počítá. </a:t>
            </a:r>
            <a:r>
              <a:rPr lang="cs-CZ" sz="2800" b="1" i="1" dirty="0"/>
              <a:t>Pokud určitý druh odměny zákon nezná, je nepřípustné, aby takovou odměnu ZO přiznalo, </a:t>
            </a:r>
            <a:r>
              <a:rPr lang="cs-CZ" sz="2800" i="1" dirty="0"/>
              <a:t>neboť k tomu nemá pravomoc. V opačném případě by docházelo k nekontrolovanému rozdělování veřejných prostředků, jež není možné akceptovat…“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63583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Odměna poskytovaná měsíčně – okruh osob - UČZ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  <a:buNone/>
            </a:pPr>
            <a:r>
              <a:rPr lang="cs-CZ" b="1" dirty="0" smtClean="0"/>
              <a:t>Uvolnění členové zastupitelstva </a:t>
            </a:r>
            <a:endParaRPr lang="cs-CZ" dirty="0" smtClean="0"/>
          </a:p>
          <a:p>
            <a:r>
              <a:rPr lang="cs-CZ" dirty="0" smtClean="0"/>
              <a:t>starosta, primátor, hejtman </a:t>
            </a:r>
            <a:r>
              <a:rPr lang="cs-CZ" i="1" dirty="0" smtClean="0"/>
              <a:t>(sloupec č. 1)</a:t>
            </a:r>
          </a:p>
          <a:p>
            <a:r>
              <a:rPr lang="cs-CZ" dirty="0" smtClean="0"/>
              <a:t>místostarosta, náměstek primátora, náměstek hejtmana </a:t>
            </a:r>
            <a:r>
              <a:rPr lang="cs-CZ" i="1" dirty="0" smtClean="0"/>
              <a:t>(sloupec č. 2)</a:t>
            </a:r>
          </a:p>
          <a:p>
            <a:r>
              <a:rPr lang="cs-CZ" dirty="0" smtClean="0"/>
              <a:t>člen rady, neuvedený ve </a:t>
            </a:r>
            <a:r>
              <a:rPr lang="cs-CZ" dirty="0" err="1" smtClean="0"/>
              <a:t>sl</a:t>
            </a:r>
            <a:r>
              <a:rPr lang="cs-CZ" dirty="0" smtClean="0"/>
              <a:t>. 1 a 2, tj. pokud nejde o starostu, místostarostu, primátora a náměstka primátora (někdy se označuje jako „radní“) </a:t>
            </a:r>
            <a:r>
              <a:rPr lang="cs-CZ" i="1" dirty="0" smtClean="0"/>
              <a:t>(sloupec č. 3)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ostatní uvolnění neuvedení </a:t>
            </a:r>
            <a:r>
              <a:rPr lang="cs-CZ" dirty="0" smtClean="0"/>
              <a:t>ve </a:t>
            </a:r>
            <a:r>
              <a:rPr lang="cs-CZ" dirty="0" err="1" smtClean="0"/>
              <a:t>sl</a:t>
            </a:r>
            <a:r>
              <a:rPr lang="cs-CZ" dirty="0" smtClean="0"/>
              <a:t>. 1, 2 a 3, tj. uvolnění předsedové výborů zastupitelstva nebo komisí rady, předsedové zvláštních orgánů, ale též tzv. uvolnění členové zastupitelstva „bez portfeje“, kteří jsou uvolněni k výkonu jim speciálně stanoveným úkolům (např. pro správu projektů financovaných z evropských fondů</a:t>
            </a:r>
            <a:r>
              <a:rPr lang="cs-CZ" i="1" dirty="0" smtClean="0"/>
              <a:t>) (sloupec             č. 4)</a:t>
            </a:r>
          </a:p>
          <a:p>
            <a:endParaRPr lang="cs-CZ" b="1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Odměna poskytovaná měsíčně – okruh osob - NČZ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  <a:buNone/>
            </a:pPr>
            <a:r>
              <a:rPr lang="cs-CZ" b="1" dirty="0" smtClean="0"/>
              <a:t>Neuvolnění členové zastupitelstva</a:t>
            </a:r>
            <a:endParaRPr lang="cs-CZ" dirty="0" smtClean="0"/>
          </a:p>
          <a:p>
            <a:r>
              <a:rPr lang="cs-CZ" dirty="0" smtClean="0"/>
              <a:t>starosta, primátor, hejtman </a:t>
            </a:r>
            <a:r>
              <a:rPr lang="cs-CZ" i="1" dirty="0" smtClean="0"/>
              <a:t>(sloupec č. 5)</a:t>
            </a:r>
          </a:p>
          <a:p>
            <a:r>
              <a:rPr lang="cs-CZ" dirty="0" smtClean="0"/>
              <a:t>místostarosta, náměstek primátora, náměstek hejtmana </a:t>
            </a:r>
            <a:r>
              <a:rPr lang="cs-CZ" i="1" dirty="0" smtClean="0"/>
              <a:t>(sloupec č. 6)</a:t>
            </a:r>
          </a:p>
          <a:p>
            <a:r>
              <a:rPr lang="cs-CZ" dirty="0" smtClean="0"/>
              <a:t>člen rady, neuvedený ve </a:t>
            </a:r>
            <a:r>
              <a:rPr lang="cs-CZ" dirty="0" err="1" smtClean="0"/>
              <a:t>sl</a:t>
            </a:r>
            <a:r>
              <a:rPr lang="cs-CZ" dirty="0" smtClean="0"/>
              <a:t>. 5 a 6, tj. pokud nejde o starostu, místostarostu, primátora a náměstka primátora (tzv. radní) </a:t>
            </a:r>
            <a:r>
              <a:rPr lang="cs-CZ" i="1" dirty="0" smtClean="0"/>
              <a:t>(</a:t>
            </a:r>
            <a:r>
              <a:rPr lang="cs-CZ" i="1" dirty="0" err="1" smtClean="0"/>
              <a:t>sl</a:t>
            </a:r>
            <a:r>
              <a:rPr lang="cs-CZ" i="1" dirty="0" smtClean="0"/>
              <a:t>. č. 7)</a:t>
            </a:r>
          </a:p>
          <a:p>
            <a:r>
              <a:rPr lang="cs-CZ" dirty="0" smtClean="0"/>
              <a:t>předseda výboru zastupitelstva, předseda komise rady, předseda zvláštního orgánu </a:t>
            </a:r>
            <a:r>
              <a:rPr lang="cs-CZ" i="1" dirty="0" smtClean="0"/>
              <a:t>(</a:t>
            </a:r>
            <a:r>
              <a:rPr lang="cs-CZ" i="1" dirty="0" err="1" smtClean="0"/>
              <a:t>sl</a:t>
            </a:r>
            <a:r>
              <a:rPr lang="cs-CZ" i="1" dirty="0" smtClean="0"/>
              <a:t>. č. 8)</a:t>
            </a:r>
          </a:p>
          <a:p>
            <a:r>
              <a:rPr lang="cs-CZ" dirty="0" smtClean="0"/>
              <a:t>člen výboru zastupitelstva, člen komise rady, člen zvláštního orgánu </a:t>
            </a:r>
            <a:r>
              <a:rPr lang="cs-CZ" i="1" dirty="0" smtClean="0"/>
              <a:t>(</a:t>
            </a:r>
            <a:r>
              <a:rPr lang="cs-CZ" i="1" dirty="0" err="1" smtClean="0"/>
              <a:t>sl</a:t>
            </a:r>
            <a:r>
              <a:rPr lang="cs-CZ" i="1" dirty="0" smtClean="0"/>
              <a:t>. č. 9)</a:t>
            </a:r>
          </a:p>
          <a:p>
            <a:r>
              <a:rPr lang="cs-CZ" dirty="0" smtClean="0"/>
              <a:t>ostatní neuvolnění neuvedení ve </a:t>
            </a:r>
            <a:r>
              <a:rPr lang="cs-CZ" dirty="0" err="1" smtClean="0"/>
              <a:t>sl</a:t>
            </a:r>
            <a:r>
              <a:rPr lang="cs-CZ" dirty="0" smtClean="0"/>
              <a:t>. 5 až 9, tj. de facto neuvolnění členové zastupitelstva bez dalších funkcí </a:t>
            </a:r>
            <a:r>
              <a:rPr lang="cs-CZ" i="1" dirty="0" smtClean="0"/>
              <a:t>(</a:t>
            </a:r>
            <a:r>
              <a:rPr lang="cs-CZ" i="1" dirty="0" err="1" smtClean="0"/>
              <a:t>sl</a:t>
            </a:r>
            <a:r>
              <a:rPr lang="cs-CZ" i="1" dirty="0" smtClean="0"/>
              <a:t>. č. 10)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Výpočet </a:t>
            </a:r>
            <a:r>
              <a:rPr lang="cs-CZ" dirty="0"/>
              <a:t>„měsíčních“ odměn </a:t>
            </a:r>
            <a:r>
              <a:rPr lang="cs-CZ" b="1" dirty="0"/>
              <a:t>uvolněných</a:t>
            </a:r>
            <a:r>
              <a:rPr lang="cs-CZ" dirty="0"/>
              <a:t> členů </a:t>
            </a:r>
            <a:r>
              <a:rPr lang="cs-CZ" dirty="0" smtClean="0"/>
              <a:t>zastupitelstev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cs-CZ" sz="2800" dirty="0" smtClean="0"/>
              <a:t>Stanovení </a:t>
            </a:r>
            <a:r>
              <a:rPr lang="cs-CZ" sz="2800" b="1" dirty="0" smtClean="0"/>
              <a:t>rozhodného počtu obyvatel </a:t>
            </a:r>
            <a:r>
              <a:rPr lang="cs-CZ" sz="2800" dirty="0" smtClean="0"/>
              <a:t>ÚSC </a:t>
            </a:r>
          </a:p>
          <a:p>
            <a:pPr marL="514350" indent="-514350">
              <a:buAutoNum type="arabicPeriod"/>
            </a:pPr>
            <a:r>
              <a:rPr lang="cs-CZ" sz="2800" dirty="0" smtClean="0"/>
              <a:t>V </a:t>
            </a:r>
            <a:r>
              <a:rPr lang="cs-CZ" sz="2800" dirty="0"/>
              <a:t>NV č. </a:t>
            </a:r>
            <a:r>
              <a:rPr lang="cs-CZ" sz="2800" dirty="0" smtClean="0"/>
              <a:t>318/2017 Sb. </a:t>
            </a:r>
            <a:r>
              <a:rPr lang="cs-CZ" sz="2800" dirty="0"/>
              <a:t>se </a:t>
            </a:r>
            <a:r>
              <a:rPr lang="cs-CZ" sz="2800" b="1" dirty="0"/>
              <a:t>nalezne částka </a:t>
            </a:r>
            <a:r>
              <a:rPr lang="cs-CZ" sz="2800" dirty="0"/>
              <a:t>dle dané funkce ve velikostní kategorii </a:t>
            </a:r>
            <a:r>
              <a:rPr lang="cs-CZ" sz="2800" dirty="0" smtClean="0"/>
              <a:t>obce podle počtu trvale bydlících obyvatel  </a:t>
            </a:r>
          </a:p>
          <a:p>
            <a:pPr marL="514350" indent="-514350">
              <a:buNone/>
            </a:pPr>
            <a:r>
              <a:rPr lang="cs-CZ" sz="2800" dirty="0" smtClean="0"/>
              <a:t>	</a:t>
            </a:r>
            <a:r>
              <a:rPr lang="cs-CZ" sz="2800" i="1" dirty="0" smtClean="0"/>
              <a:t>Pozn. Již se nezohledňuje výkon přenesené působnosti </a:t>
            </a:r>
            <a:endParaRPr lang="cs-CZ" sz="2800" i="1" dirty="0"/>
          </a:p>
          <a:p>
            <a:pPr marL="0" indent="0">
              <a:buNone/>
            </a:pPr>
            <a:r>
              <a:rPr lang="cs-CZ" sz="2800" b="1" dirty="0" smtClean="0">
                <a:solidFill>
                  <a:srgbClr val="C00000"/>
                </a:solidFill>
              </a:rPr>
              <a:t>Příklady </a:t>
            </a:r>
            <a:r>
              <a:rPr lang="cs-CZ" sz="2800" dirty="0" smtClean="0"/>
              <a:t>výše odměny pro </a:t>
            </a:r>
            <a:r>
              <a:rPr lang="cs-CZ" sz="2800" b="1" dirty="0" smtClean="0"/>
              <a:t>uvolněného</a:t>
            </a:r>
            <a:r>
              <a:rPr lang="cs-CZ" sz="2800" dirty="0" smtClean="0"/>
              <a:t> člena ZO: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17318066"/>
              </p:ext>
            </p:extLst>
          </p:nvPr>
        </p:nvGraphicFramePr>
        <p:xfrm>
          <a:off x="1043608" y="3789040"/>
          <a:ext cx="7128792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488"/>
                <a:gridCol w="1923431"/>
                <a:gridCol w="2127873"/>
              </a:tblGrid>
              <a:tr h="283056"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Funkce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Počet obyvatel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Odměna za měsíc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Starosta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552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40 988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Člen</a:t>
                      </a:r>
                      <a:r>
                        <a:rPr lang="cs-CZ" sz="2000" baseline="0" dirty="0" smtClean="0"/>
                        <a:t> rady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3 458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43 928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Místostarosta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6 542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54 121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Uvolněný</a:t>
                      </a:r>
                      <a:r>
                        <a:rPr lang="cs-CZ" sz="2000" baseline="0" dirty="0" smtClean="0"/>
                        <a:t> předseda komise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2 555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34</a:t>
                      </a:r>
                      <a:r>
                        <a:rPr lang="cs-CZ" sz="2000" baseline="0" dirty="0" smtClean="0"/>
                        <a:t> 772</a:t>
                      </a:r>
                      <a:endParaRPr lang="cs-CZ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Uvolněný</a:t>
                      </a:r>
                      <a:r>
                        <a:rPr lang="cs-CZ" sz="2000" baseline="0" dirty="0" smtClean="0"/>
                        <a:t> člen ZO bez funkce 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208 000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70 735</a:t>
                      </a:r>
                      <a:endParaRPr lang="cs-CZ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9305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Stanovení odměn pro </a:t>
            </a:r>
            <a:r>
              <a:rPr lang="cs-CZ" b="1" dirty="0" smtClean="0"/>
              <a:t>neuvolněné</a:t>
            </a:r>
            <a:r>
              <a:rPr lang="cs-CZ" dirty="0" smtClean="0"/>
              <a:t> členy ZO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153400" cy="4495800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cs-CZ" sz="4000" b="1" dirty="0" smtClean="0">
                <a:solidFill>
                  <a:srgbClr val="C00000"/>
                </a:solidFill>
              </a:rPr>
              <a:t>Usnesení ZO od 1. 1. 2018 – </a:t>
            </a:r>
            <a:r>
              <a:rPr lang="cs-CZ" sz="4000" b="1" u="sng" dirty="0" smtClean="0">
                <a:solidFill>
                  <a:srgbClr val="C00000"/>
                </a:solidFill>
              </a:rPr>
              <a:t>nové podmínky pro usnesení</a:t>
            </a:r>
          </a:p>
          <a:p>
            <a:pPr algn="just">
              <a:spcAft>
                <a:spcPts val="600"/>
              </a:spcAft>
            </a:pPr>
            <a:r>
              <a:rPr lang="cs-CZ" sz="3400" dirty="0" smtClean="0"/>
              <a:t>již jednoznačně časově vymezeno, že odměnu </a:t>
            </a:r>
            <a:r>
              <a:rPr lang="cs-CZ" sz="3400" b="1" dirty="0" smtClean="0"/>
              <a:t>je možno </a:t>
            </a:r>
            <a:r>
              <a:rPr lang="cs-CZ" sz="3400" dirty="0" smtClean="0"/>
              <a:t>poskytnout </a:t>
            </a:r>
            <a:r>
              <a:rPr lang="cs-CZ" sz="3400" b="1" dirty="0" smtClean="0"/>
              <a:t>nejdříve ode dne, jež určí ZO, nejdříve ode dne přijetí usnesení ZO (nelze zpětně !)</a:t>
            </a:r>
          </a:p>
          <a:p>
            <a:pPr>
              <a:spcAft>
                <a:spcPts val="600"/>
              </a:spcAft>
            </a:pPr>
            <a:r>
              <a:rPr lang="cs-CZ" sz="3400" dirty="0"/>
              <a:t>stanoví </a:t>
            </a:r>
            <a:r>
              <a:rPr lang="cs-CZ" sz="3400" dirty="0" smtClean="0"/>
              <a:t>se výše </a:t>
            </a:r>
            <a:r>
              <a:rPr lang="cs-CZ" sz="3400" dirty="0"/>
              <a:t>odměn </a:t>
            </a:r>
            <a:r>
              <a:rPr lang="cs-CZ" sz="3400" dirty="0" smtClean="0"/>
              <a:t>za </a:t>
            </a:r>
            <a:r>
              <a:rPr lang="cs-CZ" sz="3400" dirty="0"/>
              <a:t>měsíc, </a:t>
            </a:r>
            <a:r>
              <a:rPr lang="cs-CZ" sz="3400" dirty="0" smtClean="0"/>
              <a:t>a </a:t>
            </a:r>
            <a:r>
              <a:rPr lang="cs-CZ" sz="3400" dirty="0"/>
              <a:t>to </a:t>
            </a:r>
            <a:r>
              <a:rPr lang="cs-CZ" sz="3400" b="1" dirty="0"/>
              <a:t>částkou v celých </a:t>
            </a:r>
            <a:r>
              <a:rPr lang="cs-CZ" sz="3400" b="1" dirty="0" smtClean="0"/>
              <a:t>korunách,  </a:t>
            </a:r>
          </a:p>
          <a:p>
            <a:pPr>
              <a:spcAft>
                <a:spcPts val="600"/>
              </a:spcAft>
            </a:pPr>
            <a:r>
              <a:rPr lang="cs-CZ" sz="3400" dirty="0" smtClean="0"/>
              <a:t>ZO přitom může </a:t>
            </a:r>
            <a:r>
              <a:rPr lang="cs-CZ" sz="3400" b="1" dirty="0"/>
              <a:t>přihlédnout k plnění individuálních úkolů, </a:t>
            </a:r>
            <a:r>
              <a:rPr lang="cs-CZ" sz="3400" dirty="0"/>
              <a:t>které jednotlivým neuvolněným členům zastupitelstva obce uložilo, a </a:t>
            </a:r>
            <a:r>
              <a:rPr lang="cs-CZ" sz="3400" b="1" dirty="0"/>
              <a:t>předem stanoveným způsobem k jejich účasti na jednání orgánů obce,</a:t>
            </a:r>
            <a:r>
              <a:rPr lang="cs-CZ" sz="3400" dirty="0"/>
              <a:t> jejichž jsou členy. </a:t>
            </a:r>
            <a:endParaRPr lang="cs-CZ" sz="3400" dirty="0" smtClean="0"/>
          </a:p>
          <a:p>
            <a:pPr>
              <a:spcAft>
                <a:spcPts val="600"/>
              </a:spcAft>
            </a:pPr>
            <a:r>
              <a:rPr lang="cs-CZ" sz="3400" dirty="0"/>
              <a:t>u</a:t>
            </a:r>
            <a:r>
              <a:rPr lang="cs-CZ" sz="3400" dirty="0" smtClean="0"/>
              <a:t>snesení </a:t>
            </a:r>
            <a:r>
              <a:rPr lang="cs-CZ" sz="3400" b="1" dirty="0" smtClean="0"/>
              <a:t>pozbývá </a:t>
            </a:r>
            <a:r>
              <a:rPr lang="cs-CZ" sz="3400" b="1" dirty="0"/>
              <a:t>účinnosti ukončením funkčního období zastupitelstva obce,</a:t>
            </a:r>
            <a:r>
              <a:rPr lang="cs-CZ" sz="3400" dirty="0"/>
              <a:t> které odměnu </a:t>
            </a:r>
            <a:r>
              <a:rPr lang="cs-CZ" sz="3400" dirty="0" smtClean="0"/>
              <a:t>stanovilo</a:t>
            </a:r>
          </a:p>
          <a:p>
            <a:pPr>
              <a:spcAft>
                <a:spcPts val="600"/>
              </a:spcAft>
            </a:pPr>
            <a:r>
              <a:rPr lang="cs-CZ" sz="3400" dirty="0" smtClean="0"/>
              <a:t>v průběhu funkčního období možno měnit výši</a:t>
            </a:r>
          </a:p>
        </p:txBody>
      </p:sp>
    </p:spTree>
    <p:extLst>
      <p:ext uri="{BB962C8B-B14F-4D97-AF65-F5344CB8AC3E}">
        <p14:creationId xmlns:p14="http://schemas.microsoft.com/office/powerpoint/2010/main" xmlns="" val="3912359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Jak má vypadat usnesení ZO, kterým se poskytují odměny NČZ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u="sng" dirty="0" smtClean="0"/>
              <a:t>Z usnesení musí být zřejmé: 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Funkce</a:t>
            </a:r>
            <a:r>
              <a:rPr lang="cs-CZ" dirty="0" smtClean="0"/>
              <a:t> za kterou se odměna schvaluje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Částka</a:t>
            </a:r>
            <a:r>
              <a:rPr lang="cs-CZ" dirty="0" smtClean="0"/>
              <a:t> (v celých korunách)</a:t>
            </a:r>
          </a:p>
          <a:p>
            <a:r>
              <a:rPr lang="cs-CZ" b="1" dirty="0" smtClean="0">
                <a:solidFill>
                  <a:srgbClr val="C00000"/>
                </a:solidFill>
              </a:rPr>
              <a:t>Rozhodný okamžik </a:t>
            </a:r>
            <a:r>
              <a:rPr lang="cs-CZ" dirty="0" smtClean="0"/>
              <a:t>od kterého je odměna poskytována </a:t>
            </a:r>
          </a:p>
        </p:txBody>
      </p:sp>
    </p:spTree>
    <p:extLst>
      <p:ext uri="{BB962C8B-B14F-4D97-AF65-F5344CB8AC3E}">
        <p14:creationId xmlns:p14="http://schemas.microsoft.com/office/powerpoint/2010/main" xmlns="" val="225350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Usnesení k odměnám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u="sng" dirty="0" smtClean="0"/>
              <a:t>Další </a:t>
            </a:r>
            <a:r>
              <a:rPr lang="cs-CZ" b="1" u="sng" dirty="0" smtClean="0">
                <a:solidFill>
                  <a:srgbClr val="C00000"/>
                </a:solidFill>
              </a:rPr>
              <a:t>možné</a:t>
            </a:r>
            <a:r>
              <a:rPr lang="cs-CZ" u="sng" dirty="0" smtClean="0"/>
              <a:t> doplnění:</a:t>
            </a:r>
          </a:p>
          <a:p>
            <a:r>
              <a:rPr lang="cs-CZ" dirty="0" smtClean="0"/>
              <a:t>pravidla pro </a:t>
            </a:r>
            <a:r>
              <a:rPr lang="cs-CZ" b="1" dirty="0" smtClean="0">
                <a:solidFill>
                  <a:srgbClr val="C00000"/>
                </a:solidFill>
              </a:rPr>
              <a:t>kumulaci odměn </a:t>
            </a:r>
            <a:r>
              <a:rPr lang="cs-CZ" dirty="0" smtClean="0"/>
              <a:t>za jednotlivé funkce</a:t>
            </a:r>
          </a:p>
          <a:p>
            <a:pPr algn="just"/>
            <a:r>
              <a:rPr lang="cs-CZ" dirty="0" smtClean="0"/>
              <a:t>případná pravidla nastoupení náhradníka </a:t>
            </a:r>
          </a:p>
          <a:p>
            <a:pPr algn="just"/>
            <a:r>
              <a:rPr lang="cs-CZ" dirty="0" smtClean="0"/>
              <a:t>pravidla při odvolání/jmenování do funkce</a:t>
            </a:r>
          </a:p>
          <a:p>
            <a:pPr algn="just"/>
            <a:r>
              <a:rPr lang="cs-CZ" dirty="0" smtClean="0"/>
              <a:t>důvod „odlišné výše“ odměny za plnění </a:t>
            </a:r>
            <a:r>
              <a:rPr lang="cs-CZ" b="1" dirty="0" smtClean="0"/>
              <a:t>„individuálních úkolů“ </a:t>
            </a:r>
          </a:p>
          <a:p>
            <a:pPr algn="just"/>
            <a:r>
              <a:rPr lang="cs-CZ" dirty="0" smtClean="0"/>
              <a:t>podrobnosti v případě zohlednění účasti ČZ </a:t>
            </a:r>
            <a:r>
              <a:rPr lang="cs-CZ" dirty="0"/>
              <a:t>na jednání </a:t>
            </a:r>
            <a:r>
              <a:rPr lang="cs-CZ" b="1" u="sng" dirty="0"/>
              <a:t>orgánů obce</a:t>
            </a:r>
            <a:r>
              <a:rPr lang="cs-CZ" dirty="0"/>
              <a:t>, jejichž jsou </a:t>
            </a:r>
            <a:r>
              <a:rPr lang="cs-CZ" dirty="0" smtClean="0"/>
              <a:t>členy (</a:t>
            </a:r>
            <a:r>
              <a:rPr lang="cs-CZ" b="1" u="sng" dirty="0" smtClean="0"/>
              <a:t>nutno předem </a:t>
            </a:r>
            <a:r>
              <a:rPr lang="cs-CZ" b="1" u="sng" dirty="0"/>
              <a:t>stanoveným </a:t>
            </a:r>
            <a:r>
              <a:rPr lang="cs-CZ" b="1" u="sng" dirty="0" smtClean="0"/>
              <a:t>způsobem</a:t>
            </a:r>
            <a:r>
              <a:rPr lang="cs-CZ" dirty="0" smtClean="0"/>
              <a:t>) </a:t>
            </a:r>
          </a:p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954877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Výpočet </a:t>
            </a:r>
            <a:r>
              <a:rPr lang="cs-CZ" dirty="0"/>
              <a:t>„měsíčních“ odměn </a:t>
            </a:r>
            <a:r>
              <a:rPr lang="cs-CZ" dirty="0" smtClean="0"/>
              <a:t>neuvolněných </a:t>
            </a:r>
            <a:r>
              <a:rPr lang="cs-CZ" dirty="0"/>
              <a:t>členů </a:t>
            </a:r>
            <a:r>
              <a:rPr lang="cs-CZ" dirty="0" smtClean="0"/>
              <a:t>zastupitelstev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 smtClean="0">
                <a:solidFill>
                  <a:srgbClr val="C00000"/>
                </a:solidFill>
              </a:rPr>
              <a:t>Příklady maximální </a:t>
            </a:r>
            <a:r>
              <a:rPr lang="cs-CZ" sz="2800" dirty="0" smtClean="0"/>
              <a:t>výše odměny pro neuvolněného člena ZO:</a:t>
            </a:r>
          </a:p>
          <a:p>
            <a:pPr marL="0" indent="0">
              <a:buNone/>
            </a:pPr>
            <a:r>
              <a:rPr lang="cs-CZ" dirty="0" smtClean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0347288"/>
              </p:ext>
            </p:extLst>
          </p:nvPr>
        </p:nvGraphicFramePr>
        <p:xfrm>
          <a:off x="683568" y="2708920"/>
          <a:ext cx="7488832" cy="2963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2917"/>
                <a:gridCol w="2020574"/>
                <a:gridCol w="2235341"/>
              </a:tblGrid>
              <a:tr h="757501"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Funkce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Počet obyvatel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u="sng" dirty="0" smtClean="0">
                          <a:solidFill>
                            <a:srgbClr val="FF0000"/>
                          </a:solidFill>
                        </a:rPr>
                        <a:t>Maximální </a:t>
                      </a:r>
                      <a:r>
                        <a:rPr lang="cs-CZ" sz="2000" dirty="0" smtClean="0"/>
                        <a:t>odměna za měsíc</a:t>
                      </a:r>
                      <a:endParaRPr lang="cs-CZ" sz="2000" dirty="0"/>
                    </a:p>
                  </a:txBody>
                  <a:tcPr/>
                </a:tc>
              </a:tr>
              <a:tr h="428153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Starosta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552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24 593</a:t>
                      </a:r>
                      <a:endParaRPr lang="cs-CZ" sz="2000" dirty="0"/>
                    </a:p>
                  </a:txBody>
                  <a:tcPr/>
                </a:tc>
              </a:tr>
              <a:tr h="428153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Člen</a:t>
                      </a:r>
                      <a:r>
                        <a:rPr lang="cs-CZ" sz="2000" baseline="0" dirty="0" smtClean="0"/>
                        <a:t> rady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3 458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6</a:t>
                      </a:r>
                      <a:r>
                        <a:rPr lang="cs-CZ" sz="2000" baseline="0" dirty="0" smtClean="0"/>
                        <a:t> 758</a:t>
                      </a:r>
                      <a:endParaRPr lang="cs-CZ" sz="2000" dirty="0"/>
                    </a:p>
                  </a:txBody>
                  <a:tcPr/>
                </a:tc>
              </a:tr>
              <a:tr h="428153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Místostarosta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6 542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33 201</a:t>
                      </a:r>
                      <a:endParaRPr lang="cs-CZ" sz="2000" dirty="0"/>
                    </a:p>
                  </a:txBody>
                  <a:tcPr/>
                </a:tc>
              </a:tr>
              <a:tr h="428153">
                <a:tc>
                  <a:txBody>
                    <a:bodyPr/>
                    <a:lstStyle/>
                    <a:p>
                      <a:r>
                        <a:rPr lang="cs-CZ" sz="2000" baseline="0" dirty="0" smtClean="0"/>
                        <a:t>Předseda komise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2 555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</a:t>
                      </a:r>
                      <a:r>
                        <a:rPr lang="cs-CZ" sz="2000" baseline="0" dirty="0" smtClean="0"/>
                        <a:t> </a:t>
                      </a:r>
                      <a:r>
                        <a:rPr lang="cs-CZ" sz="2000" dirty="0" smtClean="0"/>
                        <a:t>068</a:t>
                      </a:r>
                      <a:endParaRPr lang="cs-CZ" sz="2000" dirty="0"/>
                    </a:p>
                  </a:txBody>
                  <a:tcPr/>
                </a:tc>
              </a:tr>
              <a:tr h="428153">
                <a:tc>
                  <a:txBody>
                    <a:bodyPr/>
                    <a:lstStyle/>
                    <a:p>
                      <a:r>
                        <a:rPr lang="cs-CZ" sz="2000" baseline="0" dirty="0" smtClean="0"/>
                        <a:t>Člen ¨zastupitelstva 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208 000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/>
                        <a:t>3 121</a:t>
                      </a:r>
                      <a:endParaRPr lang="cs-CZ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79979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Určení rozhodného počtu obyvatel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vychází se z </a:t>
            </a:r>
            <a:r>
              <a:rPr lang="cs-CZ" dirty="0"/>
              <a:t>počtu obyvatel </a:t>
            </a:r>
            <a:r>
              <a:rPr lang="cs-CZ" dirty="0" smtClean="0"/>
              <a:t>obce, </a:t>
            </a:r>
            <a:r>
              <a:rPr lang="cs-CZ" dirty="0"/>
              <a:t>kteří byli hlášeni v obci k </a:t>
            </a:r>
            <a:r>
              <a:rPr lang="cs-CZ" b="1" dirty="0"/>
              <a:t>trvalému pobytu k 1. lednu kalendářního roku, ve kterém se konaly volby do zastupitelstva </a:t>
            </a:r>
            <a:r>
              <a:rPr lang="cs-CZ" b="1" dirty="0" smtClean="0"/>
              <a:t>obce </a:t>
            </a:r>
          </a:p>
          <a:p>
            <a:pPr marL="0" indent="0">
              <a:buNone/>
            </a:pPr>
            <a:r>
              <a:rPr lang="cs-CZ" b="1" dirty="0"/>
              <a:t> </a:t>
            </a:r>
            <a:r>
              <a:rPr lang="cs-CZ" b="1" dirty="0" smtClean="0"/>
              <a:t>   = </a:t>
            </a:r>
            <a:r>
              <a:rPr lang="cs-CZ" dirty="0" smtClean="0"/>
              <a:t>pro rok 2018 tak bude bráno ve většině případů </a:t>
            </a:r>
            <a:r>
              <a:rPr lang="cs-CZ" b="1" u="sng" dirty="0" smtClean="0"/>
              <a:t>1.1. 2014  </a:t>
            </a:r>
            <a:endParaRPr lang="cs-CZ" b="1" u="sng" dirty="0"/>
          </a:p>
          <a:p>
            <a:r>
              <a:rPr lang="cs-CZ" dirty="0" smtClean="0"/>
              <a:t>Čerpání údajů z </a:t>
            </a:r>
            <a:r>
              <a:rPr lang="cs-CZ" b="1" dirty="0" smtClean="0">
                <a:solidFill>
                  <a:srgbClr val="C00000"/>
                </a:solidFill>
              </a:rPr>
              <a:t>CIS</a:t>
            </a:r>
            <a:r>
              <a:rPr lang="cs-CZ" dirty="0" smtClean="0"/>
              <a:t> (cizinecký informační systém) a </a:t>
            </a:r>
            <a:r>
              <a:rPr lang="cs-CZ" b="1" dirty="0" smtClean="0">
                <a:solidFill>
                  <a:srgbClr val="C00000"/>
                </a:solidFill>
              </a:rPr>
              <a:t>ISEO</a:t>
            </a:r>
            <a:r>
              <a:rPr lang="cs-CZ" dirty="0" smtClean="0"/>
              <a:t> (informační systém evidence obyvatel </a:t>
            </a:r>
          </a:p>
          <a:p>
            <a:r>
              <a:rPr lang="cs-CZ" dirty="0" smtClean="0"/>
              <a:t>Informace o počtu obyvatel i na stránkách MV (</a:t>
            </a:r>
            <a:r>
              <a:rPr lang="cs-CZ" dirty="0" smtClean="0">
                <a:hlinkClick r:id="rId3"/>
              </a:rPr>
              <a:t>www.mvcr.cz</a:t>
            </a:r>
            <a:r>
              <a:rPr lang="cs-CZ" dirty="0" smtClean="0"/>
              <a:t> - Informační servis – statistiky – počty obyvatel v obcích)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1487291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Změna rozhodného </a:t>
            </a:r>
            <a:r>
              <a:rPr lang="cs-CZ" dirty="0"/>
              <a:t>počtu obyvatel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 smtClean="0"/>
              <a:t>Změní-li </a:t>
            </a:r>
            <a:r>
              <a:rPr lang="cs-CZ" b="1" dirty="0"/>
              <a:t>se v průběhu volebního období </a:t>
            </a:r>
            <a:r>
              <a:rPr lang="cs-CZ" dirty="0"/>
              <a:t>zastupitelstva obce počet obyvatel obce </a:t>
            </a:r>
            <a:r>
              <a:rPr lang="cs-CZ" b="1" dirty="0"/>
              <a:t>o více než 20 % </a:t>
            </a:r>
            <a:r>
              <a:rPr lang="cs-CZ" dirty="0" smtClean="0"/>
              <a:t>za podmínky, </a:t>
            </a:r>
            <a:r>
              <a:rPr lang="cs-CZ" dirty="0"/>
              <a:t>že </a:t>
            </a:r>
            <a:r>
              <a:rPr lang="cs-CZ" dirty="0" smtClean="0"/>
              <a:t>současně dojde </a:t>
            </a:r>
            <a:r>
              <a:rPr lang="cs-CZ" b="1" dirty="0"/>
              <a:t>ke změně zařazení obce ve velikostní kategorii </a:t>
            </a:r>
            <a:r>
              <a:rPr lang="cs-CZ" b="1" dirty="0" smtClean="0"/>
              <a:t>obcí</a:t>
            </a:r>
            <a:r>
              <a:rPr lang="cs-CZ" dirty="0" smtClean="0"/>
              <a:t>, </a:t>
            </a:r>
            <a:r>
              <a:rPr lang="cs-CZ" dirty="0"/>
              <a:t>náleží od 1. ledna následujícího kalendářního roku </a:t>
            </a:r>
          </a:p>
          <a:p>
            <a:pPr marL="514350" indent="-514350">
              <a:buAutoNum type="alphaLcParenR"/>
            </a:pPr>
            <a:r>
              <a:rPr lang="cs-CZ" b="1" dirty="0" smtClean="0"/>
              <a:t>UČZO</a:t>
            </a:r>
            <a:r>
              <a:rPr lang="cs-CZ" dirty="0" smtClean="0"/>
              <a:t> </a:t>
            </a:r>
            <a:r>
              <a:rPr lang="cs-CZ" dirty="0"/>
              <a:t>odměna ve výši odpovídající velikostní kategorii obce, </a:t>
            </a:r>
            <a:endParaRPr lang="cs-CZ" dirty="0" smtClean="0"/>
          </a:p>
          <a:p>
            <a:pPr marL="514350" indent="-514350">
              <a:buAutoNum type="alphaLcParenR"/>
            </a:pPr>
            <a:r>
              <a:rPr lang="cs-CZ" b="1" dirty="0" smtClean="0"/>
              <a:t>NČZO</a:t>
            </a:r>
            <a:r>
              <a:rPr lang="cs-CZ" dirty="0" smtClean="0"/>
              <a:t> </a:t>
            </a:r>
            <a:r>
              <a:rPr lang="cs-CZ" dirty="0"/>
              <a:t>dosavadní odměna, pokud nepřesahuje maximální výši odměny pro příslušnou velikostní kategorii obce, jinak mu přísluší odměna v maximální </a:t>
            </a:r>
            <a:r>
              <a:rPr lang="cs-CZ" dirty="0" smtClean="0"/>
              <a:t>výši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208413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Specifikum </a:t>
            </a:r>
            <a:r>
              <a:rPr lang="cs-CZ" b="1" dirty="0" smtClean="0"/>
              <a:t>neuvolněného</a:t>
            </a:r>
            <a:r>
              <a:rPr lang="cs-CZ" dirty="0" smtClean="0"/>
              <a:t> starosty obce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odměna </a:t>
            </a:r>
            <a:r>
              <a:rPr lang="cs-CZ" b="1" dirty="0">
                <a:solidFill>
                  <a:srgbClr val="C00000"/>
                </a:solidFill>
              </a:rPr>
              <a:t>v rozmezí od 0,3 do 0,6násobku</a:t>
            </a:r>
            <a:r>
              <a:rPr lang="cs-CZ" dirty="0"/>
              <a:t> výše odměny, která by náležela </a:t>
            </a:r>
            <a:r>
              <a:rPr lang="cs-CZ" dirty="0" smtClean="0"/>
              <a:t>uvolněnému starostovi</a:t>
            </a:r>
          </a:p>
          <a:p>
            <a:pPr>
              <a:buNone/>
            </a:pPr>
            <a:endParaRPr lang="cs-CZ" dirty="0" smtClean="0"/>
          </a:p>
          <a:p>
            <a:r>
              <a:rPr lang="cs-CZ" b="1" dirty="0">
                <a:solidFill>
                  <a:srgbClr val="C00000"/>
                </a:solidFill>
              </a:rPr>
              <a:t>m</a:t>
            </a:r>
            <a:r>
              <a:rPr lang="cs-CZ" b="1" dirty="0" smtClean="0">
                <a:solidFill>
                  <a:srgbClr val="C00000"/>
                </a:solidFill>
              </a:rPr>
              <a:t>á ze zákona odměnu vždy </a:t>
            </a:r>
            <a:r>
              <a:rPr lang="cs-CZ" dirty="0" smtClean="0"/>
              <a:t>- pokud ZO odměnu nestanoví -  </a:t>
            </a:r>
            <a:r>
              <a:rPr lang="cs-CZ" dirty="0"/>
              <a:t>náleží mu </a:t>
            </a:r>
            <a:r>
              <a:rPr lang="cs-CZ" b="1" u="sng" dirty="0" smtClean="0">
                <a:solidFill>
                  <a:srgbClr val="C00000"/>
                </a:solidFill>
              </a:rPr>
              <a:t>ze zákona </a:t>
            </a:r>
            <a:r>
              <a:rPr lang="cs-CZ" dirty="0" smtClean="0"/>
              <a:t>ode </a:t>
            </a:r>
            <a:r>
              <a:rPr lang="cs-CZ" dirty="0"/>
              <a:t>dne zvolení do funkce starosty odměna ve výši 0,3násobku výše odměny, která by náležela uvolněnému </a:t>
            </a:r>
            <a:r>
              <a:rPr lang="cs-CZ" dirty="0" smtClean="0"/>
              <a:t>starostovi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725010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Souhrn odměn za více funkcí NČZ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711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Souběh více funkcí – možnost poskytnout odměnu až </a:t>
            </a:r>
            <a:r>
              <a:rPr lang="cs-CZ" dirty="0"/>
              <a:t>do výše souhrnu odměn za </a:t>
            </a:r>
            <a:r>
              <a:rPr lang="cs-CZ" b="1" u="sng" dirty="0">
                <a:solidFill>
                  <a:srgbClr val="C00000"/>
                </a:solidFill>
              </a:rPr>
              <a:t>tři různé funkce. </a:t>
            </a:r>
            <a:endParaRPr lang="cs-CZ" b="1" u="sng" dirty="0" smtClean="0">
              <a:solidFill>
                <a:srgbClr val="C00000"/>
              </a:solidFill>
            </a:endParaRPr>
          </a:p>
          <a:p>
            <a:r>
              <a:rPr lang="cs-CZ" dirty="0" smtClean="0"/>
              <a:t>do souhrnu </a:t>
            </a:r>
            <a:r>
              <a:rPr lang="cs-CZ" b="1" u="sng" dirty="0">
                <a:solidFill>
                  <a:srgbClr val="C00000"/>
                </a:solidFill>
              </a:rPr>
              <a:t>lze</a:t>
            </a:r>
            <a:r>
              <a:rPr lang="cs-CZ" b="1" dirty="0"/>
              <a:t> </a:t>
            </a:r>
            <a:r>
              <a:rPr lang="cs-CZ" dirty="0"/>
              <a:t>zahrnout pouze odměny za výkon </a:t>
            </a:r>
            <a:r>
              <a:rPr lang="cs-CZ" dirty="0" smtClean="0"/>
              <a:t>funkce: </a:t>
            </a:r>
          </a:p>
          <a:p>
            <a:pPr lvl="1"/>
            <a:r>
              <a:rPr lang="cs-CZ" dirty="0" smtClean="0"/>
              <a:t>člena </a:t>
            </a:r>
            <a:r>
              <a:rPr lang="cs-CZ" dirty="0"/>
              <a:t>rady obce, </a:t>
            </a:r>
            <a:endParaRPr lang="cs-CZ" dirty="0" smtClean="0"/>
          </a:p>
          <a:p>
            <a:pPr lvl="1"/>
            <a:r>
              <a:rPr lang="cs-CZ" dirty="0" smtClean="0"/>
              <a:t>předsedy </a:t>
            </a:r>
            <a:r>
              <a:rPr lang="cs-CZ" dirty="0"/>
              <a:t>nebo </a:t>
            </a:r>
            <a:r>
              <a:rPr lang="cs-CZ" dirty="0" smtClean="0"/>
              <a:t>člena </a:t>
            </a:r>
            <a:r>
              <a:rPr lang="cs-CZ" dirty="0"/>
              <a:t>výboru zastupitelstva obce, </a:t>
            </a:r>
            <a:endParaRPr lang="cs-CZ" dirty="0" smtClean="0"/>
          </a:p>
          <a:p>
            <a:pPr lvl="1"/>
            <a:r>
              <a:rPr lang="cs-CZ" dirty="0" smtClean="0"/>
              <a:t>předsedy </a:t>
            </a:r>
            <a:r>
              <a:rPr lang="cs-CZ" dirty="0"/>
              <a:t>nebo člena komise rady obce anebo </a:t>
            </a:r>
            <a:endParaRPr lang="cs-CZ" dirty="0" smtClean="0"/>
          </a:p>
          <a:p>
            <a:pPr lvl="1"/>
            <a:r>
              <a:rPr lang="cs-CZ" dirty="0" smtClean="0"/>
              <a:t>předsedy </a:t>
            </a:r>
            <a:r>
              <a:rPr lang="cs-CZ" dirty="0"/>
              <a:t>nebo člena zvláštního orgánu </a:t>
            </a:r>
            <a:r>
              <a:rPr lang="cs-CZ" dirty="0" smtClean="0"/>
              <a:t>obce</a:t>
            </a:r>
            <a:endParaRPr lang="cs-CZ" dirty="0"/>
          </a:p>
          <a:p>
            <a:r>
              <a:rPr lang="cs-CZ" u="sng" dirty="0" smtClean="0"/>
              <a:t>Pravidlo:</a:t>
            </a:r>
            <a:r>
              <a:rPr lang="cs-CZ" dirty="0" smtClean="0"/>
              <a:t> pokud ZO </a:t>
            </a:r>
            <a:r>
              <a:rPr lang="cs-CZ" b="1" dirty="0" smtClean="0"/>
              <a:t>nerozhodne</a:t>
            </a:r>
            <a:r>
              <a:rPr lang="cs-CZ" dirty="0" smtClean="0"/>
              <a:t> </a:t>
            </a:r>
            <a:r>
              <a:rPr lang="cs-CZ" dirty="0"/>
              <a:t>o </a:t>
            </a:r>
            <a:r>
              <a:rPr lang="cs-CZ" dirty="0" smtClean="0"/>
              <a:t>souhrnu odměn = </a:t>
            </a:r>
            <a:r>
              <a:rPr lang="cs-CZ" dirty="0"/>
              <a:t>náleží </a:t>
            </a:r>
            <a:r>
              <a:rPr lang="cs-CZ" dirty="0" smtClean="0"/>
              <a:t>odměna jen za </a:t>
            </a:r>
            <a:r>
              <a:rPr lang="cs-CZ" b="1" dirty="0"/>
              <a:t>funkci, za kterou mu náleží nejvyšší odměna</a:t>
            </a:r>
            <a:r>
              <a:rPr lang="cs-CZ" dirty="0"/>
              <a:t> schválená </a:t>
            </a:r>
            <a:r>
              <a:rPr lang="cs-CZ" dirty="0" smtClean="0"/>
              <a:t>ZO.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786765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Souhrn odměn za více funkcí NČZ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cs-CZ" dirty="0" smtClean="0"/>
              <a:t>Do </a:t>
            </a:r>
            <a:r>
              <a:rPr lang="cs-CZ" dirty="0"/>
              <a:t>souhrnu </a:t>
            </a:r>
            <a:r>
              <a:rPr lang="cs-CZ" b="1" u="sng" dirty="0" smtClean="0">
                <a:solidFill>
                  <a:srgbClr val="C00000"/>
                </a:solidFill>
              </a:rPr>
              <a:t>nelze</a:t>
            </a:r>
            <a:r>
              <a:rPr lang="cs-CZ" dirty="0" smtClean="0"/>
              <a:t> zahrnout (nelze sčítat): </a:t>
            </a:r>
          </a:p>
          <a:p>
            <a:r>
              <a:rPr lang="cs-CZ" b="1" u="sng" dirty="0" smtClean="0"/>
              <a:t>jakákoli jiná funkce</a:t>
            </a:r>
            <a:r>
              <a:rPr lang="cs-CZ" b="1" dirty="0" smtClean="0"/>
              <a:t> </a:t>
            </a:r>
            <a:r>
              <a:rPr lang="cs-CZ" dirty="0" smtClean="0"/>
              <a:t>+ </a:t>
            </a:r>
            <a:r>
              <a:rPr lang="cs-CZ" b="1" dirty="0" smtClean="0"/>
              <a:t>funkce člena zastupitelstva obce, starosty a místostarosty  </a:t>
            </a:r>
          </a:p>
          <a:p>
            <a:r>
              <a:rPr lang="cs-CZ" b="1" dirty="0" smtClean="0"/>
              <a:t>starosta + člen rady </a:t>
            </a:r>
          </a:p>
          <a:p>
            <a:r>
              <a:rPr lang="cs-CZ" b="1" dirty="0"/>
              <a:t>m</a:t>
            </a:r>
            <a:r>
              <a:rPr lang="cs-CZ" b="1" dirty="0" smtClean="0"/>
              <a:t>ístostarosta </a:t>
            </a:r>
            <a:r>
              <a:rPr lang="cs-CZ" b="1" dirty="0"/>
              <a:t>+ člen </a:t>
            </a:r>
            <a:r>
              <a:rPr lang="cs-CZ" b="1" dirty="0" smtClean="0"/>
              <a:t>rady</a:t>
            </a:r>
          </a:p>
          <a:p>
            <a:r>
              <a:rPr lang="cs-CZ" b="1" dirty="0" smtClean="0"/>
              <a:t>předseda a člen jednoho výboru/komise  </a:t>
            </a:r>
          </a:p>
        </p:txBody>
      </p:sp>
    </p:spTree>
    <p:extLst>
      <p:ext uri="{BB962C8B-B14F-4D97-AF65-F5344CB8AC3E}">
        <p14:creationId xmlns:p14="http://schemas.microsoft.com/office/powerpoint/2010/main" xmlns="" val="18091407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Možnost navýšení odměny NČZ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 smtClean="0">
                <a:solidFill>
                  <a:srgbClr val="C00000"/>
                </a:solidFill>
              </a:rPr>
              <a:t>Důvody:</a:t>
            </a:r>
          </a:p>
          <a:p>
            <a:r>
              <a:rPr lang="cs-CZ" b="1" dirty="0" smtClean="0"/>
              <a:t>„oddávání“ </a:t>
            </a:r>
          </a:p>
          <a:p>
            <a:pPr lvl="1">
              <a:spcAft>
                <a:spcPts val="1200"/>
              </a:spcAft>
            </a:pPr>
            <a:r>
              <a:rPr lang="cs-CZ" dirty="0"/>
              <a:t>n</a:t>
            </a:r>
            <a:r>
              <a:rPr lang="cs-CZ" dirty="0" smtClean="0"/>
              <a:t>utno přihlédnout </a:t>
            </a:r>
            <a:r>
              <a:rPr lang="cs-CZ" dirty="0"/>
              <a:t>k časové náročnosti a četnosti obřadů </a:t>
            </a:r>
            <a:endParaRPr lang="cs-CZ" dirty="0" smtClean="0"/>
          </a:p>
          <a:p>
            <a:r>
              <a:rPr lang="cs-CZ" b="1" dirty="0" smtClean="0"/>
              <a:t>řízení obecní policie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Možnost navýšit odměnu </a:t>
            </a:r>
            <a:r>
              <a:rPr lang="cs-CZ" b="1" u="sng" dirty="0" smtClean="0">
                <a:solidFill>
                  <a:srgbClr val="C00000"/>
                </a:solidFill>
              </a:rPr>
              <a:t>až </a:t>
            </a:r>
            <a:r>
              <a:rPr lang="cs-CZ" b="1" u="sng" dirty="0">
                <a:solidFill>
                  <a:srgbClr val="C00000"/>
                </a:solidFill>
              </a:rPr>
              <a:t>o 2 000 Kč </a:t>
            </a:r>
            <a:r>
              <a:rPr lang="cs-CZ" dirty="0"/>
              <a:t>nad </a:t>
            </a:r>
            <a:r>
              <a:rPr lang="cs-CZ" b="1" dirty="0"/>
              <a:t>maximální výši </a:t>
            </a:r>
            <a:r>
              <a:rPr lang="cs-CZ" b="1" dirty="0" smtClean="0"/>
              <a:t>odměny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425654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Poskytování odměny ČZO</a:t>
            </a:r>
            <a:br>
              <a:rPr lang="cs-CZ" dirty="0" smtClean="0"/>
            </a:br>
            <a:r>
              <a:rPr lang="cs-CZ" dirty="0" smtClean="0"/>
              <a:t>(alikvotní část za měsíc)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odměna se poskytuje </a:t>
            </a:r>
            <a:r>
              <a:rPr lang="cs-CZ" b="1" u="sng" dirty="0" smtClean="0">
                <a:solidFill>
                  <a:srgbClr val="C00000"/>
                </a:solidFill>
              </a:rPr>
              <a:t>měsíčně</a:t>
            </a:r>
          </a:p>
          <a:p>
            <a:endParaRPr lang="cs-CZ" dirty="0" smtClean="0"/>
          </a:p>
          <a:p>
            <a:r>
              <a:rPr lang="cs-CZ" dirty="0" smtClean="0"/>
              <a:t>pokud vykonával funkci </a:t>
            </a:r>
            <a:r>
              <a:rPr lang="cs-CZ" b="1" dirty="0" smtClean="0"/>
              <a:t>jen po část měsíce </a:t>
            </a:r>
            <a:r>
              <a:rPr lang="cs-CZ" dirty="0" smtClean="0"/>
              <a:t>= náleží mu za tento měsíc odměna ve výši </a:t>
            </a:r>
            <a:r>
              <a:rPr lang="cs-CZ" b="1" dirty="0" smtClean="0"/>
              <a:t>násobku </a:t>
            </a:r>
            <a:r>
              <a:rPr lang="cs-CZ" b="1" dirty="0" smtClean="0">
                <a:solidFill>
                  <a:srgbClr val="C00000"/>
                </a:solidFill>
              </a:rPr>
              <a:t>jedné třicetiny</a:t>
            </a:r>
            <a:r>
              <a:rPr lang="cs-CZ" b="1" dirty="0" smtClean="0"/>
              <a:t> jeho odměny a počtu kalendářních dnů, </a:t>
            </a:r>
            <a:r>
              <a:rPr lang="cs-CZ" dirty="0" smtClean="0"/>
              <a:t>po které funkci v daném měsíci vykonával. 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Případy, kdy měsíční odměna nenáleží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Týká se pouze </a:t>
            </a:r>
            <a:r>
              <a:rPr lang="cs-CZ" b="1" dirty="0" smtClean="0">
                <a:solidFill>
                  <a:srgbClr val="C00000"/>
                </a:solidFill>
              </a:rPr>
              <a:t>uvolněných členů ZO</a:t>
            </a:r>
            <a:r>
              <a:rPr lang="cs-CZ" dirty="0" smtClean="0"/>
              <a:t> – v případě </a:t>
            </a:r>
            <a:r>
              <a:rPr lang="cs-CZ" b="1" u="sng" dirty="0" smtClean="0"/>
              <a:t>nevykonává-li</a:t>
            </a:r>
            <a:r>
              <a:rPr lang="cs-CZ" dirty="0" smtClean="0"/>
              <a:t> funkci </a:t>
            </a:r>
            <a:r>
              <a:rPr lang="cs-CZ" dirty="0"/>
              <a:t>z </a:t>
            </a:r>
            <a:r>
              <a:rPr lang="cs-CZ" dirty="0" smtClean="0"/>
              <a:t>důvodu:</a:t>
            </a:r>
          </a:p>
          <a:p>
            <a:r>
              <a:rPr lang="cs-CZ" dirty="0" smtClean="0"/>
              <a:t>dočasné </a:t>
            </a:r>
            <a:r>
              <a:rPr lang="cs-CZ" dirty="0"/>
              <a:t>pracovní </a:t>
            </a:r>
            <a:r>
              <a:rPr lang="cs-CZ" dirty="0" smtClean="0"/>
              <a:t>neschopnosti </a:t>
            </a:r>
          </a:p>
          <a:p>
            <a:r>
              <a:rPr lang="cs-CZ" dirty="0" smtClean="0"/>
              <a:t>nařízené karantény</a:t>
            </a:r>
          </a:p>
          <a:p>
            <a:r>
              <a:rPr lang="cs-CZ" dirty="0" smtClean="0"/>
              <a:t>těhotenství </a:t>
            </a:r>
            <a:r>
              <a:rPr lang="cs-CZ" dirty="0"/>
              <a:t>a </a:t>
            </a:r>
            <a:r>
              <a:rPr lang="cs-CZ" dirty="0" smtClean="0"/>
              <a:t>mateřství </a:t>
            </a:r>
          </a:p>
          <a:p>
            <a:r>
              <a:rPr lang="cs-CZ" dirty="0" smtClean="0"/>
              <a:t>péče </a:t>
            </a:r>
            <a:r>
              <a:rPr lang="cs-CZ" dirty="0"/>
              <a:t>o dítě do </a:t>
            </a:r>
            <a:r>
              <a:rPr lang="cs-CZ" dirty="0">
                <a:solidFill>
                  <a:srgbClr val="C00000"/>
                </a:solidFill>
              </a:rPr>
              <a:t>4</a:t>
            </a:r>
            <a:r>
              <a:rPr lang="cs-CZ" dirty="0"/>
              <a:t> let věku </a:t>
            </a:r>
            <a:r>
              <a:rPr lang="cs-CZ" dirty="0" smtClean="0"/>
              <a:t> </a:t>
            </a:r>
          </a:p>
          <a:p>
            <a:r>
              <a:rPr lang="cs-CZ" dirty="0" smtClean="0">
                <a:solidFill>
                  <a:srgbClr val="C00000"/>
                </a:solidFill>
              </a:rPr>
              <a:t>ošetřování </a:t>
            </a:r>
            <a:r>
              <a:rPr lang="cs-CZ" dirty="0">
                <a:solidFill>
                  <a:srgbClr val="C00000"/>
                </a:solidFill>
              </a:rPr>
              <a:t>člena domácnosti nebo péče o </a:t>
            </a:r>
            <a:r>
              <a:rPr lang="cs-CZ" dirty="0" smtClean="0">
                <a:solidFill>
                  <a:srgbClr val="C00000"/>
                </a:solidFill>
              </a:rPr>
              <a:t>něj</a:t>
            </a:r>
          </a:p>
          <a:p>
            <a:pPr marL="0" indent="0">
              <a:buNone/>
            </a:pPr>
            <a:r>
              <a:rPr lang="cs-CZ" b="1" dirty="0" smtClean="0"/>
              <a:t>odměna </a:t>
            </a:r>
            <a:r>
              <a:rPr lang="cs-CZ" b="1" dirty="0"/>
              <a:t>mu nenáleží, nestanoví-li tento zákon jinak. </a:t>
            </a:r>
            <a:endParaRPr lang="cs-CZ" b="1" dirty="0" smtClean="0"/>
          </a:p>
          <a:p>
            <a:pPr marL="0" indent="0">
              <a:buNone/>
            </a:pPr>
            <a:endParaRPr lang="cs-CZ" sz="2200" i="1" dirty="0" smtClean="0"/>
          </a:p>
          <a:p>
            <a:pPr marL="0" indent="0">
              <a:buNone/>
            </a:pPr>
            <a:r>
              <a:rPr lang="cs-CZ" sz="2200" i="1" dirty="0" smtClean="0"/>
              <a:t>Je možné krátit odměnu z důvodu „neuspokojivé kvality“ výkonu funkce ČZO ?</a:t>
            </a:r>
          </a:p>
        </p:txBody>
      </p:sp>
    </p:spTree>
    <p:extLst>
      <p:ext uri="{BB962C8B-B14F-4D97-AF65-F5344CB8AC3E}">
        <p14:creationId xmlns:p14="http://schemas.microsoft.com/office/powerpoint/2010/main" xmlns="" val="2307465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612720" y="228600"/>
            <a:ext cx="8153280" cy="1075764"/>
          </a:xfrm>
          <a:noFill/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1">
              <a:lnSpc>
                <a:spcPct val="100000"/>
              </a:lnSpc>
            </a:pPr>
            <a:r>
              <a:rPr lang="cs-CZ" sz="3200" b="1" dirty="0">
                <a:solidFill>
                  <a:srgbClr val="7E0021"/>
                </a:solidFill>
                <a:latin typeface="Calibri" pitchFamily="18"/>
              </a:rPr>
              <a:t>UČZ </a:t>
            </a:r>
            <a:r>
              <a:rPr lang="cs-CZ" sz="3200" b="1" dirty="0" smtClean="0">
                <a:solidFill>
                  <a:srgbClr val="7E0021"/>
                </a:solidFill>
                <a:latin typeface="Calibri" pitchFamily="18"/>
              </a:rPr>
              <a:t>- Odměna </a:t>
            </a:r>
            <a:r>
              <a:rPr lang="cs-CZ" sz="3200" b="1" dirty="0">
                <a:solidFill>
                  <a:srgbClr val="7E0021"/>
                </a:solidFill>
                <a:latin typeface="Calibri" pitchFamily="18"/>
              </a:rPr>
              <a:t>v době </a:t>
            </a:r>
            <a:r>
              <a:rPr lang="cs-CZ" sz="3200" b="1" dirty="0" smtClean="0">
                <a:solidFill>
                  <a:srgbClr val="7E0021"/>
                </a:solidFill>
                <a:latin typeface="Calibri" pitchFamily="18"/>
              </a:rPr>
              <a:t>„dočasné pracovní neschopnosti“  </a:t>
            </a:r>
            <a:endParaRPr lang="cs-CZ" sz="3200" dirty="0">
              <a:solidFill>
                <a:srgbClr val="7E0021"/>
              </a:solidFill>
              <a:latin typeface="Calibri" pitchFamily="18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612720" y="1600200"/>
            <a:ext cx="8153280" cy="4495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marL="317160" marR="0" lvl="0" indent="-31716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317160" algn="l"/>
                <a:tab pos="766079" algn="l"/>
                <a:tab pos="1215359" algn="l"/>
                <a:tab pos="1664640" algn="l"/>
                <a:tab pos="2113920" algn="l"/>
                <a:tab pos="2563200" algn="l"/>
                <a:tab pos="3012480" algn="l"/>
                <a:tab pos="3461760" algn="l"/>
                <a:tab pos="3911040" algn="l"/>
                <a:tab pos="4360319" algn="l"/>
                <a:tab pos="4809600" algn="l"/>
                <a:tab pos="5258879" algn="l"/>
                <a:tab pos="5708160" algn="l"/>
                <a:tab pos="6157440" algn="l"/>
                <a:tab pos="6606720" algn="l"/>
                <a:tab pos="7056000" algn="l"/>
                <a:tab pos="7505280" algn="l"/>
                <a:tab pos="7954560" algn="l"/>
                <a:tab pos="8403839" algn="l"/>
                <a:tab pos="8853120" algn="l"/>
                <a:tab pos="9302400" algn="l"/>
              </a:tabLst>
            </a:pPr>
            <a:r>
              <a:rPr lang="cs-CZ" sz="2200" b="0" i="0" u="sng" strike="noStrike" baseline="0" dirty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Upraveno v </a:t>
            </a:r>
            <a:r>
              <a:rPr lang="cs-CZ" sz="2200" b="0" i="0" u="sng" strike="noStrike" baseline="0" dirty="0" smtClean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§ 72 </a:t>
            </a:r>
            <a:r>
              <a:rPr lang="cs-CZ" sz="2200" b="0" i="0" u="sng" strike="noStrike" baseline="0" dirty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odst. </a:t>
            </a:r>
            <a:r>
              <a:rPr lang="cs-CZ" sz="2200" b="0" i="0" u="sng" strike="noStrike" baseline="0" dirty="0" smtClean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7 a 8  </a:t>
            </a:r>
            <a:r>
              <a:rPr lang="cs-CZ" sz="2200" b="0" i="0" u="sng" strike="noStrike" baseline="0" dirty="0" err="1" smtClean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ObZř</a:t>
            </a:r>
            <a:r>
              <a:rPr lang="cs-CZ" sz="2200" b="0" i="0" u="sng" strike="noStrike" baseline="0" dirty="0" smtClean="0">
                <a:ln>
                  <a:noFill/>
                </a:ln>
                <a:solidFill>
                  <a:srgbClr val="000000"/>
                </a:solidFill>
                <a:uFillTx/>
                <a:latin typeface="Calibri" pitchFamily="18"/>
                <a:ea typeface="Microsoft YaHei" pitchFamily="2"/>
                <a:cs typeface="Microsoft YaHei" pitchFamily="2"/>
              </a:rPr>
              <a:t> </a:t>
            </a:r>
            <a:endParaRPr lang="cs-CZ" sz="2200" b="0" i="0" u="sng" strike="noStrike" baseline="0" dirty="0">
              <a:ln>
                <a:noFill/>
              </a:ln>
              <a:solidFill>
                <a:srgbClr val="CC00FF"/>
              </a:solidFill>
              <a:uFillTx/>
              <a:latin typeface="Calibri" pitchFamily="18"/>
              <a:ea typeface="Microsoft YaHei" pitchFamily="2"/>
              <a:cs typeface="Microsoft YaHei" pitchFamily="2"/>
            </a:endParaRPr>
          </a:p>
          <a:p>
            <a:pPr marL="457200" marR="0" lvl="0" indent="-45720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663300"/>
              </a:buClr>
              <a:buSzPct val="100000"/>
              <a:buFont typeface="Wingdings" panose="05000000000000000000" pitchFamily="2" charset="2"/>
              <a:buChar char="q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Za první 3 dny 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dočasné pracovní neschopnosti (též „DPN“)“ odměna </a:t>
            </a: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ani žádná náhrada 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nenáleží.</a:t>
            </a:r>
            <a:endParaRPr lang="cs-CZ" sz="22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Microsoft YaHei" pitchFamily="2"/>
            </a:endParaRPr>
          </a:p>
          <a:p>
            <a:pPr marL="457200" marR="0" lvl="0" indent="-45720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663300"/>
              </a:buClr>
              <a:buSzPct val="100000"/>
              <a:buFont typeface="Wingdings" panose="05000000000000000000" pitchFamily="2" charset="2"/>
              <a:buChar char="q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„Snížená (redukovaná) odměna“, stanovená speciálním výpočtem náleží </a:t>
            </a: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za dobu od 4. do 14. dne kalendářního dne 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DPN </a:t>
            </a: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(od 1. do 14. dne karantény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).</a:t>
            </a:r>
            <a:endParaRPr lang="cs-CZ" sz="22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Microsoft YaHei" pitchFamily="2"/>
            </a:endParaRPr>
          </a:p>
          <a:p>
            <a:pPr marL="457200" marR="0" lvl="0" indent="-45720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663300"/>
              </a:buClr>
              <a:buSzPct val="100000"/>
              <a:buFont typeface="Wingdings" panose="05000000000000000000" pitchFamily="2" charset="2"/>
              <a:buChar char="q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Pokud překračuje doba 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DPN </a:t>
            </a:r>
            <a:r>
              <a:rPr lang="cs-CZ" sz="2200" b="0" i="0" u="none" strike="noStrike" baseline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(karantény) 14 dní, od 15. dne nastupuje režim dávek nemocenského pojištění prostřednictvím </a:t>
            </a:r>
            <a:r>
              <a:rPr lang="cs-CZ" sz="2200" b="0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Microsoft YaHei" pitchFamily="2"/>
              </a:rPr>
              <a:t>OSZZ.</a:t>
            </a:r>
            <a:endParaRPr lang="cs-CZ" sz="22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Microsoft YaHei" pitchFamily="2"/>
            </a:endParaRPr>
          </a:p>
        </p:txBody>
      </p:sp>
      <p:sp>
        <p:nvSpPr>
          <p:cNvPr id="4" name="Text Box 3"/>
          <p:cNvSpPr/>
          <p:nvPr/>
        </p:nvSpPr>
        <p:spPr>
          <a:xfrm>
            <a:off x="0" y="1271519"/>
            <a:ext cx="533520" cy="244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cs-CZ" sz="1800" b="0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Lucida Sans Unicode" pitchFamily="2"/>
              <a:cs typeface="Lucida Sans Unicode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214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Zaokrouhlování odměn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cs-CZ" u="sng" dirty="0" smtClean="0"/>
          </a:p>
          <a:p>
            <a:pPr marL="0" indent="0">
              <a:buNone/>
            </a:pPr>
            <a:r>
              <a:rPr lang="cs-CZ" u="sng" dirty="0" smtClean="0"/>
              <a:t>Pravidlo:</a:t>
            </a:r>
          </a:p>
          <a:p>
            <a:endParaRPr lang="cs-CZ" dirty="0" smtClean="0"/>
          </a:p>
          <a:p>
            <a:r>
              <a:rPr lang="cs-CZ" dirty="0" smtClean="0"/>
              <a:t>Odměna </a:t>
            </a:r>
            <a:r>
              <a:rPr lang="cs-CZ" dirty="0"/>
              <a:t>se </a:t>
            </a:r>
            <a:r>
              <a:rPr lang="cs-CZ" b="1" dirty="0"/>
              <a:t>zaokrouhluje na celé koruny </a:t>
            </a:r>
            <a:r>
              <a:rPr lang="cs-CZ" b="1" dirty="0" smtClean="0"/>
              <a:t>nahoru</a:t>
            </a:r>
            <a:endParaRPr lang="cs-CZ" dirty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i="1" dirty="0" smtClean="0"/>
              <a:t>Zůstává zachováno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xmlns="" val="1202694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Odvody „měsíční“ odměny, mimořádné odměny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u="sng" dirty="0" smtClean="0"/>
              <a:t>Řešeno odvětvovými zákony </a:t>
            </a:r>
          </a:p>
          <a:p>
            <a:r>
              <a:rPr lang="cs-CZ" dirty="0" smtClean="0"/>
              <a:t>UČZ</a:t>
            </a:r>
          </a:p>
          <a:p>
            <a:pPr lvl="1"/>
            <a:r>
              <a:rPr lang="cs-CZ" dirty="0" smtClean="0"/>
              <a:t>Daň z příjmu				ANO</a:t>
            </a:r>
          </a:p>
          <a:p>
            <a:pPr lvl="1"/>
            <a:r>
              <a:rPr lang="cs-CZ" dirty="0" smtClean="0"/>
              <a:t>Sociální pojištění	 		ANO</a:t>
            </a:r>
          </a:p>
          <a:p>
            <a:pPr lvl="1"/>
            <a:r>
              <a:rPr lang="cs-CZ" dirty="0" smtClean="0"/>
              <a:t>Zdravotní pojištění			ANO			</a:t>
            </a:r>
          </a:p>
          <a:p>
            <a:r>
              <a:rPr lang="cs-CZ" dirty="0" smtClean="0"/>
              <a:t>NČZ</a:t>
            </a:r>
          </a:p>
          <a:p>
            <a:pPr lvl="1"/>
            <a:r>
              <a:rPr lang="cs-CZ" dirty="0"/>
              <a:t>Daň z příjmu				ANO</a:t>
            </a:r>
          </a:p>
          <a:p>
            <a:pPr lvl="1"/>
            <a:r>
              <a:rPr lang="cs-CZ" dirty="0"/>
              <a:t>Sociální pojištění	 		</a:t>
            </a:r>
            <a:r>
              <a:rPr lang="cs-CZ" dirty="0" smtClean="0"/>
              <a:t>NE</a:t>
            </a:r>
            <a:endParaRPr lang="cs-CZ" dirty="0"/>
          </a:p>
          <a:p>
            <a:pPr lvl="1"/>
            <a:r>
              <a:rPr lang="cs-CZ" dirty="0"/>
              <a:t>Zdravotní pojištění			ANO	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„Zástupné“ (§ 75 odst. 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náleží místostarostovi</a:t>
            </a:r>
            <a:r>
              <a:rPr lang="cs-CZ" dirty="0" smtClean="0"/>
              <a:t> obce za </a:t>
            </a:r>
            <a:r>
              <a:rPr lang="cs-CZ" u="sng" dirty="0" smtClean="0"/>
              <a:t>podmínky že:</a:t>
            </a:r>
            <a:endParaRPr lang="cs-CZ" u="sng" dirty="0"/>
          </a:p>
          <a:p>
            <a:r>
              <a:rPr lang="cs-CZ" dirty="0" smtClean="0"/>
              <a:t>po </a:t>
            </a:r>
            <a:r>
              <a:rPr lang="cs-CZ" dirty="0"/>
              <a:t>dobu delší než 4 týdny </a:t>
            </a:r>
            <a:r>
              <a:rPr lang="cs-CZ" b="1" u="sng" dirty="0"/>
              <a:t>nepřetržitě</a:t>
            </a:r>
            <a:r>
              <a:rPr lang="cs-CZ" dirty="0"/>
              <a:t> zastupoval </a:t>
            </a:r>
            <a:r>
              <a:rPr lang="cs-CZ" dirty="0" smtClean="0"/>
              <a:t>starostu </a:t>
            </a:r>
            <a:r>
              <a:rPr lang="cs-CZ" dirty="0"/>
              <a:t>v plném rozsahu jeho funkce z důvodu jeho nepřítomnosti nebo v době, kdy starosta nevykonával funkci, </a:t>
            </a:r>
            <a:endParaRPr lang="cs-CZ" dirty="0" smtClean="0"/>
          </a:p>
          <a:p>
            <a:r>
              <a:rPr lang="cs-CZ" dirty="0" smtClean="0"/>
              <a:t>náleží </a:t>
            </a:r>
            <a:r>
              <a:rPr lang="cs-CZ" dirty="0"/>
              <a:t>odměna ve výši, která by v daném období náležela starostovi, je-li tato odměna </a:t>
            </a:r>
            <a:r>
              <a:rPr lang="cs-CZ" dirty="0" smtClean="0"/>
              <a:t>vyšší</a:t>
            </a:r>
            <a:endParaRPr lang="cs-CZ" dirty="0"/>
          </a:p>
          <a:p>
            <a:r>
              <a:rPr lang="cs-CZ" b="1" dirty="0"/>
              <a:t>n</a:t>
            </a:r>
            <a:r>
              <a:rPr lang="cs-CZ" b="1" dirty="0" smtClean="0"/>
              <a:t>áleží od </a:t>
            </a:r>
            <a:r>
              <a:rPr lang="cs-CZ" b="1" dirty="0"/>
              <a:t>prvního dne </a:t>
            </a:r>
            <a:r>
              <a:rPr lang="cs-CZ" b="1" dirty="0" smtClean="0"/>
              <a:t>zastupování</a:t>
            </a:r>
          </a:p>
          <a:p>
            <a:pPr>
              <a:buNone/>
            </a:pPr>
            <a:endParaRPr lang="cs-CZ" sz="2000" i="1" dirty="0" smtClean="0"/>
          </a:p>
          <a:p>
            <a:pPr>
              <a:buNone/>
            </a:pPr>
            <a:r>
              <a:rPr lang="cs-CZ" sz="2000" i="1" dirty="0" smtClean="0"/>
              <a:t>Záleží na „uvolněnosti“ starosty ?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xmlns="" val="3436025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„Zástupné“ ČZO pověřenému výkonem funkce starosty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Členovi zastupitelstva obce, </a:t>
            </a:r>
            <a:r>
              <a:rPr lang="cs-CZ" dirty="0"/>
              <a:t>který byl zastupitelstvem obce pověřen výkonem pravomocí </a:t>
            </a:r>
            <a:r>
              <a:rPr lang="cs-CZ" dirty="0" smtClean="0"/>
              <a:t>starosty (dle § 103/6 </a:t>
            </a:r>
            <a:r>
              <a:rPr lang="cs-CZ" dirty="0" err="1" smtClean="0"/>
              <a:t>ObZř</a:t>
            </a:r>
            <a:r>
              <a:rPr lang="cs-CZ" dirty="0" smtClean="0"/>
              <a:t>) = </a:t>
            </a:r>
            <a:r>
              <a:rPr lang="cs-CZ" b="1" dirty="0" smtClean="0">
                <a:solidFill>
                  <a:srgbClr val="C00000"/>
                </a:solidFill>
              </a:rPr>
              <a:t>náleží </a:t>
            </a:r>
            <a:r>
              <a:rPr lang="cs-CZ" b="1" dirty="0">
                <a:solidFill>
                  <a:srgbClr val="C00000"/>
                </a:solidFill>
              </a:rPr>
              <a:t>odměna ve výši, která by v daném období náležela starostovi, je-li tato odměna </a:t>
            </a:r>
            <a:r>
              <a:rPr lang="cs-CZ" b="1" dirty="0" smtClean="0">
                <a:solidFill>
                  <a:srgbClr val="C00000"/>
                </a:solidFill>
              </a:rPr>
              <a:t>vyšší</a:t>
            </a:r>
            <a:endParaRPr lang="cs-CZ" b="1" dirty="0">
              <a:solidFill>
                <a:srgbClr val="C00000"/>
              </a:solidFill>
            </a:endParaRPr>
          </a:p>
          <a:p>
            <a:r>
              <a:rPr lang="cs-CZ" dirty="0" smtClean="0"/>
              <a:t>Nezáleží to na tom, zda je uvolněný nebo neuvolněný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007236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Mimořádné odměny (§ 76)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z="3100" dirty="0" smtClean="0"/>
              <a:t>Možnost – nikoli povinnost</a:t>
            </a:r>
          </a:p>
          <a:p>
            <a:r>
              <a:rPr lang="cs-CZ" sz="3100" dirty="0" smtClean="0"/>
              <a:t>Nejdříve od </a:t>
            </a:r>
            <a:r>
              <a:rPr lang="cs-CZ" sz="3100" b="1" dirty="0" smtClean="0">
                <a:solidFill>
                  <a:srgbClr val="C00000"/>
                </a:solidFill>
              </a:rPr>
              <a:t>1. 1. 2018</a:t>
            </a:r>
          </a:p>
          <a:p>
            <a:r>
              <a:rPr lang="cs-CZ" sz="3100" dirty="0" smtClean="0"/>
              <a:t>za </a:t>
            </a:r>
            <a:r>
              <a:rPr lang="cs-CZ" sz="3100" dirty="0"/>
              <a:t>splnění </a:t>
            </a:r>
            <a:r>
              <a:rPr lang="cs-CZ" sz="3100" b="1" u="sng" dirty="0">
                <a:solidFill>
                  <a:srgbClr val="C00000"/>
                </a:solidFill>
              </a:rPr>
              <a:t>mimořádných nebo zvláště významných úkolů</a:t>
            </a:r>
            <a:r>
              <a:rPr lang="cs-CZ" sz="3100" dirty="0"/>
              <a:t> </a:t>
            </a:r>
            <a:r>
              <a:rPr lang="cs-CZ" sz="3100" dirty="0" smtClean="0"/>
              <a:t>obce</a:t>
            </a:r>
            <a:endParaRPr lang="cs-CZ" sz="3100" dirty="0"/>
          </a:p>
          <a:p>
            <a:r>
              <a:rPr lang="cs-CZ" sz="3100" dirty="0"/>
              <a:t>s</a:t>
            </a:r>
            <a:r>
              <a:rPr lang="cs-CZ" sz="3100" dirty="0" smtClean="0"/>
              <a:t>ouhrnná </a:t>
            </a:r>
            <a:r>
              <a:rPr lang="cs-CZ" sz="3100" dirty="0"/>
              <a:t>výše mimořádných odměn poskytnutých v kalendářním roce </a:t>
            </a:r>
            <a:endParaRPr lang="cs-CZ" sz="3100" dirty="0" smtClean="0"/>
          </a:p>
          <a:p>
            <a:pPr lvl="1"/>
            <a:r>
              <a:rPr lang="cs-CZ" sz="3100" dirty="0" smtClean="0"/>
              <a:t>UČZ - </a:t>
            </a:r>
            <a:r>
              <a:rPr lang="cs-CZ" sz="3100" b="1" dirty="0" smtClean="0"/>
              <a:t>MAX </a:t>
            </a:r>
            <a:r>
              <a:rPr lang="cs-CZ" sz="3100" b="1" dirty="0"/>
              <a:t>dvojnásobek nejvyšší odměny, </a:t>
            </a:r>
            <a:r>
              <a:rPr lang="cs-CZ" sz="3100" dirty="0"/>
              <a:t>která mu v průběhu tohoto kalendářního roku náležela za výkon jím zastávaných funkcí za měsíc. </a:t>
            </a:r>
            <a:r>
              <a:rPr lang="cs-CZ" sz="3100" dirty="0" smtClean="0"/>
              <a:t> </a:t>
            </a:r>
            <a:endParaRPr lang="cs-CZ" sz="3100" dirty="0"/>
          </a:p>
          <a:p>
            <a:pPr lvl="1"/>
            <a:r>
              <a:rPr lang="cs-CZ" sz="3100" dirty="0" smtClean="0"/>
              <a:t>NČZ – </a:t>
            </a:r>
            <a:r>
              <a:rPr lang="cs-CZ" sz="3100" b="1" dirty="0" smtClean="0"/>
              <a:t>MAX dvojnásobek </a:t>
            </a:r>
            <a:r>
              <a:rPr lang="cs-CZ" sz="3100" b="1" u="sng" dirty="0"/>
              <a:t>maximální</a:t>
            </a:r>
            <a:r>
              <a:rPr lang="cs-CZ" sz="3100" b="1" dirty="0"/>
              <a:t> výše odměny,</a:t>
            </a:r>
            <a:r>
              <a:rPr lang="cs-CZ" sz="3100" dirty="0"/>
              <a:t> kterou za výkon jím zastávané funkce nebo </a:t>
            </a:r>
            <a:r>
              <a:rPr lang="cs-CZ" sz="3100" b="1" dirty="0"/>
              <a:t>v souhrnu za výkon jím zastávaných funkcí </a:t>
            </a:r>
            <a:r>
              <a:rPr lang="cs-CZ" sz="3100" dirty="0"/>
              <a:t>za měsíc stanoví zákon a prováděcí právní </a:t>
            </a:r>
            <a:r>
              <a:rPr lang="cs-CZ" sz="3100" dirty="0" smtClean="0"/>
              <a:t>předpis</a:t>
            </a:r>
            <a:endParaRPr lang="cs-CZ" sz="3100" dirty="0"/>
          </a:p>
          <a:p>
            <a:pPr>
              <a:buNone/>
            </a:pPr>
            <a:endParaRPr lang="cs-CZ" b="1" i="1" dirty="0" smtClean="0"/>
          </a:p>
          <a:p>
            <a:pPr>
              <a:buNone/>
            </a:pPr>
            <a:r>
              <a:rPr lang="cs-CZ" sz="2600" i="1" dirty="0" smtClean="0"/>
              <a:t>Příklady maximální hranice</a:t>
            </a:r>
            <a:endParaRPr lang="cs-CZ" sz="2600" i="1" dirty="0"/>
          </a:p>
        </p:txBody>
      </p:sp>
    </p:spTree>
    <p:extLst>
      <p:ext uri="{BB962C8B-B14F-4D97-AF65-F5344CB8AC3E}">
        <p14:creationId xmlns:p14="http://schemas.microsoft.com/office/powerpoint/2010/main" xmlns="" val="16078948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Mimořádné odměny – zákonné podmínky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Návrh na poskytnutí mimořádné odměny členovi zastupitelstva obce </a:t>
            </a:r>
            <a:endParaRPr lang="cs-CZ" dirty="0" smtClean="0"/>
          </a:p>
          <a:p>
            <a:pPr marL="514350" indent="-514350">
              <a:buSzPct val="80000"/>
              <a:buFont typeface="+mj-lt"/>
              <a:buAutoNum type="arabicPeriod"/>
            </a:pPr>
            <a:r>
              <a:rPr lang="cs-CZ" dirty="0" smtClean="0"/>
              <a:t>musí </a:t>
            </a:r>
            <a:r>
              <a:rPr lang="cs-CZ" dirty="0"/>
              <a:t>být uveden jako </a:t>
            </a:r>
            <a:r>
              <a:rPr lang="cs-CZ" b="1" dirty="0"/>
              <a:t>samostatný bod navrženého programu</a:t>
            </a:r>
            <a:r>
              <a:rPr lang="cs-CZ" dirty="0"/>
              <a:t> připravovaného zasedání ZO </a:t>
            </a:r>
          </a:p>
          <a:p>
            <a:pPr marL="514350" indent="-514350">
              <a:buSzPct val="80000"/>
              <a:buFont typeface="+mj-lt"/>
              <a:buAutoNum type="arabicPeriod"/>
            </a:pPr>
            <a:r>
              <a:rPr lang="cs-CZ" dirty="0"/>
              <a:t>musí být </a:t>
            </a:r>
            <a:r>
              <a:rPr lang="cs-CZ" b="1" dirty="0"/>
              <a:t>odůvodněn </a:t>
            </a:r>
          </a:p>
          <a:p>
            <a:pPr marL="514350" indent="-514350">
              <a:buSzPct val="80000"/>
              <a:buFont typeface="+mj-lt"/>
              <a:buAutoNum type="arabicPeriod"/>
            </a:pPr>
            <a:r>
              <a:rPr lang="cs-CZ" dirty="0"/>
              <a:t>projednán jako </a:t>
            </a:r>
            <a:r>
              <a:rPr lang="cs-CZ" b="1" dirty="0"/>
              <a:t>samostatný bod programu jednání </a:t>
            </a:r>
            <a:r>
              <a:rPr lang="cs-CZ" dirty="0" smtClean="0"/>
              <a:t>ZO</a:t>
            </a:r>
            <a:endParaRPr lang="cs-CZ" dirty="0"/>
          </a:p>
          <a:p>
            <a:pPr marL="514350" indent="-514350">
              <a:buSzPct val="80000"/>
              <a:buFont typeface="+mj-lt"/>
              <a:buAutoNum type="arabicPeriod"/>
            </a:pPr>
            <a:r>
              <a:rPr lang="cs-CZ" b="1" dirty="0"/>
              <a:t>důvod</a:t>
            </a:r>
            <a:r>
              <a:rPr lang="cs-CZ" dirty="0"/>
              <a:t> poskytnutí mimořádné odměny </a:t>
            </a:r>
            <a:r>
              <a:rPr lang="cs-CZ" b="1" dirty="0"/>
              <a:t>musí být uveden v usnesení ZO</a:t>
            </a:r>
            <a:r>
              <a:rPr lang="cs-CZ" dirty="0"/>
              <a:t>, kterým byla mimořádná odměna poskytnuta. </a:t>
            </a:r>
            <a:endParaRPr lang="cs-CZ" dirty="0" smtClean="0"/>
          </a:p>
          <a:p>
            <a:pPr marL="0" indent="0">
              <a:buSzPct val="80000"/>
              <a:buNone/>
            </a:pPr>
            <a:endParaRPr lang="cs-CZ" sz="2200" i="1" dirty="0" smtClean="0"/>
          </a:p>
          <a:p>
            <a:pPr marL="0" indent="0">
              <a:buSzPct val="80000"/>
              <a:buNone/>
            </a:pPr>
            <a:r>
              <a:rPr lang="cs-CZ" sz="2200" i="1" dirty="0" smtClean="0"/>
              <a:t>Je možno přiznat členu ZO nebo i po skončení jeho mandátu zpětně ? </a:t>
            </a:r>
            <a:endParaRPr lang="cs-CZ" sz="2200" i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93636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„Odchodné“ (§ 77 </a:t>
            </a:r>
            <a:r>
              <a:rPr lang="cs-CZ" dirty="0" err="1" smtClean="0"/>
              <a:t>ObZř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i="1" dirty="0" smtClean="0"/>
              <a:t>Zásadní změna oproti stavu k </a:t>
            </a:r>
            <a:r>
              <a:rPr lang="cs-CZ" b="1" i="1" dirty="0" smtClean="0"/>
              <a:t>31.12.2017</a:t>
            </a:r>
          </a:p>
          <a:p>
            <a:pPr marL="0" indent="0">
              <a:buNone/>
            </a:pPr>
            <a:r>
              <a:rPr lang="cs-CZ" b="1" u="sng" dirty="0" smtClean="0">
                <a:solidFill>
                  <a:srgbClr val="C00000"/>
                </a:solidFill>
              </a:rPr>
              <a:t>Týká se funkcí:</a:t>
            </a:r>
          </a:p>
          <a:p>
            <a:r>
              <a:rPr lang="cs-CZ" dirty="0" smtClean="0"/>
              <a:t>neuvolněný starosta </a:t>
            </a:r>
          </a:p>
          <a:p>
            <a:r>
              <a:rPr lang="cs-CZ" dirty="0"/>
              <a:t>n</a:t>
            </a:r>
            <a:r>
              <a:rPr lang="cs-CZ" dirty="0" smtClean="0"/>
              <a:t>euvolněný místostarosta </a:t>
            </a:r>
          </a:p>
          <a:p>
            <a:r>
              <a:rPr lang="cs-CZ" dirty="0"/>
              <a:t>j</a:t>
            </a:r>
            <a:r>
              <a:rPr lang="cs-CZ" dirty="0" smtClean="0"/>
              <a:t>akýkoli uvolněný člen ZO </a:t>
            </a:r>
          </a:p>
          <a:p>
            <a:pPr marL="0" indent="0">
              <a:buNone/>
            </a:pPr>
            <a:r>
              <a:rPr lang="cs-CZ" b="1" u="sng" dirty="0">
                <a:solidFill>
                  <a:srgbClr val="C00000"/>
                </a:solidFill>
              </a:rPr>
              <a:t>a</a:t>
            </a:r>
            <a:r>
              <a:rPr lang="cs-CZ" b="1" u="sng" dirty="0" smtClean="0">
                <a:solidFill>
                  <a:srgbClr val="C00000"/>
                </a:solidFill>
              </a:rPr>
              <a:t> to v případě:</a:t>
            </a:r>
          </a:p>
          <a:p>
            <a:r>
              <a:rPr lang="cs-CZ" dirty="0" smtClean="0"/>
              <a:t>zániku mandátu </a:t>
            </a:r>
          </a:p>
          <a:p>
            <a:r>
              <a:rPr lang="cs-CZ" dirty="0"/>
              <a:t>o</a:t>
            </a:r>
            <a:r>
              <a:rPr lang="cs-CZ" dirty="0" smtClean="0"/>
              <a:t>dvolání/vzdání se funkce  </a:t>
            </a:r>
          </a:p>
        </p:txBody>
      </p:sp>
    </p:spTree>
    <p:extLst>
      <p:ext uri="{BB962C8B-B14F-4D97-AF65-F5344CB8AC3E}">
        <p14:creationId xmlns:p14="http://schemas.microsoft.com/office/powerpoint/2010/main" xmlns="" val="521232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Odchodné – výše (nově od 1. 1. 2018)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ln>
            <a:noFill/>
          </a:ln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cs-CZ" dirty="0"/>
              <a:t>při </a:t>
            </a:r>
            <a:r>
              <a:rPr lang="cs-CZ" b="1" dirty="0" smtClean="0"/>
              <a:t>zániku mandátu</a:t>
            </a:r>
          </a:p>
          <a:p>
            <a:pPr>
              <a:defRPr/>
            </a:pPr>
            <a:r>
              <a:rPr lang="cs-CZ" dirty="0" smtClean="0"/>
              <a:t>v </a:t>
            </a:r>
            <a:r>
              <a:rPr lang="cs-CZ" dirty="0"/>
              <a:t>případě </a:t>
            </a:r>
            <a:r>
              <a:rPr lang="cs-CZ" b="1" dirty="0"/>
              <a:t>vzdání se/odvolání z </a:t>
            </a:r>
            <a:r>
              <a:rPr lang="cs-CZ" b="1" dirty="0" smtClean="0"/>
              <a:t>funkce</a:t>
            </a:r>
            <a:r>
              <a:rPr lang="cs-CZ" dirty="0" smtClean="0"/>
              <a:t> (ve funkčním období možno jen 1x)</a:t>
            </a:r>
            <a:r>
              <a:rPr lang="cs-CZ" sz="2200" b="1" dirty="0">
                <a:latin typeface="Calibri" panose="020F0502020204030204" pitchFamily="34" charset="0"/>
              </a:rPr>
              <a:t>	</a:t>
            </a:r>
            <a:endParaRPr lang="cs-CZ" sz="2200" b="1" dirty="0" smtClean="0">
              <a:latin typeface="Calibri" panose="020F0502020204030204" pitchFamily="34" charset="0"/>
            </a:endParaRPr>
          </a:p>
          <a:p>
            <a:pPr>
              <a:buNone/>
              <a:defRPr/>
            </a:pPr>
            <a:r>
              <a:rPr lang="cs-CZ" sz="2200" b="1" dirty="0">
                <a:latin typeface="Calibri" panose="020F0502020204030204" pitchFamily="34" charset="0"/>
              </a:rPr>
              <a:t>		</a:t>
            </a:r>
            <a:endParaRPr lang="cs-CZ" sz="2200" b="1" dirty="0" smtClean="0">
              <a:latin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cs-CZ" sz="3500" b="1" dirty="0" smtClean="0">
                <a:solidFill>
                  <a:srgbClr val="C00000"/>
                </a:solidFill>
              </a:rPr>
              <a:t>1 + </a:t>
            </a:r>
            <a:r>
              <a:rPr lang="cs-CZ" sz="3500" b="1" dirty="0" err="1" smtClean="0">
                <a:solidFill>
                  <a:srgbClr val="C00000"/>
                </a:solidFill>
              </a:rPr>
              <a:t>max</a:t>
            </a:r>
            <a:r>
              <a:rPr lang="cs-CZ" sz="3500" b="1" dirty="0" smtClean="0">
                <a:solidFill>
                  <a:srgbClr val="C00000"/>
                </a:solidFill>
              </a:rPr>
              <a:t> 3 dle počtu let výkonu funkce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/>
              <a:t>ve všech případech </a:t>
            </a:r>
            <a:r>
              <a:rPr lang="cs-CZ" b="1" dirty="0"/>
              <a:t>„nárokové“ </a:t>
            </a:r>
            <a:r>
              <a:rPr lang="cs-CZ" dirty="0" smtClean="0"/>
              <a:t>- při </a:t>
            </a:r>
            <a:r>
              <a:rPr lang="cs-CZ" dirty="0"/>
              <a:t>splnění podmínek automatický </a:t>
            </a:r>
            <a:r>
              <a:rPr lang="cs-CZ" dirty="0" smtClean="0"/>
              <a:t>nárok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 smtClean="0"/>
              <a:t>nebude </a:t>
            </a:r>
            <a:r>
              <a:rPr lang="cs-CZ" dirty="0"/>
              <a:t>o tom rozhodovat </a:t>
            </a:r>
            <a:r>
              <a:rPr lang="cs-CZ" dirty="0" smtClean="0"/>
              <a:t>zastupitelstvo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/>
              <a:t>j</a:t>
            </a:r>
            <a:r>
              <a:rPr lang="cs-CZ" dirty="0" smtClean="0"/>
              <a:t>ednorázová výplata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cs-CZ" dirty="0" smtClean="0"/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cs-CZ" sz="2200" i="1" dirty="0" smtClean="0"/>
              <a:t>Jak se počítá „rok výkonu funkce“?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cs-CZ" dirty="0" smtClean="0"/>
          </a:p>
          <a:p>
            <a:endParaRPr lang="cs-CZ" dirty="0"/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endParaRPr lang="cs-CZ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0767580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Odchodné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Odchodné </a:t>
            </a:r>
            <a:r>
              <a:rPr lang="cs-CZ" b="1" u="sng" dirty="0" smtClean="0">
                <a:solidFill>
                  <a:srgbClr val="C00000"/>
                </a:solidFill>
              </a:rPr>
              <a:t>nenáleží v případě:</a:t>
            </a:r>
          </a:p>
          <a:p>
            <a:pPr marL="0" indent="0">
              <a:buNone/>
            </a:pPr>
            <a:endParaRPr lang="cs-CZ" b="1" u="sng" dirty="0" smtClean="0">
              <a:solidFill>
                <a:srgbClr val="C00000"/>
              </a:solidFill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 smtClean="0"/>
              <a:t>„opětovného“ zvolení do funkce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 smtClean="0"/>
              <a:t>pravomocného odsouzení za úmyslný trestný čin nebo nedbalostní trestní čin spáchaný v souvislosti s výkonem funkce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 smtClean="0"/>
              <a:t>je-li zahájeno trestní stíhání – vyčká se na výsledek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defRPr/>
            </a:pPr>
            <a:r>
              <a:rPr lang="cs-CZ" dirty="0" smtClean="0"/>
              <a:t>nově i povinnost předložit čestné prohlášení – nepředloží-li – nevyplatí se </a:t>
            </a:r>
          </a:p>
          <a:p>
            <a:pPr marL="0" indent="0">
              <a:buNone/>
            </a:pPr>
            <a:endParaRPr lang="cs-CZ" b="1" u="sng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271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Odchodné – přechodné ustanovení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200" dirty="0" smtClean="0"/>
              <a:t>V zákoně je uvedeno přechodné ustanovení: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odměna </a:t>
            </a:r>
            <a:r>
              <a:rPr lang="cs-CZ" sz="3200" b="1" dirty="0">
                <a:solidFill>
                  <a:srgbClr val="C00000"/>
                </a:solidFill>
              </a:rPr>
              <a:t>při skončení funkčního </a:t>
            </a:r>
            <a:r>
              <a:rPr lang="cs-CZ" sz="3200" b="1" dirty="0" smtClean="0">
                <a:solidFill>
                  <a:srgbClr val="C00000"/>
                </a:solidFill>
              </a:rPr>
              <a:t>období náleží dle stávající právní úpravy, tzn.:</a:t>
            </a:r>
          </a:p>
          <a:p>
            <a:r>
              <a:rPr lang="cs-CZ" sz="3200" dirty="0" smtClean="0"/>
              <a:t>Obce až 1+ </a:t>
            </a:r>
            <a:r>
              <a:rPr lang="cs-CZ" sz="3200" dirty="0" err="1" smtClean="0"/>
              <a:t>max</a:t>
            </a:r>
            <a:r>
              <a:rPr lang="cs-CZ" sz="3200" dirty="0" smtClean="0"/>
              <a:t> 5násobek</a:t>
            </a:r>
          </a:p>
          <a:p>
            <a:r>
              <a:rPr lang="cs-CZ" sz="3200" dirty="0" smtClean="0"/>
              <a:t>Kraje 3 odměny po sobě jdoucí</a:t>
            </a:r>
          </a:p>
          <a:p>
            <a:r>
              <a:rPr lang="cs-CZ" sz="3200" dirty="0" smtClean="0"/>
              <a:t>HMP </a:t>
            </a:r>
            <a:r>
              <a:rPr lang="cs-CZ" sz="3200" dirty="0"/>
              <a:t>3 odměny po sobě jdoucí</a:t>
            </a:r>
          </a:p>
          <a:p>
            <a:pPr marL="0" indent="0">
              <a:buNone/>
            </a:pPr>
            <a:endParaRPr lang="cs-CZ" sz="3200" dirty="0" smtClean="0"/>
          </a:p>
          <a:p>
            <a:pPr marL="0" indent="0">
              <a:buNone/>
            </a:pPr>
            <a:endParaRPr lang="cs-CZ" sz="3200" dirty="0" smtClean="0"/>
          </a:p>
          <a:p>
            <a:pPr marL="0" indent="0">
              <a:buNone/>
            </a:pPr>
            <a:r>
              <a:rPr lang="cs-CZ" sz="2800" i="1" dirty="0" smtClean="0"/>
              <a:t>Příklady po volbách 2018 </a:t>
            </a:r>
            <a:endParaRPr lang="cs-CZ" sz="3200" dirty="0" smtClean="0"/>
          </a:p>
          <a:p>
            <a:pPr marL="0" indent="0">
              <a:buNone/>
            </a:pPr>
            <a:r>
              <a:rPr lang="cs-CZ" sz="3200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endParaRPr lang="cs-CZ" sz="3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648748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Odchodné - odvody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Daň z příjmu:		ANO</a:t>
            </a:r>
          </a:p>
          <a:p>
            <a:r>
              <a:rPr lang="cs-CZ" dirty="0" smtClean="0"/>
              <a:t>Sociální pojištění 	NE</a:t>
            </a:r>
            <a:endParaRPr lang="cs-CZ" dirty="0"/>
          </a:p>
          <a:p>
            <a:r>
              <a:rPr lang="cs-CZ" dirty="0" smtClean="0"/>
              <a:t>Zdravotní pojištění	NE</a:t>
            </a:r>
          </a:p>
          <a:p>
            <a:pPr marL="0" indent="0" algn="just">
              <a:buNone/>
            </a:pPr>
            <a:endParaRPr lang="cs-CZ" i="1" dirty="0" smtClean="0"/>
          </a:p>
          <a:p>
            <a:pPr marL="0" indent="0" algn="just">
              <a:buNone/>
            </a:pPr>
            <a:r>
              <a:rPr lang="cs-CZ" i="1" dirty="0" smtClean="0"/>
              <a:t>(speciální úpravou vyloučeno z vyměřovacího základu pro odvod pojistného, stejně jako odstupné a odchodné poskytované v jiných případech)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Dovolená </a:t>
            </a:r>
            <a:r>
              <a:rPr lang="cs-CZ" sz="4800" dirty="0" smtClean="0"/>
              <a:t>(§ 81a </a:t>
            </a:r>
            <a:r>
              <a:rPr lang="cs-CZ" sz="4800" dirty="0" err="1" smtClean="0"/>
              <a:t>ObZř</a:t>
            </a:r>
            <a:r>
              <a:rPr lang="cs-CZ" sz="4800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jen pro uvolněné ČZ (zachováno)</a:t>
            </a:r>
          </a:p>
          <a:p>
            <a:r>
              <a:rPr lang="cs-CZ" dirty="0" smtClean="0"/>
              <a:t>nárok na </a:t>
            </a:r>
            <a:r>
              <a:rPr lang="cs-CZ" b="1" u="sng" dirty="0" smtClean="0">
                <a:solidFill>
                  <a:srgbClr val="C00000"/>
                </a:solidFill>
              </a:rPr>
              <a:t>5 </a:t>
            </a:r>
            <a:r>
              <a:rPr lang="cs-CZ" b="1" u="sng" dirty="0">
                <a:solidFill>
                  <a:srgbClr val="C00000"/>
                </a:solidFill>
              </a:rPr>
              <a:t>týdnů </a:t>
            </a:r>
            <a:r>
              <a:rPr lang="cs-CZ" dirty="0"/>
              <a:t>za kalendářní </a:t>
            </a:r>
            <a:r>
              <a:rPr lang="cs-CZ" dirty="0" smtClean="0"/>
              <a:t>rok</a:t>
            </a:r>
          </a:p>
          <a:p>
            <a:r>
              <a:rPr lang="cs-CZ" dirty="0"/>
              <a:t>n</a:t>
            </a:r>
            <a:r>
              <a:rPr lang="cs-CZ" dirty="0" smtClean="0"/>
              <a:t>ejvýše </a:t>
            </a:r>
            <a:r>
              <a:rPr lang="cs-CZ" b="1" dirty="0">
                <a:solidFill>
                  <a:srgbClr val="C00000"/>
                </a:solidFill>
              </a:rPr>
              <a:t>25 dnů</a:t>
            </a:r>
            <a:r>
              <a:rPr lang="cs-CZ" dirty="0"/>
              <a:t> dovolené může připadnout na </a:t>
            </a:r>
            <a:r>
              <a:rPr lang="cs-CZ" b="1" dirty="0">
                <a:solidFill>
                  <a:srgbClr val="C00000"/>
                </a:solidFill>
              </a:rPr>
              <a:t>pondělí až pátek, </a:t>
            </a:r>
            <a:r>
              <a:rPr lang="cs-CZ" dirty="0"/>
              <a:t>pokud tento den není </a:t>
            </a:r>
            <a:r>
              <a:rPr lang="cs-CZ" dirty="0" smtClean="0"/>
              <a:t>svátkem </a:t>
            </a:r>
            <a:endParaRPr lang="cs-CZ" dirty="0"/>
          </a:p>
          <a:p>
            <a:r>
              <a:rPr lang="cs-CZ" dirty="0" smtClean="0"/>
              <a:t>odměna </a:t>
            </a:r>
            <a:r>
              <a:rPr lang="cs-CZ" dirty="0"/>
              <a:t>se za dobu čerpání dovolené </a:t>
            </a:r>
            <a:r>
              <a:rPr lang="cs-CZ" b="1" dirty="0" smtClean="0"/>
              <a:t>nekrátí</a:t>
            </a:r>
            <a:endParaRPr lang="cs-CZ" b="1" dirty="0"/>
          </a:p>
          <a:p>
            <a:r>
              <a:rPr lang="cs-CZ" dirty="0" smtClean="0"/>
              <a:t>každý </a:t>
            </a:r>
            <a:r>
              <a:rPr lang="cs-CZ" dirty="0"/>
              <a:t>i započatý kalendářní měsíc výkonu funkce </a:t>
            </a:r>
            <a:r>
              <a:rPr lang="cs-CZ" dirty="0">
                <a:sym typeface="Symbol"/>
              </a:rPr>
              <a:t> </a:t>
            </a:r>
            <a:r>
              <a:rPr lang="cs-CZ" b="1" dirty="0" smtClean="0"/>
              <a:t>jedna dvanáctina </a:t>
            </a:r>
            <a:r>
              <a:rPr lang="cs-CZ" dirty="0"/>
              <a:t>dovolené za kalendářní </a:t>
            </a:r>
            <a:r>
              <a:rPr lang="cs-CZ" dirty="0" smtClean="0"/>
              <a:t>rok</a:t>
            </a:r>
          </a:p>
          <a:p>
            <a:r>
              <a:rPr lang="cs-CZ" dirty="0" smtClean="0"/>
              <a:t>navyšuje se o část </a:t>
            </a:r>
            <a:r>
              <a:rPr lang="cs-CZ" dirty="0"/>
              <a:t>dovolené, kterou nevyčerpal u svého zaměstnavatele před uvolněním k výkonu </a:t>
            </a:r>
            <a:r>
              <a:rPr lang="cs-CZ" dirty="0" smtClean="0"/>
              <a:t>funkce</a:t>
            </a:r>
          </a:p>
          <a:p>
            <a:r>
              <a:rPr lang="cs-CZ" dirty="0" smtClean="0"/>
              <a:t>obecní </a:t>
            </a:r>
            <a:r>
              <a:rPr lang="cs-CZ" dirty="0"/>
              <a:t>úřad vede </a:t>
            </a:r>
            <a:r>
              <a:rPr lang="cs-CZ" b="1" dirty="0"/>
              <a:t>evidenci o čerpání dovolené </a:t>
            </a:r>
            <a:endParaRPr lang="cs-CZ" b="1" dirty="0" smtClean="0"/>
          </a:p>
          <a:p>
            <a:r>
              <a:rPr lang="cs-CZ" dirty="0" smtClean="0"/>
              <a:t>UČZO oznámí </a:t>
            </a:r>
            <a:r>
              <a:rPr lang="cs-CZ" dirty="0"/>
              <a:t>předem čerpání dovolené obecnímu úřadu prostřednictvím starosty.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2608224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„Meziroční“ převod dovolené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nevyčerpal-li dovolenou (část) </a:t>
            </a:r>
            <a:r>
              <a:rPr lang="cs-CZ" sz="3200" dirty="0" smtClean="0">
                <a:latin typeface="Calibri" pitchFamily="18"/>
                <a:sym typeface="Symbol"/>
              </a:rPr>
              <a:t></a:t>
            </a:r>
            <a:r>
              <a:rPr lang="cs-CZ" dirty="0">
                <a:sym typeface="Symbol"/>
              </a:rPr>
              <a:t> </a:t>
            </a:r>
            <a:r>
              <a:rPr lang="cs-CZ" dirty="0" smtClean="0"/>
              <a:t>převádí se mu nárok na ni do </a:t>
            </a:r>
            <a:r>
              <a:rPr lang="cs-CZ" b="1" dirty="0" smtClean="0">
                <a:solidFill>
                  <a:srgbClr val="C00000"/>
                </a:solidFill>
              </a:rPr>
              <a:t>bezprostředně </a:t>
            </a:r>
            <a:r>
              <a:rPr lang="cs-CZ" dirty="0" smtClean="0"/>
              <a:t>následujícího kalendářního roku, v němž se eviduje jako nevyčerpaná dovolená z předchozího kalendářního roku a </a:t>
            </a:r>
            <a:r>
              <a:rPr lang="cs-CZ" b="1" dirty="0" smtClean="0">
                <a:solidFill>
                  <a:srgbClr val="C00000"/>
                </a:solidFill>
              </a:rPr>
              <a:t>čerpá se přednostně. </a:t>
            </a:r>
          </a:p>
          <a:p>
            <a:r>
              <a:rPr lang="cs-CZ" dirty="0" smtClean="0"/>
              <a:t>do dalšího kalendářního roku se již tento nárok nepřevádí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sz="2000" i="1" dirty="0" smtClean="0"/>
              <a:t>Příklady pro rok 2018 </a:t>
            </a:r>
            <a:endParaRPr lang="cs-CZ" sz="2000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0077511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Proplácení nároku na nedočerpanou dovolenou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/>
            <a:r>
              <a:rPr lang="cs-CZ" dirty="0" smtClean="0"/>
              <a:t> Možno jen </a:t>
            </a:r>
            <a:r>
              <a:rPr lang="cs-CZ" b="1" dirty="0" smtClean="0"/>
              <a:t>nárok z kalendářního roku, kdy došlo ke skončení výkonu funkce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/>
            <a:endParaRPr lang="cs-CZ" b="1" u="sng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cs-CZ" b="1" u="sng" dirty="0" smtClean="0">
                <a:solidFill>
                  <a:srgbClr val="C00000"/>
                </a:solidFill>
              </a:rPr>
              <a:t>UČZ v pracovním nebo jiném poměru</a:t>
            </a:r>
          </a:p>
          <a:p>
            <a:r>
              <a:rPr lang="cs-CZ" dirty="0" smtClean="0"/>
              <a:t>Může požádat o proplacení nároku</a:t>
            </a:r>
          </a:p>
          <a:p>
            <a:r>
              <a:rPr lang="cs-CZ" dirty="0"/>
              <a:t>Rozhoduje ZO – nemusí vyhovět, resp. může vyhovět jen </a:t>
            </a:r>
            <a:r>
              <a:rPr lang="cs-CZ" dirty="0" smtClean="0"/>
              <a:t>částečně</a:t>
            </a:r>
          </a:p>
          <a:p>
            <a:r>
              <a:rPr lang="cs-CZ" dirty="0" smtClean="0"/>
              <a:t>Není-li nárok proplacen </a:t>
            </a:r>
            <a:r>
              <a:rPr lang="cs-CZ" dirty="0">
                <a:sym typeface="Symbol"/>
              </a:rPr>
              <a:t> převod k zaměstnavateli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u="sng" dirty="0" smtClean="0">
                <a:solidFill>
                  <a:srgbClr val="C00000"/>
                </a:solidFill>
              </a:rPr>
              <a:t>UČZ bez pracovního nebo obdobného poměru </a:t>
            </a:r>
          </a:p>
          <a:p>
            <a:r>
              <a:rPr lang="cs-CZ" dirty="0"/>
              <a:t>a</a:t>
            </a:r>
            <a:r>
              <a:rPr lang="cs-CZ" dirty="0" smtClean="0"/>
              <a:t>utomatické proplacení nároku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3556404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Výpočet náhrady k proplacení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Náhrada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= </a:t>
            </a:r>
          </a:p>
          <a:p>
            <a:pPr marL="0" indent="0">
              <a:buNone/>
            </a:pPr>
            <a:r>
              <a:rPr lang="cs-CZ" b="1" dirty="0" smtClean="0"/>
              <a:t>počet </a:t>
            </a:r>
            <a:r>
              <a:rPr lang="cs-CZ" b="1" dirty="0"/>
              <a:t>kalendářních dnů, </a:t>
            </a:r>
            <a:r>
              <a:rPr lang="cs-CZ" dirty="0"/>
              <a:t>za které je </a:t>
            </a:r>
            <a:r>
              <a:rPr lang="cs-CZ" dirty="0" smtClean="0"/>
              <a:t>poskytována 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X </a:t>
            </a:r>
          </a:p>
          <a:p>
            <a:pPr marL="0" indent="0">
              <a:buNone/>
            </a:pPr>
            <a:r>
              <a:rPr lang="cs-CZ" b="1" dirty="0" smtClean="0"/>
              <a:t>1/30 odměny</a:t>
            </a:r>
            <a:r>
              <a:rPr lang="cs-CZ" b="1" dirty="0"/>
              <a:t>, </a:t>
            </a:r>
            <a:r>
              <a:rPr lang="cs-CZ" dirty="0"/>
              <a:t>která náleží </a:t>
            </a:r>
            <a:r>
              <a:rPr lang="cs-CZ" dirty="0" smtClean="0"/>
              <a:t>UČZO ke </a:t>
            </a:r>
            <a:r>
              <a:rPr lang="cs-CZ" dirty="0"/>
              <a:t>dni ukončení výkonu </a:t>
            </a:r>
            <a:r>
              <a:rPr lang="cs-CZ" dirty="0" smtClean="0"/>
              <a:t>funkce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Vyčerpal-li </a:t>
            </a:r>
            <a:r>
              <a:rPr lang="cs-CZ" dirty="0"/>
              <a:t>UČZO </a:t>
            </a:r>
            <a:r>
              <a:rPr lang="cs-CZ" dirty="0" smtClean="0"/>
              <a:t>dovolenou </a:t>
            </a:r>
            <a:r>
              <a:rPr lang="cs-CZ" dirty="0"/>
              <a:t>v rozsahu větším, než mu </a:t>
            </a:r>
            <a:r>
              <a:rPr lang="cs-CZ" dirty="0" smtClean="0"/>
              <a:t>náleží, </a:t>
            </a:r>
            <a:r>
              <a:rPr lang="cs-CZ" dirty="0"/>
              <a:t>posuzuje se odměna za každý den čerpání dovolené nad rámec zákonného nároku jako </a:t>
            </a:r>
            <a:r>
              <a:rPr lang="cs-CZ" b="1" dirty="0"/>
              <a:t>přeplatek poskytnuté odměny.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90018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Možnost</a:t>
            </a:r>
            <a:r>
              <a:rPr lang="cs-CZ" dirty="0" smtClean="0"/>
              <a:t> poskytování dalších plnění z peněžního fondu nebo z rozpočtu obce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640960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600" b="1" dirty="0">
                <a:solidFill>
                  <a:srgbClr val="C00000"/>
                </a:solidFill>
              </a:rPr>
              <a:t>za obdobných podmínek a v obdobné výši </a:t>
            </a:r>
            <a:r>
              <a:rPr lang="cs-CZ" sz="2600" b="1" dirty="0" smtClean="0">
                <a:solidFill>
                  <a:srgbClr val="C00000"/>
                </a:solidFill>
              </a:rPr>
              <a:t>jako zaměstnancům obce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200" dirty="0" smtClean="0"/>
              <a:t>příspěvek </a:t>
            </a:r>
            <a:r>
              <a:rPr lang="cs-CZ" sz="2200" dirty="0"/>
              <a:t>na úhradu zvýšených nákladů </a:t>
            </a:r>
            <a:r>
              <a:rPr lang="cs-CZ" sz="2200" b="1" dirty="0"/>
              <a:t>na úpravu zevnějšku</a:t>
            </a:r>
            <a:r>
              <a:rPr lang="cs-CZ" sz="2200" dirty="0"/>
              <a:t>, jde-li o starostu, místostarostu nebo člena zastupitelstva obce pověřeného k </a:t>
            </a:r>
            <a:r>
              <a:rPr lang="cs-CZ" sz="2200" b="1" dirty="0"/>
              <a:t>přijímání projevu vůle snoubenců, že spolu vstupují do </a:t>
            </a:r>
            <a:r>
              <a:rPr lang="cs-CZ" sz="2200" b="1" dirty="0" smtClean="0"/>
              <a:t>manželství</a:t>
            </a:r>
            <a:r>
              <a:rPr lang="cs-CZ" sz="2200" dirty="0" smtClean="0"/>
              <a:t>,  </a:t>
            </a:r>
            <a:endParaRPr lang="cs-CZ" sz="2200" dirty="0"/>
          </a:p>
          <a:p>
            <a:pPr marL="457200" indent="-457200">
              <a:buFont typeface="+mj-lt"/>
              <a:buAutoNum type="alphaLcParenR"/>
            </a:pPr>
            <a:r>
              <a:rPr lang="cs-CZ" sz="2200" dirty="0" smtClean="0"/>
              <a:t>příspěvek </a:t>
            </a:r>
            <a:r>
              <a:rPr lang="cs-CZ" sz="2200" dirty="0"/>
              <a:t>na úhradu zvýšených nákladů </a:t>
            </a:r>
            <a:r>
              <a:rPr lang="cs-CZ" sz="2200" b="1" dirty="0"/>
              <a:t>na úpravu zevnějšku </a:t>
            </a:r>
            <a:r>
              <a:rPr lang="cs-CZ" sz="2200" dirty="0"/>
              <a:t>v souvislosti se </a:t>
            </a:r>
            <a:r>
              <a:rPr lang="cs-CZ" sz="2200" dirty="0" smtClean="0"/>
              <a:t>zastupováním obce </a:t>
            </a:r>
            <a:r>
              <a:rPr lang="cs-CZ" sz="2200" b="1" dirty="0"/>
              <a:t>na veřejných občanských obřadech, 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200" dirty="0" smtClean="0"/>
              <a:t>příspěvek </a:t>
            </a:r>
            <a:r>
              <a:rPr lang="cs-CZ" sz="2200" dirty="0"/>
              <a:t>na podporu </a:t>
            </a:r>
            <a:r>
              <a:rPr lang="cs-CZ" sz="2200" b="1" dirty="0"/>
              <a:t>vzdělávání</a:t>
            </a:r>
            <a:r>
              <a:rPr lang="cs-CZ" sz="2200" dirty="0"/>
              <a:t> v souvislosti s výkonem funkce </a:t>
            </a:r>
            <a:r>
              <a:rPr lang="cs-CZ" sz="2200" dirty="0" smtClean="0"/>
              <a:t>člena </a:t>
            </a:r>
            <a:r>
              <a:rPr lang="cs-CZ" sz="2200" dirty="0"/>
              <a:t>zastupitelstva obce, </a:t>
            </a:r>
          </a:p>
          <a:p>
            <a:pPr marL="457200" indent="-457200">
              <a:buFont typeface="+mj-lt"/>
              <a:buAutoNum type="alphaLcParenR"/>
            </a:pPr>
            <a:r>
              <a:rPr lang="cs-CZ" sz="2200" dirty="0" smtClean="0"/>
              <a:t>příspěvek </a:t>
            </a:r>
            <a:r>
              <a:rPr lang="cs-CZ" sz="2200" dirty="0"/>
              <a:t>na </a:t>
            </a:r>
            <a:r>
              <a:rPr lang="cs-CZ" sz="2200" b="1" dirty="0"/>
              <a:t>stravování</a:t>
            </a:r>
            <a:r>
              <a:rPr lang="cs-CZ" sz="2200" dirty="0"/>
              <a:t>, jde-li </a:t>
            </a:r>
            <a:r>
              <a:rPr lang="cs-CZ" sz="2400" b="1" dirty="0" smtClean="0">
                <a:solidFill>
                  <a:srgbClr val="C00000"/>
                </a:solidFill>
              </a:rPr>
              <a:t>o UČZO</a:t>
            </a:r>
            <a:endParaRPr lang="cs-CZ" sz="2200" dirty="0"/>
          </a:p>
          <a:p>
            <a:pPr marL="0" indent="0"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xmlns="" val="1303504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Možnost</a:t>
            </a:r>
            <a:r>
              <a:rPr lang="cs-CZ" dirty="0"/>
              <a:t> poskytování dalších plnění z peněžního fondu nebo z rozpočtu obce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cs-CZ" sz="3200" dirty="0" smtClean="0"/>
              <a:t>e) příspěvek na </a:t>
            </a:r>
            <a:r>
              <a:rPr lang="cs-CZ" sz="3200" b="1" dirty="0" smtClean="0"/>
              <a:t>penzijní připojištění </a:t>
            </a:r>
            <a:r>
              <a:rPr lang="cs-CZ" sz="3200" dirty="0" smtClean="0"/>
              <a:t>se státním příspěvkem, doplňkové </a:t>
            </a:r>
            <a:r>
              <a:rPr lang="cs-CZ" sz="3200" b="1" dirty="0" smtClean="0"/>
              <a:t>penzijní spoření</a:t>
            </a:r>
            <a:r>
              <a:rPr lang="cs-CZ" sz="3200" dirty="0" smtClean="0"/>
              <a:t> nebo </a:t>
            </a:r>
            <a:r>
              <a:rPr lang="cs-CZ" sz="3200" b="1" dirty="0" smtClean="0"/>
              <a:t>životní pojištění, </a:t>
            </a:r>
            <a:r>
              <a:rPr lang="cs-CZ" sz="3200" dirty="0" smtClean="0"/>
              <a:t>jde-li </a:t>
            </a:r>
            <a:r>
              <a:rPr lang="cs-CZ" sz="3200" b="1" dirty="0" smtClean="0">
                <a:solidFill>
                  <a:srgbClr val="C00000"/>
                </a:solidFill>
              </a:rPr>
              <a:t>o UČZO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cs-CZ" sz="3200" dirty="0" smtClean="0"/>
              <a:t>f</a:t>
            </a:r>
            <a:r>
              <a:rPr lang="cs-CZ" sz="3200" dirty="0"/>
              <a:t>) odměnu při </a:t>
            </a:r>
            <a:r>
              <a:rPr lang="cs-CZ" sz="3200" b="1" dirty="0"/>
              <a:t>významném životním výročí,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cs-CZ" sz="3200" dirty="0"/>
              <a:t>g) příspěvek na </a:t>
            </a:r>
            <a:r>
              <a:rPr lang="cs-CZ" sz="3200" b="1" dirty="0"/>
              <a:t>pojištění rizik </a:t>
            </a:r>
            <a:r>
              <a:rPr lang="cs-CZ" sz="3200" dirty="0"/>
              <a:t>spojených s výkonem funkce člena zastupitelstva obce,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cs-CZ" sz="3200" dirty="0"/>
              <a:t>h) příspěvek na podporu </a:t>
            </a:r>
            <a:r>
              <a:rPr lang="cs-CZ" sz="3200" b="1" dirty="0"/>
              <a:t>zdravotních, kulturních a sportovních aktivit, </a:t>
            </a:r>
            <a:r>
              <a:rPr lang="cs-CZ" sz="3200" dirty="0"/>
              <a:t>jde-li </a:t>
            </a:r>
            <a:r>
              <a:rPr lang="cs-CZ" sz="3200" b="1" dirty="0" smtClean="0">
                <a:solidFill>
                  <a:srgbClr val="C00000"/>
                </a:solidFill>
              </a:rPr>
              <a:t>o UČZO</a:t>
            </a:r>
            <a:endParaRPr lang="cs-CZ" sz="3200" dirty="0"/>
          </a:p>
          <a:p>
            <a:pPr marL="0" indent="0">
              <a:spcAft>
                <a:spcPts val="1200"/>
              </a:spcAft>
              <a:buNone/>
            </a:pPr>
            <a:r>
              <a:rPr lang="cs-CZ" sz="3200" dirty="0"/>
              <a:t>i) příspěvek </a:t>
            </a:r>
            <a:r>
              <a:rPr lang="cs-CZ" sz="3200" b="1" dirty="0"/>
              <a:t>na rekreaci</a:t>
            </a:r>
            <a:r>
              <a:rPr lang="cs-CZ" sz="3200" dirty="0"/>
              <a:t>, jde-li </a:t>
            </a:r>
            <a:r>
              <a:rPr lang="cs-CZ" sz="3200" b="1" dirty="0" smtClean="0">
                <a:solidFill>
                  <a:srgbClr val="C00000"/>
                </a:solidFill>
              </a:rPr>
              <a:t>o UČZO</a:t>
            </a:r>
            <a:endParaRPr lang="cs-CZ" sz="3200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1726313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Cestovní náhrady (§ 81)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 smtClean="0"/>
              <a:t>Podmínky dle ZP </a:t>
            </a:r>
            <a:r>
              <a:rPr lang="cs-CZ" dirty="0" smtClean="0"/>
              <a:t>(Část </a:t>
            </a:r>
            <a:r>
              <a:rPr lang="cs-CZ" dirty="0"/>
              <a:t>sedmá hlava III a </a:t>
            </a:r>
            <a:r>
              <a:rPr lang="cs-CZ" dirty="0" smtClean="0"/>
              <a:t>IV) + </a:t>
            </a:r>
            <a:r>
              <a:rPr lang="cs-CZ" b="1" dirty="0" smtClean="0"/>
              <a:t>podmínky stanovené ZO</a:t>
            </a:r>
            <a:r>
              <a:rPr lang="cs-CZ" b="1" dirty="0"/>
              <a:t> </a:t>
            </a:r>
          </a:p>
          <a:p>
            <a:r>
              <a:rPr lang="cs-CZ" dirty="0" smtClean="0"/>
              <a:t>Zastupitelstvo </a:t>
            </a:r>
            <a:r>
              <a:rPr lang="cs-CZ" dirty="0"/>
              <a:t>obce může stanovit, že </a:t>
            </a:r>
            <a:r>
              <a:rPr lang="cs-CZ" b="1" dirty="0">
                <a:solidFill>
                  <a:srgbClr val="C00000"/>
                </a:solidFill>
              </a:rPr>
              <a:t>za pravidelné pracoviště člena zastupitelstva obce pro účely cestovních náhrad se považuje místo jeho trvalého </a:t>
            </a:r>
            <a:r>
              <a:rPr lang="cs-CZ" b="1" dirty="0" smtClean="0">
                <a:solidFill>
                  <a:srgbClr val="C00000"/>
                </a:solidFill>
              </a:rPr>
              <a:t>pobytu</a:t>
            </a:r>
            <a:endParaRPr lang="cs-CZ" b="1" dirty="0">
              <a:solidFill>
                <a:srgbClr val="C00000"/>
              </a:solidFill>
            </a:endParaRPr>
          </a:p>
          <a:p>
            <a:r>
              <a:rPr lang="cs-CZ" dirty="0" smtClean="0"/>
              <a:t>Podmínky určuje </a:t>
            </a:r>
            <a:r>
              <a:rPr lang="cs-CZ" dirty="0"/>
              <a:t>členům zastupitelstva obce před zahájením pracovní cesty </a:t>
            </a:r>
            <a:r>
              <a:rPr lang="cs-CZ" b="1" dirty="0"/>
              <a:t>písemně </a:t>
            </a:r>
            <a:r>
              <a:rPr lang="cs-CZ" b="1" dirty="0" smtClean="0"/>
              <a:t>starosta </a:t>
            </a:r>
            <a:r>
              <a:rPr lang="cs-CZ" dirty="0" smtClean="0"/>
              <a:t>(nestanoví-li </a:t>
            </a:r>
            <a:r>
              <a:rPr lang="cs-CZ" dirty="0"/>
              <a:t>v </a:t>
            </a:r>
            <a:r>
              <a:rPr lang="cs-CZ" dirty="0" smtClean="0"/>
              <a:t>pravidla jinak)</a:t>
            </a:r>
          </a:p>
          <a:p>
            <a:r>
              <a:rPr lang="cs-CZ" i="1" dirty="0" smtClean="0"/>
              <a:t>Stanoví-li </a:t>
            </a:r>
            <a:r>
              <a:rPr lang="cs-CZ" i="1" dirty="0"/>
              <a:t>tak zastupitelstvo obce, náleží členovi zastupitelstva obce náhrada za opotřebení vlastního zařízení nebo jiných předmětů nezbytných k výkonu funkce člena zastupitelstva obce. To neplatí pro používání motorového vozidla, u kterého se poskytování náhrad řídí </a:t>
            </a:r>
            <a:r>
              <a:rPr lang="cs-CZ" i="1" u="sng" dirty="0">
                <a:hlinkClick r:id="rId3" action="ppaction://hlinkfile"/>
              </a:rPr>
              <a:t>odstavci 1 až 3</a:t>
            </a:r>
            <a:r>
              <a:rPr lang="cs-CZ" i="1" dirty="0"/>
              <a:t>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7567451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Ukončení odměňování při skončení funkčního období (volební mezidobí)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Člen zastupitelstva obce bez dalších funkcí </a:t>
            </a:r>
          </a:p>
          <a:p>
            <a:pPr>
              <a:spcAft>
                <a:spcPts val="1200"/>
              </a:spcAft>
            </a:pPr>
            <a:r>
              <a:rPr lang="cs-CZ" dirty="0"/>
              <a:t>n</a:t>
            </a:r>
            <a:r>
              <a:rPr lang="cs-CZ" dirty="0" smtClean="0"/>
              <a:t>ejpozději ukončením funkčního období (1 den voleb do obcí)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Starosta, místostarosta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ČZO, </a:t>
            </a:r>
            <a:r>
              <a:rPr lang="cs-CZ" dirty="0"/>
              <a:t>který nadále </a:t>
            </a:r>
            <a:r>
              <a:rPr lang="cs-CZ" b="1" dirty="0"/>
              <a:t>vykonává pravomoci starosty nebo </a:t>
            </a:r>
            <a:r>
              <a:rPr lang="cs-CZ" b="1" dirty="0" smtClean="0"/>
              <a:t>místostarosty</a:t>
            </a:r>
            <a:r>
              <a:rPr lang="cs-CZ" dirty="0" smtClean="0"/>
              <a:t>, </a:t>
            </a:r>
            <a:r>
              <a:rPr lang="cs-CZ" dirty="0"/>
              <a:t>náleží dosavadní </a:t>
            </a:r>
            <a:r>
              <a:rPr lang="cs-CZ" b="1" dirty="0"/>
              <a:t>odměna do zvolení nového starosty nebo místostarosty. </a:t>
            </a:r>
            <a:endParaRPr lang="cs-CZ" b="1" dirty="0" smtClean="0"/>
          </a:p>
          <a:p>
            <a:pPr marL="0" indent="0">
              <a:buNone/>
            </a:pPr>
            <a:r>
              <a:rPr lang="cs-CZ" b="1" dirty="0">
                <a:solidFill>
                  <a:srgbClr val="C00000"/>
                </a:solidFill>
              </a:rPr>
              <a:t>Rada obce</a:t>
            </a:r>
          </a:p>
          <a:p>
            <a:r>
              <a:rPr lang="cs-CZ" dirty="0" smtClean="0"/>
              <a:t>náleží </a:t>
            </a:r>
            <a:r>
              <a:rPr lang="cs-CZ" dirty="0"/>
              <a:t>dosavadní odměna </a:t>
            </a:r>
            <a:r>
              <a:rPr lang="cs-CZ" b="1" dirty="0"/>
              <a:t>do zvolení nové rady </a:t>
            </a:r>
            <a:r>
              <a:rPr lang="cs-CZ" dirty="0" smtClean="0"/>
              <a:t>obce (celé) </a:t>
            </a:r>
            <a:r>
              <a:rPr lang="cs-CZ" dirty="0"/>
              <a:t>nebo do zvolení starosty v případě, že se rada obce </a:t>
            </a:r>
            <a:r>
              <a:rPr lang="cs-CZ" dirty="0" smtClean="0"/>
              <a:t>nevolí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2056295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Ukončení odměňování (volební mezidobí)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>
                <a:solidFill>
                  <a:srgbClr val="C00000"/>
                </a:solidFill>
              </a:rPr>
              <a:t>Předseda, člen zvláštního orgánu obce nebo komise rady s výkonem přenesené působnosti</a:t>
            </a:r>
          </a:p>
          <a:p>
            <a:pPr>
              <a:spcAft>
                <a:spcPts val="1200"/>
              </a:spcAft>
            </a:pPr>
            <a:r>
              <a:rPr lang="cs-CZ" dirty="0"/>
              <a:t>náleží dosavadní odměna po skončení funkčního období </a:t>
            </a:r>
            <a:r>
              <a:rPr lang="cs-CZ" b="1" dirty="0"/>
              <a:t>do odvolání z funkce</a:t>
            </a:r>
            <a:endParaRPr lang="cs-CZ" dirty="0"/>
          </a:p>
          <a:p>
            <a:pPr marL="0" indent="0">
              <a:buNone/>
            </a:pPr>
            <a:r>
              <a:rPr lang="cs-CZ" b="1" dirty="0">
                <a:solidFill>
                  <a:srgbClr val="C00000"/>
                </a:solidFill>
              </a:rPr>
              <a:t>Předseda, člen </a:t>
            </a:r>
            <a:r>
              <a:rPr lang="cs-CZ" b="1" dirty="0" smtClean="0">
                <a:solidFill>
                  <a:srgbClr val="C00000"/>
                </a:solidFill>
              </a:rPr>
              <a:t>komise </a:t>
            </a:r>
            <a:r>
              <a:rPr lang="cs-CZ" b="1" dirty="0">
                <a:solidFill>
                  <a:srgbClr val="C00000"/>
                </a:solidFill>
              </a:rPr>
              <a:t>rady </a:t>
            </a:r>
            <a:r>
              <a:rPr lang="cs-CZ" b="1" dirty="0" smtClean="0">
                <a:solidFill>
                  <a:srgbClr val="C00000"/>
                </a:solidFill>
              </a:rPr>
              <a:t>bez výkonu </a:t>
            </a:r>
            <a:r>
              <a:rPr lang="cs-CZ" b="1" dirty="0">
                <a:solidFill>
                  <a:srgbClr val="C00000"/>
                </a:solidFill>
              </a:rPr>
              <a:t>přenesené působnosti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náleží </a:t>
            </a:r>
            <a:r>
              <a:rPr lang="cs-CZ" dirty="0"/>
              <a:t>po skončení funkčního období odměna za výkon této funkce po dobu výkonu pravomocí dosavadní rady obce </a:t>
            </a:r>
          </a:p>
          <a:p>
            <a:pPr marL="0" indent="0">
              <a:buNone/>
            </a:pPr>
            <a:r>
              <a:rPr lang="cs-CZ" b="1" dirty="0" smtClean="0">
                <a:solidFill>
                  <a:srgbClr val="C00000"/>
                </a:solidFill>
              </a:rPr>
              <a:t>Předseda</a:t>
            </a:r>
            <a:r>
              <a:rPr lang="cs-CZ" b="1" dirty="0">
                <a:solidFill>
                  <a:srgbClr val="C00000"/>
                </a:solidFill>
              </a:rPr>
              <a:t>, </a:t>
            </a:r>
            <a:r>
              <a:rPr lang="cs-CZ" b="1" dirty="0" smtClean="0">
                <a:solidFill>
                  <a:srgbClr val="C00000"/>
                </a:solidFill>
              </a:rPr>
              <a:t>člen výboru zastupitelstva</a:t>
            </a:r>
          </a:p>
          <a:p>
            <a:r>
              <a:rPr lang="cs-CZ" dirty="0" smtClean="0"/>
              <a:t>současně se ZO - nejpozději </a:t>
            </a:r>
            <a:r>
              <a:rPr lang="cs-CZ" dirty="0"/>
              <a:t>ukončením funkčního období (1 den voleb do obcí)</a:t>
            </a:r>
          </a:p>
          <a:p>
            <a:pPr marL="0" indent="0">
              <a:buNone/>
            </a:pPr>
            <a:endParaRPr lang="cs-CZ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1252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Poskytnutí pracovního volna pro výkon funkce NČZ (§ 71/2 </a:t>
            </a:r>
            <a:r>
              <a:rPr lang="cs-CZ" dirty="0" err="1" smtClean="0"/>
              <a:t>ObZř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07824" cy="4495800"/>
          </a:xfrm>
        </p:spPr>
        <p:txBody>
          <a:bodyPr>
            <a:normAutofit/>
          </a:bodyPr>
          <a:lstStyle/>
          <a:p>
            <a:r>
              <a:rPr lang="cs-CZ" dirty="0" smtClean="0"/>
              <a:t>Obecně řešeno v ZP s dovětkem, </a:t>
            </a:r>
            <a:r>
              <a:rPr lang="cs-CZ" b="1" dirty="0" smtClean="0"/>
              <a:t>nestanoví-li jiný právní přepis jinak…</a:t>
            </a:r>
          </a:p>
          <a:p>
            <a:r>
              <a:rPr lang="cs-CZ" dirty="0" smtClean="0"/>
              <a:t>NČZ obce </a:t>
            </a:r>
            <a:r>
              <a:rPr lang="cs-CZ" dirty="0"/>
              <a:t>poskytne zaměstnavatel pro výkon funkce </a:t>
            </a:r>
            <a:r>
              <a:rPr lang="cs-CZ" b="1" dirty="0">
                <a:solidFill>
                  <a:srgbClr val="C00000"/>
                </a:solidFill>
              </a:rPr>
              <a:t>pracovní volno s náhradou mzdy nebo platu; </a:t>
            </a:r>
            <a:r>
              <a:rPr lang="cs-CZ" dirty="0"/>
              <a:t>rozsah doby </a:t>
            </a:r>
            <a:r>
              <a:rPr lang="cs-CZ" b="1" dirty="0"/>
              <a:t>nezbytně nutný k výkonu funkce určí obec. </a:t>
            </a:r>
            <a:endParaRPr lang="cs-CZ" b="1" dirty="0" smtClean="0"/>
          </a:p>
          <a:p>
            <a:r>
              <a:rPr lang="cs-CZ" b="1" dirty="0" smtClean="0">
                <a:solidFill>
                  <a:srgbClr val="C00000"/>
                </a:solidFill>
              </a:rPr>
              <a:t>Náhradu </a:t>
            </a:r>
            <a:r>
              <a:rPr lang="cs-CZ" b="1" dirty="0">
                <a:solidFill>
                  <a:srgbClr val="C00000"/>
                </a:solidFill>
              </a:rPr>
              <a:t>mzdy nebo platu,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/>
              <a:t>včetně </a:t>
            </a:r>
            <a:r>
              <a:rPr lang="cs-CZ" dirty="0" smtClean="0"/>
              <a:t>odvodů </a:t>
            </a:r>
            <a:r>
              <a:rPr lang="cs-CZ" b="1" dirty="0" smtClean="0">
                <a:solidFill>
                  <a:srgbClr val="C00000"/>
                </a:solidFill>
              </a:rPr>
              <a:t>uhradí </a:t>
            </a:r>
            <a:r>
              <a:rPr lang="cs-CZ" b="1" dirty="0">
                <a:solidFill>
                  <a:srgbClr val="C00000"/>
                </a:solidFill>
              </a:rPr>
              <a:t>obec zaměstnavateli.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9448237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b="1" dirty="0" smtClean="0"/>
              <a:t>Náhrada za výkon </a:t>
            </a:r>
            <a:r>
              <a:rPr lang="cs-CZ" sz="3200" b="1" dirty="0"/>
              <a:t>funkce NČZ </a:t>
            </a:r>
            <a:r>
              <a:rPr lang="cs-CZ" sz="3200" b="1" dirty="0" smtClean="0"/>
              <a:t>podnikající osobě nebo OSVČ (§ 71/3 </a:t>
            </a:r>
            <a:r>
              <a:rPr lang="cs-CZ" sz="3200" b="1" dirty="0" err="1"/>
              <a:t>ObZř</a:t>
            </a:r>
            <a:r>
              <a:rPr lang="cs-CZ" sz="3200" b="1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cs-CZ" dirty="0" smtClean="0"/>
              <a:t>Obec poskytne náhradu </a:t>
            </a:r>
            <a:r>
              <a:rPr lang="cs-CZ" dirty="0"/>
              <a:t>výdělku ušlého v souvislosti s výkonem funkce </a:t>
            </a:r>
            <a:r>
              <a:rPr lang="cs-CZ" b="1" dirty="0"/>
              <a:t>paušální </a:t>
            </a:r>
            <a:r>
              <a:rPr lang="cs-CZ" b="1" dirty="0" smtClean="0"/>
              <a:t>částkou</a:t>
            </a:r>
          </a:p>
          <a:p>
            <a:r>
              <a:rPr lang="cs-CZ" dirty="0" smtClean="0"/>
              <a:t>ZO stanoví - </a:t>
            </a:r>
            <a:r>
              <a:rPr lang="cs-CZ" b="1" dirty="0" smtClean="0"/>
              <a:t>paušální </a:t>
            </a:r>
            <a:r>
              <a:rPr lang="cs-CZ" b="1" dirty="0"/>
              <a:t>částku za hodinu </a:t>
            </a:r>
            <a:r>
              <a:rPr lang="cs-CZ" dirty="0"/>
              <a:t>a </a:t>
            </a:r>
            <a:r>
              <a:rPr lang="cs-CZ" b="1" dirty="0"/>
              <a:t>nejvyšší částku,</a:t>
            </a:r>
            <a:r>
              <a:rPr lang="cs-CZ" dirty="0"/>
              <a:t> kterou lze jako náhradu výdělku ušlého v souvislosti s výkonem funkce poskytnout v souhrnu </a:t>
            </a:r>
            <a:r>
              <a:rPr lang="cs-CZ" b="1" dirty="0"/>
              <a:t>za kalendářní </a:t>
            </a:r>
            <a:r>
              <a:rPr lang="cs-CZ" b="1" dirty="0" smtClean="0"/>
              <a:t>měsíc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xmlns="" val="11741221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800" dirty="0" smtClean="0">
                <a:solidFill>
                  <a:srgbClr val="C00000"/>
                </a:solidFill>
              </a:rPr>
              <a:t>Přechod na novou právní úpravu od 1.1.2018</a:t>
            </a:r>
            <a:endParaRPr lang="cs-CZ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3767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>
                <a:solidFill>
                  <a:srgbClr val="800000"/>
                </a:solidFill>
              </a:rPr>
              <a:t>(1) Přechod na novou právní úpravu</a:t>
            </a:r>
            <a:r>
              <a:rPr lang="cs-CZ" sz="3600" b="1" dirty="0" smtClean="0">
                <a:solidFill>
                  <a:srgbClr val="800000"/>
                </a:solidFill>
              </a:rPr>
              <a:t> </a:t>
            </a:r>
            <a:endParaRPr lang="cs-CZ" sz="3600" b="1" dirty="0">
              <a:solidFill>
                <a:srgbClr val="8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200" b="1" dirty="0" smtClean="0">
                <a:solidFill>
                  <a:srgbClr val="0000FF"/>
                </a:solidFill>
                <a:latin typeface="+mn-lt"/>
              </a:rPr>
              <a:t>„Měsíční“ odměny UČZ</a:t>
            </a:r>
          </a:p>
          <a:p>
            <a:pPr marL="537120" indent="-457200">
              <a:buFont typeface="Wingdings" panose="05000000000000000000" pitchFamily="2" charset="2"/>
              <a:buChar char="Ø"/>
            </a:pPr>
            <a:r>
              <a:rPr lang="cs-CZ" sz="2300" b="1" dirty="0" smtClean="0">
                <a:latin typeface="+mn-lt"/>
              </a:rPr>
              <a:t>Do 31. 12. 2017 náleží dosavadní odměna dle NV č. 37/2003</a:t>
            </a:r>
          </a:p>
          <a:p>
            <a:pPr marL="537120" indent="-457200">
              <a:buFont typeface="Wingdings" panose="05000000000000000000" pitchFamily="2" charset="2"/>
              <a:buChar char="Ø"/>
            </a:pPr>
            <a:r>
              <a:rPr lang="cs-CZ" sz="2300" b="1" dirty="0" smtClean="0">
                <a:latin typeface="+mn-lt"/>
              </a:rPr>
              <a:t>Od 1. 1. 2018 náleží odměna dle nové právní úpravy - </a:t>
            </a:r>
            <a:r>
              <a:rPr lang="cs-CZ" sz="2300" dirty="0" smtClean="0">
                <a:latin typeface="+mn-lt"/>
              </a:rPr>
              <a:t>v částce stanovené novým NV v průsečíku řádku (příslušné vel. kategorie obce  dle </a:t>
            </a:r>
            <a:r>
              <a:rPr lang="cs-CZ" sz="2300" dirty="0" err="1" smtClean="0">
                <a:latin typeface="+mn-lt"/>
              </a:rPr>
              <a:t>rozh</a:t>
            </a:r>
            <a:r>
              <a:rPr lang="cs-CZ" sz="2300" dirty="0" smtClean="0">
                <a:latin typeface="+mn-lt"/>
              </a:rPr>
              <a:t>. počtu obyvatel v roce voleb) a sloupce (funkce);</a:t>
            </a:r>
          </a:p>
          <a:p>
            <a:pPr marL="537120" indent="-457200">
              <a:buFont typeface="Wingdings" panose="05000000000000000000" pitchFamily="2" charset="2"/>
              <a:buChar char="Ø"/>
            </a:pPr>
            <a:r>
              <a:rPr lang="cs-CZ" sz="2300" dirty="0" smtClean="0">
                <a:latin typeface="+mn-lt"/>
              </a:rPr>
              <a:t>4. – 14. den  nemoci UČZ připadá na přelom 2017/2018 – do 31. 12. 2017 redukovaná odměna na 1 den z odměny v r. 2017, od 1. 1. 2018 redukovaná odměna pro r. 2018 </a:t>
            </a:r>
          </a:p>
          <a:p>
            <a:pPr marL="537120" indent="-457200">
              <a:buFont typeface="Wingdings" panose="05000000000000000000" pitchFamily="2" charset="2"/>
              <a:buChar char="Ø"/>
            </a:pPr>
            <a:r>
              <a:rPr lang="cs-CZ" sz="2300" dirty="0" smtClean="0">
                <a:latin typeface="+mn-lt"/>
              </a:rPr>
              <a:t>ZO o těchto odměnách nerozhoduje</a:t>
            </a:r>
            <a:r>
              <a:rPr lang="cs-CZ" sz="25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9339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>
                <a:solidFill>
                  <a:srgbClr val="800000"/>
                </a:solidFill>
              </a:rPr>
              <a:t>(2)</a:t>
            </a:r>
            <a:r>
              <a:rPr lang="cs-CZ" sz="3600" b="1" dirty="0" smtClean="0">
                <a:solidFill>
                  <a:srgbClr val="800000"/>
                </a:solidFill>
              </a:rPr>
              <a:t> </a:t>
            </a:r>
            <a:r>
              <a:rPr lang="cs-CZ" sz="3200" b="1" dirty="0" smtClean="0">
                <a:solidFill>
                  <a:srgbClr val="800000"/>
                </a:solidFill>
              </a:rPr>
              <a:t>Přechod na novou právní úpravu </a:t>
            </a:r>
            <a:endParaRPr lang="cs-CZ" sz="3200" b="1" dirty="0">
              <a:solidFill>
                <a:srgbClr val="8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70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200" b="1" dirty="0">
                <a:solidFill>
                  <a:srgbClr val="0000FF"/>
                </a:solidFill>
              </a:rPr>
              <a:t>„Měsíční“ odměny </a:t>
            </a:r>
            <a:r>
              <a:rPr lang="cs-CZ" sz="2200" b="1" dirty="0" smtClean="0">
                <a:solidFill>
                  <a:srgbClr val="0000FF"/>
                </a:solidFill>
              </a:rPr>
              <a:t>NČZ</a:t>
            </a:r>
          </a:p>
          <a:p>
            <a:r>
              <a:rPr lang="cs-CZ" sz="2100" b="1" dirty="0" smtClean="0"/>
              <a:t>Do 31. 12. 2017 náleží dosavadní odměna stanovená v usnesení ZO;</a:t>
            </a:r>
          </a:p>
          <a:p>
            <a:r>
              <a:rPr lang="cs-CZ" sz="2100" b="1" dirty="0" smtClean="0"/>
              <a:t>Od 1. 1. 2018 – NUTNO INDIVIDUÁNĚ POSOUDIT PŘIJATÉ USNESENÍ - </a:t>
            </a:r>
            <a:r>
              <a:rPr lang="cs-CZ" sz="2100" dirty="0" smtClean="0"/>
              <a:t>náleží odměna jen v případě, pokud usnesení odpovídá (je v souladu) s novou právní úpravou;</a:t>
            </a:r>
          </a:p>
          <a:p>
            <a:r>
              <a:rPr lang="cs-CZ" sz="2100" dirty="0" smtClean="0"/>
              <a:t>Pokud usnesení s novou právní úpravou v souladu není (celé nebo v určité části), pak podle tohoto usnesení, resp. jeho příslušné části (např. v části o kumulaci odměn) nelze odměny nadále vyplácet (odměny v rozporu se zákonem nevyplácet);</a:t>
            </a:r>
          </a:p>
          <a:p>
            <a:r>
              <a:rPr lang="cs-CZ" sz="2100" b="1" dirty="0" smtClean="0"/>
              <a:t>Pokud ZO výslovně nerozhodlo o poskytování souhrnné odměny </a:t>
            </a:r>
            <a:r>
              <a:rPr lang="cs-CZ" sz="2100" dirty="0" smtClean="0"/>
              <a:t>(nebo je dosavadní rozhodnutí neaplikovatelné), </a:t>
            </a:r>
            <a:r>
              <a:rPr lang="cs-CZ" sz="2100" b="1" dirty="0" smtClean="0"/>
              <a:t>nebude se souhrnná odměna poskytovat </a:t>
            </a:r>
            <a:r>
              <a:rPr lang="cs-CZ" sz="2100" b="1" dirty="0" smtClean="0">
                <a:sym typeface="Symbol"/>
              </a:rPr>
              <a:t> jen odměna za 1 funkci s nejvyšší stanovenou odměnou.</a:t>
            </a:r>
            <a:endParaRPr lang="cs-CZ" sz="2100" b="1" dirty="0"/>
          </a:p>
        </p:txBody>
      </p:sp>
    </p:spTree>
    <p:extLst>
      <p:ext uri="{BB962C8B-B14F-4D97-AF65-F5344CB8AC3E}">
        <p14:creationId xmlns:p14="http://schemas.microsoft.com/office/powerpoint/2010/main" xmlns="" val="2253118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>
                <a:solidFill>
                  <a:srgbClr val="800000"/>
                </a:solidFill>
              </a:rPr>
              <a:t>(3) Přechod na novou právní úpravu </a:t>
            </a:r>
            <a:endParaRPr lang="cs-CZ" sz="3200" b="1" dirty="0">
              <a:solidFill>
                <a:srgbClr val="8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>
                <a:solidFill>
                  <a:srgbClr val="C00000"/>
                </a:solidFill>
                <a:latin typeface="+mn-lt"/>
              </a:rPr>
              <a:t>Doporučuje se posoudit stávající usnesení </a:t>
            </a:r>
            <a:r>
              <a:rPr lang="cs-CZ" sz="2000" b="1" u="sng" dirty="0" smtClean="0">
                <a:solidFill>
                  <a:srgbClr val="C00000"/>
                </a:solidFill>
                <a:latin typeface="+mn-lt"/>
              </a:rPr>
              <a:t>ještě do konce roku 2017</a:t>
            </a:r>
            <a:r>
              <a:rPr lang="cs-CZ" sz="2000" b="1" dirty="0" smtClean="0">
                <a:solidFill>
                  <a:srgbClr val="C00000"/>
                </a:solidFill>
                <a:latin typeface="+mn-lt"/>
              </a:rPr>
              <a:t>, </a:t>
            </a:r>
            <a:r>
              <a:rPr lang="cs-CZ" sz="2000" dirty="0" smtClean="0">
                <a:solidFill>
                  <a:srgbClr val="C00000"/>
                </a:solidFill>
                <a:latin typeface="+mn-lt"/>
              </a:rPr>
              <a:t>v případě pochybností, zda bude nadále vyhovující, </a:t>
            </a:r>
            <a:r>
              <a:rPr lang="cs-CZ" sz="2000" b="1" dirty="0" smtClean="0">
                <a:solidFill>
                  <a:srgbClr val="C00000"/>
                </a:solidFill>
                <a:latin typeface="+mn-lt"/>
              </a:rPr>
              <a:t>přijmout usnesení nové s rozhodným datem pro poskytování nově stanovených odměn od 1. 1. 2018</a:t>
            </a:r>
          </a:p>
          <a:p>
            <a:pPr marL="0" indent="0">
              <a:spcAft>
                <a:spcPts val="600"/>
              </a:spcAft>
              <a:buNone/>
            </a:pPr>
            <a:endParaRPr lang="cs-CZ" sz="2000" b="1" dirty="0"/>
          </a:p>
          <a:p>
            <a:pPr marL="0" indent="0">
              <a:spcAft>
                <a:spcPts val="60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Odměna neuvolněného starosty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2000" b="1" dirty="0" smtClean="0">
                <a:latin typeface="+mn-lt"/>
              </a:rPr>
              <a:t>od 1. 1. 2018 nárok na odměnu alespoň v minimální výši </a:t>
            </a:r>
            <a:r>
              <a:rPr lang="cs-CZ" sz="2000" dirty="0" smtClean="0">
                <a:latin typeface="+mn-lt"/>
              </a:rPr>
              <a:t>(0,3násobku odměny, kterou by měl, kdyby byl uvolněný);</a:t>
            </a:r>
          </a:p>
          <a:p>
            <a:pPr marL="0" indent="0">
              <a:spcAft>
                <a:spcPts val="600"/>
              </a:spcAft>
              <a:buNone/>
            </a:pPr>
            <a:endParaRPr lang="cs-CZ" sz="2000" b="1" dirty="0"/>
          </a:p>
          <a:p>
            <a:pPr marL="0" indent="0">
              <a:spcAft>
                <a:spcPts val="60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Nepřetržité zastupování starosty místostarostou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cs-CZ" sz="2000" dirty="0" smtClean="0">
                <a:latin typeface="+mn-lt"/>
              </a:rPr>
              <a:t>v plném rozsahu z důvodu jeho nepřítomnosti (dlouhodobě nemocný, funkce neobsazená) déle než 4 týdny (Viz § 75 odst. 1 </a:t>
            </a:r>
            <a:r>
              <a:rPr lang="cs-CZ" sz="2000" dirty="0" err="1" smtClean="0">
                <a:latin typeface="+mn-lt"/>
              </a:rPr>
              <a:t>ObZř</a:t>
            </a:r>
            <a:r>
              <a:rPr lang="cs-CZ" sz="2000" dirty="0"/>
              <a:t>)</a:t>
            </a:r>
            <a:r>
              <a:rPr lang="cs-CZ" sz="2000" dirty="0" smtClean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8860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 smtClean="0">
                <a:solidFill>
                  <a:srgbClr val="800000"/>
                </a:solidFill>
              </a:rPr>
              <a:t>(4) Přechod na novou právní úpravu </a:t>
            </a:r>
            <a:endParaRPr lang="cs-CZ" sz="3200" b="1" dirty="0">
              <a:solidFill>
                <a:srgbClr val="80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709120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ČZO, pověřený ZO výkonem pravomocí starosty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 smtClean="0">
                <a:latin typeface="+mn-lt"/>
              </a:rPr>
              <a:t>Postup dle § 75 odst. 2 </a:t>
            </a:r>
            <a:r>
              <a:rPr lang="cs-CZ" sz="2000" dirty="0" err="1" smtClean="0">
                <a:latin typeface="+mn-lt"/>
              </a:rPr>
              <a:t>ObZř</a:t>
            </a:r>
            <a:r>
              <a:rPr lang="cs-CZ" sz="2000" dirty="0" smtClean="0">
                <a:latin typeface="+mn-lt"/>
              </a:rPr>
              <a:t>; 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2000" dirty="0">
              <a:latin typeface="+mn-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Náhrady výdělku ušlého v souvislosti s výkonem funkce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tx1"/>
                </a:solidFill>
                <a:latin typeface="+mn-lt"/>
              </a:rPr>
              <a:t>Postup dle § 71 odst. 3 </a:t>
            </a:r>
            <a:r>
              <a:rPr lang="cs-CZ" sz="2000" dirty="0" err="1" smtClean="0">
                <a:solidFill>
                  <a:schemeClr val="tx1"/>
                </a:solidFill>
                <a:latin typeface="+mn-lt"/>
              </a:rPr>
              <a:t>ObZř</a:t>
            </a:r>
            <a:r>
              <a:rPr lang="cs-CZ" sz="2000" dirty="0" smtClean="0">
                <a:solidFill>
                  <a:schemeClr val="tx1"/>
                </a:solidFill>
                <a:latin typeface="+mn-lt"/>
              </a:rPr>
              <a:t> (paušál musí být stanovený na hodinu, vyhrazeno ZO) </a:t>
            </a:r>
          </a:p>
          <a:p>
            <a:pPr marL="0" indent="0">
              <a:spcAft>
                <a:spcPts val="0"/>
              </a:spcAft>
            </a:pPr>
            <a:endParaRPr lang="cs-CZ" sz="2000" b="1" dirty="0">
              <a:solidFill>
                <a:schemeClr val="tx1"/>
              </a:solidFill>
              <a:latin typeface="+mn-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Další plnění poskytovaná ČZ z rozpočtu obce nebo z peněžního fondu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tx1"/>
                </a:solidFill>
                <a:latin typeface="+mn-lt"/>
              </a:rPr>
              <a:t>Prověřit, zda jejich rozsah je v souladu s </a:t>
            </a:r>
            <a:r>
              <a:rPr lang="cs-CZ" sz="2000" dirty="0" err="1" smtClean="0">
                <a:solidFill>
                  <a:schemeClr val="tx1"/>
                </a:solidFill>
                <a:latin typeface="+mn-lt"/>
              </a:rPr>
              <a:t>ust</a:t>
            </a:r>
            <a:r>
              <a:rPr lang="cs-CZ" sz="2000" dirty="0" smtClean="0">
                <a:solidFill>
                  <a:schemeClr val="tx1"/>
                </a:solidFill>
                <a:latin typeface="+mn-lt"/>
              </a:rPr>
              <a:t>. § 80 </a:t>
            </a:r>
            <a:r>
              <a:rPr lang="cs-CZ" sz="2000" dirty="0" err="1" smtClean="0">
                <a:solidFill>
                  <a:schemeClr val="tx1"/>
                </a:solidFill>
                <a:latin typeface="+mn-lt"/>
              </a:rPr>
              <a:t>ObZř</a:t>
            </a:r>
            <a:r>
              <a:rPr lang="cs-CZ" sz="2000" dirty="0" smtClean="0">
                <a:solidFill>
                  <a:schemeClr val="tx1"/>
                </a:solidFill>
                <a:latin typeface="+mn-lt"/>
              </a:rPr>
              <a:t>; nyní jde nově o rozhodování vyhrazené ZO 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2000" dirty="0">
              <a:solidFill>
                <a:schemeClr val="tx1"/>
              </a:solidFill>
              <a:latin typeface="+mn-lt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cs-CZ" sz="2000" b="1" dirty="0" smtClean="0">
                <a:solidFill>
                  <a:srgbClr val="0000FF"/>
                </a:solidFill>
                <a:latin typeface="+mn-lt"/>
              </a:rPr>
              <a:t>Dovolená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2000" dirty="0" smtClean="0">
                <a:latin typeface="+mn-lt"/>
              </a:rPr>
              <a:t>Do 31. 12. 2017 postup dle stávající právní úpravy (nevyčerpaná dovolená z nároku za rok 2017 se převede do r. 2018), </a:t>
            </a:r>
            <a:r>
              <a:rPr lang="cs-CZ" sz="2000" b="1" dirty="0" smtClean="0">
                <a:latin typeface="+mn-lt"/>
              </a:rPr>
              <a:t>v roce 2017 ji proplatit nelze. Od 1.1. 2018</a:t>
            </a:r>
            <a:r>
              <a:rPr lang="cs-CZ" sz="2000" dirty="0" smtClean="0">
                <a:latin typeface="+mn-lt"/>
              </a:rPr>
              <a:t> </a:t>
            </a:r>
            <a:r>
              <a:rPr lang="cs-CZ" sz="2000" b="1" dirty="0" smtClean="0">
                <a:latin typeface="+mn-lt"/>
              </a:rPr>
              <a:t>platí nová právní úprava, která umožňuje čerpat ji (přednostně), nikoliv však už proplatit. </a:t>
            </a:r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  <a:p>
            <a:pPr marL="0" indent="0"/>
            <a:endParaRPr lang="cs-CZ" sz="2000" b="1" dirty="0" smtClean="0">
              <a:latin typeface="+mn-lt"/>
            </a:endParaRPr>
          </a:p>
          <a:p>
            <a:pPr marL="0" indent="0"/>
            <a:endParaRPr lang="cs-CZ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7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>
                <a:solidFill>
                  <a:srgbClr val="C00000"/>
                </a:solidFill>
              </a:rPr>
              <a:t>Výklad k zákonům o ÚSC a metodická pomoc</a:t>
            </a:r>
          </a:p>
          <a:p>
            <a:r>
              <a:rPr lang="cs-CZ" dirty="0" smtClean="0"/>
              <a:t>Odbor veřejné správy, dozoru a kontroly Ministerstva vnitra</a:t>
            </a:r>
          </a:p>
          <a:p>
            <a:pPr>
              <a:buNone/>
            </a:pPr>
            <a:r>
              <a:rPr lang="cs-CZ" dirty="0" err="1" smtClean="0">
                <a:hlinkClick r:id="rId2"/>
              </a:rPr>
              <a:t>odbordk</a:t>
            </a:r>
            <a:r>
              <a:rPr lang="cs-CZ" dirty="0" smtClean="0">
                <a:hlinkClick r:id="rId2"/>
              </a:rPr>
              <a:t>@</a:t>
            </a:r>
            <a:r>
              <a:rPr lang="cs-CZ" dirty="0" err="1" smtClean="0">
                <a:hlinkClick r:id="rId2"/>
              </a:rPr>
              <a:t>mvcr.cz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>
                <a:hlinkClick r:id="rId3"/>
              </a:rPr>
              <a:t>www.mvcr.cz/odk</a:t>
            </a:r>
          </a:p>
          <a:p>
            <a:pPr>
              <a:buNone/>
            </a:pPr>
            <a:r>
              <a:rPr lang="cs-CZ" dirty="0" smtClean="0">
                <a:hlinkClick r:id="rId3"/>
              </a:rPr>
              <a:t>974 816 411 </a:t>
            </a:r>
            <a:r>
              <a:rPr lang="cs-CZ" smtClean="0">
                <a:hlinkClick r:id="rId3"/>
              </a:rPr>
              <a:t>(sekretariát)</a:t>
            </a:r>
            <a:endParaRPr lang="cs-CZ" smtClean="0"/>
          </a:p>
          <a:p>
            <a:pPr>
              <a:buNone/>
            </a:pPr>
            <a:r>
              <a:rPr lang="cs-CZ" dirty="0" smtClean="0"/>
              <a:t>	</a:t>
            </a:r>
          </a:p>
          <a:p>
            <a:pPr>
              <a:buNone/>
            </a:pPr>
            <a:r>
              <a:rPr lang="cs-CZ" sz="2400" i="1" dirty="0" smtClean="0"/>
              <a:t>	Metodická pomůcka 5.4 k odměňování členů zastupitelstev ÚSC rozeslána všem obcím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algn="ctr">
              <a:buNone/>
            </a:pPr>
            <a:r>
              <a:rPr lang="cs-CZ" sz="6000" b="1" i="1" dirty="0" smtClean="0">
                <a:solidFill>
                  <a:srgbClr val="C00000"/>
                </a:solidFill>
              </a:rPr>
              <a:t>Prostor pro dotazy</a:t>
            </a:r>
            <a:endParaRPr lang="cs-CZ" sz="6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Děkuji za pozornost 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 smtClean="0"/>
              <a:t>Mgr. Stanislav </a:t>
            </a:r>
            <a:r>
              <a:rPr lang="cs-CZ" dirty="0" err="1" smtClean="0"/>
              <a:t>Szpandrzyk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834269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5193</TotalTime>
  <Words>5228</Words>
  <Application>Microsoft Office PowerPoint</Application>
  <PresentationFormat>Předvádění na obrazovce (4:3)</PresentationFormat>
  <Paragraphs>927</Paragraphs>
  <Slides>71</Slides>
  <Notes>28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71</vt:i4>
      </vt:variant>
    </vt:vector>
  </HeadingPairs>
  <TitlesOfParts>
    <vt:vector size="72" baseType="lpstr">
      <vt:lpstr>Medián</vt:lpstr>
      <vt:lpstr>  Odměňování členů zastupitelstev ÚSC </vt:lpstr>
      <vt:lpstr>Program</vt:lpstr>
      <vt:lpstr>Právní předpisy</vt:lpstr>
      <vt:lpstr>Proč nový systém odměňování členů zastupitelstev ÚSC ?</vt:lpstr>
      <vt:lpstr>Člen zastupitelstva ÚSC</vt:lpstr>
      <vt:lpstr>Snímek 6</vt:lpstr>
      <vt:lpstr>Výkon veřejné funkce (dle ZP)</vt:lpstr>
      <vt:lpstr>Vztah zákonů o ÚSC k ZP</vt:lpstr>
      <vt:lpstr>Orgány obce</vt:lpstr>
      <vt:lpstr>Formování vůle ZO</vt:lpstr>
      <vt:lpstr>Vyhrazená pravomoc ZO ve vztahu k odměňování (§ 84 odst. 2 ObZř)</vt:lpstr>
      <vt:lpstr>Vyhrazená pravomoc ZO ve vztahu k odměňování (§ 84 odst. 2 ObZř)</vt:lpstr>
      <vt:lpstr>Uvolnění vs. neuvolnění členové ZO</vt:lpstr>
      <vt:lpstr>Snímek 14</vt:lpstr>
      <vt:lpstr>Snímek 15</vt:lpstr>
      <vt:lpstr>Uvolnění členové zastupitelstva obce</vt:lpstr>
      <vt:lpstr>Neuvolnění členové zastupitelstva </vt:lpstr>
      <vt:lpstr>Diskuse k tématu</vt:lpstr>
      <vt:lpstr>Nové nařízení vlády č. 318/2017 Sb. </vt:lpstr>
      <vt:lpstr>Nové nařízení vlády č. 318/2017 Sb. </vt:lpstr>
      <vt:lpstr>Snímek 21</vt:lpstr>
      <vt:lpstr>Snímek 22</vt:lpstr>
      <vt:lpstr>Snímek 23</vt:lpstr>
      <vt:lpstr>Druhy odměn a funkční požitky ČZO v souvislosti s výkonem funkce</vt:lpstr>
      <vt:lpstr>Poskytování darů ČZO</vt:lpstr>
      <vt:lpstr>Odměna poskytovaná měsíčně – okruh osob - UČZ</vt:lpstr>
      <vt:lpstr>Odměna poskytovaná měsíčně – okruh osob - NČZ</vt:lpstr>
      <vt:lpstr>Výpočet „měsíčních“ odměn uvolněných členů zastupitelstev </vt:lpstr>
      <vt:lpstr>Stanovení odměn pro neuvolněné členy ZO</vt:lpstr>
      <vt:lpstr>Jak má vypadat usnesení ZO, kterým se poskytují odměny NČZ</vt:lpstr>
      <vt:lpstr>Usnesení k odměnám</vt:lpstr>
      <vt:lpstr>Výpočet „měsíčních“ odměn neuvolněných členů zastupitelstev </vt:lpstr>
      <vt:lpstr>Určení rozhodného počtu obyvatel </vt:lpstr>
      <vt:lpstr>Změna rozhodného počtu obyvatel </vt:lpstr>
      <vt:lpstr>Specifikum neuvolněného starosty obce </vt:lpstr>
      <vt:lpstr>Souhrn odměn za více funkcí NČZ</vt:lpstr>
      <vt:lpstr>Souhrn odměn za více funkcí NČZ</vt:lpstr>
      <vt:lpstr>Možnost navýšení odměny NČZ </vt:lpstr>
      <vt:lpstr>Poskytování odměny ČZO (alikvotní část za měsíc)</vt:lpstr>
      <vt:lpstr>Případy, kdy měsíční odměna nenáleží</vt:lpstr>
      <vt:lpstr>UČZ - Odměna v době „dočasné pracovní neschopnosti“  </vt:lpstr>
      <vt:lpstr>Zaokrouhlování odměn</vt:lpstr>
      <vt:lpstr>Odvody „měsíční“ odměny, mimořádné odměny </vt:lpstr>
      <vt:lpstr>„Zástupné“ (§ 75 odst. 1)</vt:lpstr>
      <vt:lpstr>„Zástupné“ ČZO pověřenému výkonem funkce starosty</vt:lpstr>
      <vt:lpstr>Mimořádné odměny (§ 76)</vt:lpstr>
      <vt:lpstr>Mimořádné odměny – zákonné podmínky </vt:lpstr>
      <vt:lpstr>„Odchodné“ (§ 77 ObZř)</vt:lpstr>
      <vt:lpstr>Odchodné – výše (nově od 1. 1. 2018)</vt:lpstr>
      <vt:lpstr>Odchodné</vt:lpstr>
      <vt:lpstr>Odchodné – přechodné ustanovení</vt:lpstr>
      <vt:lpstr>Odchodné - odvody</vt:lpstr>
      <vt:lpstr>Dovolená (§ 81a ObZř)</vt:lpstr>
      <vt:lpstr>„Meziroční“ převod dovolené </vt:lpstr>
      <vt:lpstr>Proplácení nároku na nedočerpanou dovolenou</vt:lpstr>
      <vt:lpstr>Výpočet náhrady k proplacení </vt:lpstr>
      <vt:lpstr>Možnost poskytování dalších plnění z peněžního fondu nebo z rozpočtu obce </vt:lpstr>
      <vt:lpstr>Možnost poskytování dalších plnění z peněžního fondu nebo z rozpočtu obce </vt:lpstr>
      <vt:lpstr>Cestovní náhrady (§ 81)</vt:lpstr>
      <vt:lpstr>Ukončení odměňování při skončení funkčního období (volební mezidobí)</vt:lpstr>
      <vt:lpstr>Ukončení odměňování (volební mezidobí)</vt:lpstr>
      <vt:lpstr>Poskytnutí pracovního volna pro výkon funkce NČZ (§ 71/2 ObZř)</vt:lpstr>
      <vt:lpstr>Náhrada za výkon funkce NČZ podnikající osobě nebo OSVČ (§ 71/3 ObZř)</vt:lpstr>
      <vt:lpstr>Snímek 64</vt:lpstr>
      <vt:lpstr>(1) Přechod na novou právní úpravu </vt:lpstr>
      <vt:lpstr>(2) Přechod na novou právní úpravu </vt:lpstr>
      <vt:lpstr>(3) Přechod na novou právní úpravu </vt:lpstr>
      <vt:lpstr>(4) Přechod na novou právní úpravu </vt:lpstr>
      <vt:lpstr>Snímek 69</vt:lpstr>
      <vt:lpstr>Snímek 70</vt:lpstr>
      <vt:lpstr>Snímek 71</vt:lpstr>
    </vt:vector>
  </TitlesOfParts>
  <Company>MVČR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Odměňování členů zastupitelstev ÚSC</dc:title>
  <dc:creator>Pösl Tomáš</dc:creator>
  <cp:lastModifiedBy>Stancek</cp:lastModifiedBy>
  <cp:revision>144</cp:revision>
  <dcterms:created xsi:type="dcterms:W3CDTF">2017-07-24T10:47:47Z</dcterms:created>
  <dcterms:modified xsi:type="dcterms:W3CDTF">2017-11-29T22:06:01Z</dcterms:modified>
</cp:coreProperties>
</file>