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839" r:id="rId2"/>
    <p:sldMasterId id="2147483843" r:id="rId3"/>
  </p:sldMasterIdLst>
  <p:notesMasterIdLst>
    <p:notesMasterId r:id="rId17"/>
  </p:notesMasterIdLst>
  <p:handoutMasterIdLst>
    <p:handoutMasterId r:id="rId18"/>
  </p:handoutMasterIdLst>
  <p:sldIdLst>
    <p:sldId id="258" r:id="rId4"/>
    <p:sldId id="377" r:id="rId5"/>
    <p:sldId id="371" r:id="rId6"/>
    <p:sldId id="315" r:id="rId7"/>
    <p:sldId id="375" r:id="rId8"/>
    <p:sldId id="316" r:id="rId9"/>
    <p:sldId id="318" r:id="rId10"/>
    <p:sldId id="374" r:id="rId11"/>
    <p:sldId id="321" r:id="rId12"/>
    <p:sldId id="373" r:id="rId13"/>
    <p:sldId id="376" r:id="rId14"/>
    <p:sldId id="378" r:id="rId15"/>
    <p:sldId id="269" r:id="rId16"/>
  </p:sldIdLst>
  <p:sldSz cx="9144000" cy="6858000" type="screen4x3"/>
  <p:notesSz cx="6761163" cy="9942513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2">
          <p15:clr>
            <a:srgbClr val="A4A3A4"/>
          </p15:clr>
        </p15:guide>
        <p15:guide id="2" pos="213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05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-1728" y="-96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140" cy="497603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30413" y="0"/>
            <a:ext cx="2929140" cy="497603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206C572-46A3-459C-8AF1-E9DFEBF1CC1D}" type="datetimeFigureOut">
              <a:rPr lang="cs-CZ"/>
              <a:pPr>
                <a:defRPr/>
              </a:pPr>
              <a:t>12.11.2019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3321"/>
            <a:ext cx="2929140" cy="497603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30413" y="9443321"/>
            <a:ext cx="2929140" cy="497603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DF726B9-5863-4020-BBE7-292BDA31CD5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2219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140" cy="497603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l">
              <a:defRPr sz="1200"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30413" y="0"/>
            <a:ext cx="2929140" cy="497603"/>
          </a:xfrm>
          <a:prstGeom prst="rect">
            <a:avLst/>
          </a:prstGeom>
        </p:spPr>
        <p:txBody>
          <a:bodyPr vert="horz" lIns="92025" tIns="46013" rIns="92025" bIns="46013" rtlCol="0"/>
          <a:lstStyle>
            <a:lvl1pPr algn="r">
              <a:defRPr sz="1200"/>
            </a:lvl1pPr>
          </a:lstStyle>
          <a:p>
            <a:pPr>
              <a:defRPr/>
            </a:pPr>
            <a:fld id="{8F0F2290-E39C-4956-B601-346520764429}" type="datetimeFigureOut">
              <a:rPr lang="cs-CZ"/>
              <a:pPr>
                <a:defRPr/>
              </a:pPr>
              <a:t>12.11.2019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25" tIns="46013" rIns="92025" bIns="46013" rtlCol="0" anchor="ctr"/>
          <a:lstStyle/>
          <a:p>
            <a:pPr lvl="0"/>
            <a:endParaRPr lang="cs-CZ" noProof="0" dirty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5956" y="4723251"/>
            <a:ext cx="5409252" cy="4473654"/>
          </a:xfrm>
          <a:prstGeom prst="rect">
            <a:avLst/>
          </a:prstGeom>
        </p:spPr>
        <p:txBody>
          <a:bodyPr vert="horz" lIns="92025" tIns="46013" rIns="92025" bIns="46013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3321"/>
            <a:ext cx="2929140" cy="497603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30413" y="9443321"/>
            <a:ext cx="2929140" cy="497603"/>
          </a:xfrm>
          <a:prstGeom prst="rect">
            <a:avLst/>
          </a:prstGeom>
        </p:spPr>
        <p:txBody>
          <a:bodyPr vert="horz" lIns="92025" tIns="46013" rIns="92025" bIns="46013" rtlCol="0" anchor="b"/>
          <a:lstStyle>
            <a:lvl1pPr algn="r">
              <a:defRPr sz="1200"/>
            </a:lvl1pPr>
          </a:lstStyle>
          <a:p>
            <a:pPr>
              <a:defRPr/>
            </a:pPr>
            <a:fld id="{69EA4500-1454-4CFA-BAD5-5AAB371DD77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3590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03648" y="3903191"/>
            <a:ext cx="7416824" cy="1254001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11560" y="5204792"/>
            <a:ext cx="7408912" cy="12485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Klepnutím lze upravit styl předlohy podnadpisů.</a:t>
            </a:r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8"/>
          <p:cNvSpPr txBox="1">
            <a:spLocks noChangeArrowheads="1"/>
          </p:cNvSpPr>
          <p:nvPr/>
        </p:nvSpPr>
        <p:spPr bwMode="auto">
          <a:xfrm>
            <a:off x="8532813" y="6551613"/>
            <a:ext cx="576262" cy="2619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E059AF4C-C2CC-4197-8442-C1FB06267274}" type="slidenum">
              <a:rPr lang="cs-CZ" altLang="cs-CZ" sz="1100" b="1" smtClean="0">
                <a:cs typeface="Arial" charset="0"/>
              </a:rPr>
              <a:pPr algn="ctr" eaLnBrk="1" hangingPunct="1">
                <a:defRPr/>
              </a:pPr>
              <a:t>‹#›</a:t>
            </a:fld>
            <a:endParaRPr lang="cs-CZ" altLang="cs-CZ" sz="1100" b="1" dirty="0" smtClean="0">
              <a:cs typeface="Arial" charset="0"/>
            </a:endParaRPr>
          </a:p>
        </p:txBody>
      </p:sp>
      <p:sp>
        <p:nvSpPr>
          <p:cNvPr id="6" name="TextovéPole 5"/>
          <p:cNvSpPr txBox="1">
            <a:spLocks noChangeArrowheads="1"/>
          </p:cNvSpPr>
          <p:nvPr userDrawn="1"/>
        </p:nvSpPr>
        <p:spPr bwMode="auto">
          <a:xfrm>
            <a:off x="8532813" y="6551613"/>
            <a:ext cx="576262" cy="2619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5465ACD8-BA63-454D-A18F-20FD619B23CD}" type="slidenum">
              <a:rPr lang="cs-CZ" altLang="cs-CZ" sz="1100" b="1" smtClean="0">
                <a:cs typeface="Arial" charset="0"/>
              </a:rPr>
              <a:pPr algn="ctr" eaLnBrk="1" hangingPunct="1">
                <a:defRPr/>
              </a:pPr>
              <a:t>‹#›</a:t>
            </a:fld>
            <a:endParaRPr lang="cs-CZ" altLang="cs-CZ" sz="1100" b="1" dirty="0" smtClean="0">
              <a:cs typeface="Arial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143000"/>
          </a:xfrm>
          <a:prstGeom prst="rect">
            <a:avLst/>
          </a:prstGeom>
        </p:spPr>
        <p:txBody>
          <a:bodyPr anchor="ctr"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5" name="Zástupný symbol pro obsah 2"/>
          <p:cNvSpPr>
            <a:spLocks noGrp="1"/>
          </p:cNvSpPr>
          <p:nvPr>
            <p:ph idx="1"/>
          </p:nvPr>
        </p:nvSpPr>
        <p:spPr>
          <a:xfrm>
            <a:off x="899592" y="1600201"/>
            <a:ext cx="7787208" cy="3845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9"/>
          <p:cNvSpPr txBox="1">
            <a:spLocks noChangeArrowheads="1"/>
          </p:cNvSpPr>
          <p:nvPr/>
        </p:nvSpPr>
        <p:spPr bwMode="auto">
          <a:xfrm>
            <a:off x="8532813" y="6551613"/>
            <a:ext cx="576262" cy="2619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031E318D-6707-4C29-BF11-8D60F862CCBE}" type="slidenum">
              <a:rPr lang="cs-CZ" altLang="cs-CZ" sz="1100" b="1" smtClean="0">
                <a:cs typeface="Arial" charset="0"/>
              </a:rPr>
              <a:pPr algn="ctr" eaLnBrk="1" hangingPunct="1">
                <a:defRPr/>
              </a:pPr>
              <a:t>‹#›</a:t>
            </a:fld>
            <a:endParaRPr lang="cs-CZ" altLang="cs-CZ" sz="1100" b="1" dirty="0" smtClean="0">
              <a:cs typeface="Arial" charset="0"/>
            </a:endParaRPr>
          </a:p>
        </p:txBody>
      </p:sp>
      <p:sp>
        <p:nvSpPr>
          <p:cNvPr id="6" name="TextovéPole 9"/>
          <p:cNvSpPr txBox="1">
            <a:spLocks noChangeArrowheads="1"/>
          </p:cNvSpPr>
          <p:nvPr userDrawn="1"/>
        </p:nvSpPr>
        <p:spPr bwMode="auto">
          <a:xfrm>
            <a:off x="8532813" y="6551613"/>
            <a:ext cx="576262" cy="2619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B29A0FD8-3E35-424D-BC3E-A18486652ACB}" type="slidenum">
              <a:rPr lang="cs-CZ" altLang="cs-CZ" sz="1100" b="1" smtClean="0">
                <a:cs typeface="Arial" charset="0"/>
              </a:rPr>
              <a:pPr algn="ctr" eaLnBrk="1" hangingPunct="1">
                <a:defRPr/>
              </a:pPr>
              <a:t>‹#›</a:t>
            </a:fld>
            <a:endParaRPr lang="cs-CZ" altLang="cs-CZ" sz="1100" b="1" dirty="0" smtClean="0">
              <a:cs typeface="Arial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1430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7"/>
          <p:cNvSpPr txBox="1">
            <a:spLocks noChangeArrowheads="1"/>
          </p:cNvSpPr>
          <p:nvPr/>
        </p:nvSpPr>
        <p:spPr bwMode="auto">
          <a:xfrm>
            <a:off x="8532813" y="6551613"/>
            <a:ext cx="576262" cy="2619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4B30C9B7-0401-4E1C-8301-4CA8B4E4A522}" type="slidenum">
              <a:rPr lang="cs-CZ" altLang="cs-CZ" sz="1100" b="1" smtClean="0">
                <a:cs typeface="Arial" charset="0"/>
              </a:rPr>
              <a:pPr algn="ctr" eaLnBrk="1" hangingPunct="1">
                <a:defRPr/>
              </a:pPr>
              <a:t>‹#›</a:t>
            </a:fld>
            <a:endParaRPr lang="cs-CZ" altLang="cs-CZ" sz="1100" b="1" dirty="0" smtClean="0">
              <a:cs typeface="Arial" charset="0"/>
            </a:endParaRPr>
          </a:p>
        </p:txBody>
      </p:sp>
      <p:sp>
        <p:nvSpPr>
          <p:cNvPr id="4" name="TextovéPole 7"/>
          <p:cNvSpPr txBox="1">
            <a:spLocks noChangeArrowheads="1"/>
          </p:cNvSpPr>
          <p:nvPr userDrawn="1"/>
        </p:nvSpPr>
        <p:spPr bwMode="auto">
          <a:xfrm>
            <a:off x="8532813" y="6551613"/>
            <a:ext cx="576262" cy="2619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059E282C-E97B-4A6F-92E3-86E0BDB0A8A6}" type="slidenum">
              <a:rPr lang="cs-CZ" altLang="cs-CZ" sz="1100" b="1" smtClean="0">
                <a:cs typeface="Arial" charset="0"/>
              </a:rPr>
              <a:pPr algn="ctr" eaLnBrk="1" hangingPunct="1">
                <a:defRPr/>
              </a:pPr>
              <a:t>‹#›</a:t>
            </a:fld>
            <a:endParaRPr lang="cs-CZ" altLang="cs-CZ" sz="1100" b="1" dirty="0" smtClean="0">
              <a:cs typeface="Arial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143000"/>
          </a:xfrm>
          <a:prstGeom prst="rect">
            <a:avLst/>
          </a:prstGeom>
        </p:spPr>
        <p:txBody>
          <a:bodyPr anchor="ctr"/>
          <a:lstStyle/>
          <a:p>
            <a:r>
              <a:rPr lang="cs-CZ" smtClean="0"/>
              <a:t>Kliknutím lze upravit styl.</a:t>
            </a:r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8"/>
          <p:cNvSpPr txBox="1">
            <a:spLocks noChangeArrowheads="1"/>
          </p:cNvSpPr>
          <p:nvPr userDrawn="1"/>
        </p:nvSpPr>
        <p:spPr bwMode="auto">
          <a:xfrm>
            <a:off x="8532813" y="6551613"/>
            <a:ext cx="576262" cy="2619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D525F618-685B-4210-91E3-19E379F28647}" type="slidenum">
              <a:rPr lang="cs-CZ" altLang="cs-CZ" sz="1100" b="1" smtClean="0">
                <a:cs typeface="Arial" charset="0"/>
              </a:rPr>
              <a:pPr algn="ctr" eaLnBrk="1" hangingPunct="1">
                <a:defRPr/>
              </a:pPr>
              <a:t>‹#›</a:t>
            </a:fld>
            <a:endParaRPr lang="cs-CZ" altLang="cs-CZ" sz="1100" b="1" dirty="0" smtClean="0">
              <a:cs typeface="Arial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143000"/>
          </a:xfrm>
          <a:prstGeom prst="rect">
            <a:avLst/>
          </a:prstGeom>
        </p:spPr>
        <p:txBody>
          <a:bodyPr anchor="ctr"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5" name="Zástupný symbol pro obsah 2"/>
          <p:cNvSpPr>
            <a:spLocks noGrp="1"/>
          </p:cNvSpPr>
          <p:nvPr>
            <p:ph idx="1"/>
          </p:nvPr>
        </p:nvSpPr>
        <p:spPr>
          <a:xfrm>
            <a:off x="899592" y="1600201"/>
            <a:ext cx="7787208" cy="38450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4D187-01AD-49B7-89A5-C39BB9447098}" type="datetimeFigureOut">
              <a:rPr lang="cs-CZ"/>
              <a:pPr>
                <a:defRPr/>
              </a:pPr>
              <a:t>12.11.2019</a:t>
            </a:fld>
            <a:endParaRPr lang="cs-CZ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61603-E779-4C59-A1D1-6D9AEC2BE155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03648" y="3903191"/>
            <a:ext cx="7416824" cy="1254001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11560" y="5204792"/>
            <a:ext cx="7408912" cy="12485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ázek 6" descr="Prezentace_titul_fina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extovéPole 7"/>
          <p:cNvSpPr txBox="1">
            <a:spLocks noChangeArrowheads="1"/>
          </p:cNvSpPr>
          <p:nvPr/>
        </p:nvSpPr>
        <p:spPr bwMode="auto">
          <a:xfrm>
            <a:off x="3419475" y="2474913"/>
            <a:ext cx="2016125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cs-CZ" altLang="cs-CZ" sz="1200" b="1" dirty="0" smtClean="0">
                <a:solidFill>
                  <a:schemeClr val="bg1"/>
                </a:solidFill>
                <a:cs typeface="Arial" charset="0"/>
              </a:rPr>
              <a:t>Odbor dozoru a kontroly veřejné správy</a:t>
            </a:r>
          </a:p>
        </p:txBody>
      </p:sp>
      <p:pic>
        <p:nvPicPr>
          <p:cNvPr id="1028" name="Obrázek 8" descr="MV_inverz_CMYK_modrobila.w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800" y="2286000"/>
            <a:ext cx="2663825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ázek 6" descr="Prezentace_vnitrek_final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číslo snímku 5"/>
          <p:cNvSpPr txBox="1">
            <a:spLocks/>
          </p:cNvSpPr>
          <p:nvPr/>
        </p:nvSpPr>
        <p:spPr>
          <a:xfrm>
            <a:off x="250825" y="6519863"/>
            <a:ext cx="208915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 smtClean="0"/>
              <a:t>www.mvcr.cz/odk</a:t>
            </a:r>
          </a:p>
        </p:txBody>
      </p:sp>
      <p:sp>
        <p:nvSpPr>
          <p:cNvPr id="2052" name="TextovéPole 8"/>
          <p:cNvSpPr txBox="1">
            <a:spLocks noChangeArrowheads="1"/>
          </p:cNvSpPr>
          <p:nvPr/>
        </p:nvSpPr>
        <p:spPr bwMode="auto">
          <a:xfrm>
            <a:off x="2700338" y="5949950"/>
            <a:ext cx="2016125" cy="4619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cs-CZ" altLang="cs-CZ" sz="1200" b="1" dirty="0" smtClean="0">
                <a:solidFill>
                  <a:schemeClr val="bg1"/>
                </a:solidFill>
                <a:cs typeface="Arial" charset="0"/>
              </a:rPr>
              <a:t>Odbor veřejné správy, dozoru a kontroly</a:t>
            </a:r>
          </a:p>
        </p:txBody>
      </p:sp>
      <p:pic>
        <p:nvPicPr>
          <p:cNvPr id="2053" name="Obrázek 9" descr="MV_white-black.wm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75" y="5537200"/>
            <a:ext cx="2617788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ástupný symbol pro číslo snímku 2"/>
          <p:cNvSpPr>
            <a:spLocks noGrp="1"/>
          </p:cNvSpPr>
          <p:nvPr>
            <p:ph type="sldNum" sz="quarter" idx="4"/>
          </p:nvPr>
        </p:nvSpPr>
        <p:spPr>
          <a:xfrm>
            <a:off x="8450263" y="6519863"/>
            <a:ext cx="585787" cy="338137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="1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9A2DBFD-565C-4D8D-A63A-281237ACBA3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A9E2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A9E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A9E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A9E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A9E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A9E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A9E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A9E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A9E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ázek 6" descr="Prezentace_titul_fina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ovéPole 7"/>
          <p:cNvSpPr txBox="1">
            <a:spLocks noChangeArrowheads="1"/>
          </p:cNvSpPr>
          <p:nvPr/>
        </p:nvSpPr>
        <p:spPr bwMode="auto">
          <a:xfrm>
            <a:off x="3419475" y="2474913"/>
            <a:ext cx="2016125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cs-CZ" altLang="cs-CZ" sz="1200" b="1" dirty="0" smtClean="0">
                <a:solidFill>
                  <a:schemeClr val="bg1"/>
                </a:solidFill>
                <a:cs typeface="Arial" charset="0"/>
              </a:rPr>
              <a:t>Odbor dozoru a kontroly veřejné správy</a:t>
            </a:r>
          </a:p>
        </p:txBody>
      </p:sp>
      <p:pic>
        <p:nvPicPr>
          <p:cNvPr id="3076" name="Obrázek 8" descr="MV_inverz_CMYK_modrobila.w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800" y="2286000"/>
            <a:ext cx="2663825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p.cz/sqw/historie.sqw?o=8&amp;t=286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vcr.cz/odk2/clanek/metodicky-material-c-28-stav-od-1-1-2020.aspx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7"/>
          <p:cNvSpPr>
            <a:spLocks noGrp="1"/>
          </p:cNvSpPr>
          <p:nvPr>
            <p:ph type="title"/>
          </p:nvPr>
        </p:nvSpPr>
        <p:spPr bwMode="auto">
          <a:xfrm>
            <a:off x="900113" y="274638"/>
            <a:ext cx="7786687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Odbor veřejné správy, dozoru a kontroly Ministerstva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vnitra</a:t>
            </a:r>
          </a:p>
        </p:txBody>
      </p:sp>
      <p:sp>
        <p:nvSpPr>
          <p:cNvPr id="9219" name="Zástupný symbol pro obsah 9"/>
          <p:cNvSpPr>
            <a:spLocks noGrp="1"/>
          </p:cNvSpPr>
          <p:nvPr>
            <p:ph idx="1"/>
          </p:nvPr>
        </p:nvSpPr>
        <p:spPr bwMode="auto">
          <a:xfrm>
            <a:off x="539553" y="1600200"/>
            <a:ext cx="8147248" cy="38449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endParaRPr lang="cs-CZ" sz="2000" b="1" dirty="0"/>
          </a:p>
          <a:p>
            <a:pPr algn="ctr">
              <a:buNone/>
            </a:pPr>
            <a:endParaRPr lang="cs-CZ" sz="3400" b="1" dirty="0" smtClean="0"/>
          </a:p>
          <a:p>
            <a:pPr algn="ctr">
              <a:buNone/>
            </a:pPr>
            <a:r>
              <a:rPr lang="cs-CZ" sz="3400" b="1" dirty="0" smtClean="0"/>
              <a:t>Novela zákona o místních poplatcích </a:t>
            </a:r>
          </a:p>
          <a:p>
            <a:pPr>
              <a:buFont typeface="Arial" charset="0"/>
              <a:buNone/>
            </a:pPr>
            <a:endParaRPr lang="cs-CZ" altLang="cs-CZ" sz="18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cs-CZ" altLang="cs-CZ" sz="20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cs-CZ" altLang="cs-CZ" sz="2000" dirty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cs-CZ" altLang="cs-CZ" sz="20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cs-CZ" altLang="cs-CZ" sz="2000" dirty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cs-CZ" altLang="cs-CZ" sz="2000" dirty="0" smtClean="0">
                <a:latin typeface="Arial" charset="0"/>
                <a:cs typeface="Arial" charset="0"/>
              </a:rPr>
              <a:t>						</a:t>
            </a:r>
            <a:r>
              <a:rPr lang="cs-CZ" altLang="cs-CZ" sz="2000" b="1" dirty="0" smtClean="0">
                <a:latin typeface="Arial" charset="0"/>
                <a:cs typeface="Arial" charset="0"/>
              </a:rPr>
              <a:t>Zbraslavice, 14. 11. 2019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643063" y="1268413"/>
            <a:ext cx="56165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cs-CZ" sz="1400" b="1" dirty="0">
              <a:solidFill>
                <a:srgbClr val="00A9E2"/>
              </a:solidFill>
              <a:ea typeface="+mj-ea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 bwMode="auto">
          <a:xfrm>
            <a:off x="900113" y="274638"/>
            <a:ext cx="778668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Novela zákona o místních poplatcích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00113" y="1600200"/>
            <a:ext cx="7786687" cy="38449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cs-CZ" altLang="cs-CZ" dirty="0" smtClean="0">
                <a:latin typeface="Arial" charset="0"/>
                <a:cs typeface="Arial" charset="0"/>
              </a:rPr>
              <a:t>Zákon, kterým se mění zákon č. 565/1990 Sb., o místních poplatcích, ve znění pozdějších předpisů </a:t>
            </a:r>
            <a:r>
              <a:rPr lang="cs-CZ" altLang="cs-CZ" dirty="0" smtClean="0">
                <a:latin typeface="Arial" charset="0"/>
                <a:cs typeface="Arial" charset="0"/>
                <a:hlinkClick r:id="rId2"/>
              </a:rPr>
              <a:t>/zák. č. 278/2019/</a:t>
            </a:r>
            <a:endParaRPr lang="cs-CZ" altLang="cs-CZ" dirty="0" smtClean="0">
              <a:latin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cs-CZ" altLang="cs-CZ" b="1" dirty="0" smtClean="0">
              <a:latin typeface="Arial" charset="0"/>
              <a:cs typeface="Arial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cs-CZ" altLang="cs-CZ" dirty="0" smtClean="0">
                <a:latin typeface="Arial" charset="0"/>
                <a:cs typeface="Arial" charset="0"/>
              </a:rPr>
              <a:t>Účinnost od </a:t>
            </a:r>
            <a:r>
              <a:rPr lang="cs-CZ" altLang="cs-CZ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1. ledna 2020</a:t>
            </a:r>
          </a:p>
          <a:p>
            <a:pPr marL="0" indent="0">
              <a:buFont typeface="Arial" charset="0"/>
              <a:buNone/>
              <a:defRPr/>
            </a:pPr>
            <a:endParaRPr lang="cs-CZ" altLang="cs-CZ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209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87208" cy="1143000"/>
          </a:xfrm>
        </p:spPr>
        <p:txBody>
          <a:bodyPr/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Novela zákona o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místních poplatcích 2019</a:t>
            </a:r>
            <a:br>
              <a:rPr lang="cs-CZ" altLang="cs-CZ" sz="2400" dirty="0" smtClean="0">
                <a:latin typeface="Arial" charset="0"/>
                <a:cs typeface="Arial" charset="0"/>
              </a:rPr>
            </a:br>
            <a:r>
              <a:rPr lang="cs-CZ" altLang="cs-CZ" sz="2400" dirty="0" smtClean="0">
                <a:latin typeface="Arial" charset="0"/>
                <a:cs typeface="Arial" charset="0"/>
              </a:rPr>
              <a:t>věcné úpravy </a:t>
            </a:r>
            <a:r>
              <a:rPr lang="cs-CZ" altLang="cs-CZ" sz="2400" cap="all" dirty="0" smtClean="0">
                <a:latin typeface="Arial" charset="0"/>
                <a:cs typeface="Arial" charset="0"/>
              </a:rPr>
              <a:t>poplatek ze PSů –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první část</a:t>
            </a:r>
            <a:r>
              <a:rPr lang="cs-CZ" altLang="cs-CZ" sz="2400" cap="all" dirty="0" smtClean="0">
                <a:latin typeface="Arial" charset="0"/>
                <a:cs typeface="Arial" charset="0"/>
              </a:rPr>
              <a:t> 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1412776"/>
            <a:ext cx="7787208" cy="4061048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dirty="0">
                <a:latin typeface="Arial" charset="0"/>
                <a:cs typeface="Arial" charset="0"/>
              </a:rPr>
              <a:t>	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sz="2800" b="1" u="sng" dirty="0" smtClean="0">
                <a:latin typeface="Arial" charset="0"/>
                <a:cs typeface="Arial" charset="0"/>
              </a:rPr>
              <a:t>Poplatková povinnost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i pro </a:t>
            </a:r>
            <a:r>
              <a:rPr lang="cs-CZ" altLang="cs-CZ" sz="2800" b="1" dirty="0" smtClean="0">
                <a:latin typeface="Arial" charset="0"/>
                <a:cs typeface="Arial" charset="0"/>
              </a:rPr>
              <a:t>cizince</a:t>
            </a:r>
            <a:r>
              <a:rPr lang="cs-CZ" altLang="cs-CZ" sz="2800" dirty="0" smtClean="0">
                <a:latin typeface="Arial" charset="0"/>
                <a:cs typeface="Arial" charset="0"/>
              </a:rPr>
              <a:t>; 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cs-CZ" altLang="cs-CZ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cs-CZ" altLang="cs-CZ" dirty="0" smtClean="0">
                <a:latin typeface="Arial" charset="0"/>
                <a:cs typeface="Arial" charset="0"/>
              </a:rPr>
              <a:t>poplatek platí fyzická nebo právnická osoba, která je přihlášena nebo má sídlo na území České republiky 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cs-CZ" altLang="cs-CZ" dirty="0" smtClean="0">
                <a:latin typeface="Arial" charset="0"/>
                <a:cs typeface="Arial" charset="0"/>
              </a:rPr>
              <a:t>(§ 16c zákona o místních poplatcích)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cs-CZ" altLang="cs-CZ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sz="2800" dirty="0">
                <a:latin typeface="Arial" charset="0"/>
                <a:cs typeface="Arial" charset="0"/>
              </a:rPr>
              <a:t>Úprava </a:t>
            </a:r>
            <a:r>
              <a:rPr lang="cs-CZ" altLang="cs-CZ" sz="2800" b="1" u="sng" dirty="0">
                <a:latin typeface="Arial" charset="0"/>
                <a:cs typeface="Arial" charset="0"/>
              </a:rPr>
              <a:t>nároku na nižší sazbu poplatku</a:t>
            </a:r>
            <a:r>
              <a:rPr lang="cs-CZ" altLang="cs-CZ" sz="2800" dirty="0">
                <a:latin typeface="Arial" charset="0"/>
                <a:cs typeface="Arial" charset="0"/>
              </a:rPr>
              <a:t> </a:t>
            </a:r>
            <a:r>
              <a:rPr lang="cs-CZ" altLang="cs-CZ" dirty="0">
                <a:latin typeface="Arial" charset="0"/>
                <a:cs typeface="Arial" charset="0"/>
              </a:rPr>
              <a:t>- </a:t>
            </a:r>
            <a:endParaRPr lang="cs-CZ" altLang="cs-CZ" b="1" u="sng" dirty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dirty="0">
                <a:latin typeface="Arial" charset="0"/>
                <a:cs typeface="Arial" charset="0"/>
              </a:rPr>
              <a:t>poživatelé důchodů – </a:t>
            </a:r>
            <a:r>
              <a:rPr lang="cs-CZ" altLang="cs-CZ" b="1" dirty="0">
                <a:latin typeface="Arial" charset="0"/>
                <a:cs typeface="Arial" charset="0"/>
              </a:rPr>
              <a:t>věkové kritérium 65 let</a:t>
            </a:r>
            <a:endParaRPr lang="cs-CZ" altLang="cs-CZ" b="1" dirty="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endParaRPr lang="cs-CZ" altLang="cs-CZ" dirty="0">
              <a:latin typeface="Arial" charset="0"/>
              <a:cs typeface="Arial" charset="0"/>
            </a:endParaRPr>
          </a:p>
          <a:p>
            <a:pPr algn="ctr">
              <a:buNone/>
            </a:pPr>
            <a:endParaRPr lang="cs-CZ" sz="3600" b="1" u="sn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Novela zákona o místních poplatcích 2019</a:t>
            </a:r>
            <a:br>
              <a:rPr lang="cs-CZ" altLang="cs-CZ" sz="2400" dirty="0">
                <a:latin typeface="Arial" charset="0"/>
                <a:cs typeface="Arial" charset="0"/>
              </a:rPr>
            </a:br>
            <a:r>
              <a:rPr lang="cs-CZ" altLang="cs-CZ" sz="2400" dirty="0">
                <a:latin typeface="Arial" charset="0"/>
                <a:cs typeface="Arial" charset="0"/>
              </a:rPr>
              <a:t>věcné úpravy </a:t>
            </a:r>
            <a:r>
              <a:rPr lang="cs-CZ" altLang="cs-CZ" sz="2400" cap="all" dirty="0">
                <a:latin typeface="Arial" charset="0"/>
                <a:cs typeface="Arial" charset="0"/>
              </a:rPr>
              <a:t>poplatek ze PSů –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druhá část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539552" y="1196752"/>
            <a:ext cx="8136904" cy="410445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80000"/>
              </a:lnSpc>
              <a:buNone/>
              <a:defRPr/>
            </a:pPr>
            <a:endParaRPr lang="cs-CZ" altLang="cs-CZ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sz="2800" b="1" u="sng" dirty="0" smtClean="0">
                <a:latin typeface="Arial" charset="0"/>
                <a:cs typeface="Arial" charset="0"/>
              </a:rPr>
              <a:t>Osvobození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cs-CZ" altLang="cs-CZ" sz="2800" b="1" u="sng" dirty="0" smtClean="0"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dirty="0">
                <a:latin typeface="Arial" charset="0"/>
                <a:cs typeface="Arial" charset="0"/>
              </a:rPr>
              <a:t>z</a:t>
            </a:r>
            <a:r>
              <a:rPr lang="cs-CZ" altLang="cs-CZ" dirty="0" smtClean="0">
                <a:latin typeface="Arial" charset="0"/>
                <a:cs typeface="Arial" charset="0"/>
              </a:rPr>
              <a:t>měna terminologie </a:t>
            </a:r>
            <a:r>
              <a:rPr lang="cs-CZ" altLang="cs-CZ" i="1" dirty="0" smtClean="0">
                <a:latin typeface="Arial" charset="0"/>
                <a:cs typeface="Arial" charset="0"/>
              </a:rPr>
              <a:t>„osoba bezmocná“ </a:t>
            </a:r>
            <a:r>
              <a:rPr lang="cs-CZ" altLang="cs-CZ" dirty="0" smtClean="0">
                <a:latin typeface="Arial" charset="0"/>
                <a:cs typeface="Arial" charset="0"/>
              </a:rPr>
              <a:t>nahrazeno </a:t>
            </a:r>
            <a:r>
              <a:rPr lang="cs-CZ" altLang="cs-CZ" i="1" dirty="0" smtClean="0">
                <a:latin typeface="Arial" charset="0"/>
                <a:cs typeface="Arial" charset="0"/>
              </a:rPr>
              <a:t>„osoba, která je považována za </a:t>
            </a:r>
            <a:r>
              <a:rPr lang="cs-CZ" altLang="cs-CZ" b="1" i="1" dirty="0" smtClean="0">
                <a:latin typeface="Arial" charset="0"/>
                <a:cs typeface="Arial" charset="0"/>
              </a:rPr>
              <a:t>závislou na pomoci </a:t>
            </a:r>
            <a:r>
              <a:rPr lang="cs-CZ" altLang="cs-CZ" i="1" dirty="0" smtClean="0">
                <a:latin typeface="Arial" charset="0"/>
                <a:cs typeface="Arial" charset="0"/>
              </a:rPr>
              <a:t>jiné fyzické osoby“ </a:t>
            </a:r>
            <a:r>
              <a:rPr lang="cs-CZ" altLang="cs-CZ" dirty="0" smtClean="0">
                <a:latin typeface="Arial" charset="0"/>
                <a:cs typeface="Arial" charset="0"/>
              </a:rPr>
              <a:t>– zákon č. 108/2006 Sb.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cs-CZ" altLang="cs-CZ" sz="1800" dirty="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dirty="0" smtClean="0">
                <a:latin typeface="Arial" charset="0"/>
                <a:cs typeface="Arial" charset="0"/>
              </a:rPr>
              <a:t>i pro osoby mající průkaz </a:t>
            </a:r>
            <a:r>
              <a:rPr lang="cs-CZ" altLang="cs-CZ" b="1" dirty="0" smtClean="0">
                <a:latin typeface="Arial" charset="0"/>
                <a:cs typeface="Arial" charset="0"/>
              </a:rPr>
              <a:t>ZTP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cs-CZ" altLang="cs-CZ" sz="1800" b="1" dirty="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b="1" dirty="0">
                <a:latin typeface="Arial" charset="0"/>
                <a:cs typeface="Arial" charset="0"/>
              </a:rPr>
              <a:t>o</a:t>
            </a:r>
            <a:r>
              <a:rPr lang="cs-CZ" altLang="cs-CZ" b="1" dirty="0" smtClean="0">
                <a:latin typeface="Arial" charset="0"/>
                <a:cs typeface="Arial" charset="0"/>
              </a:rPr>
              <a:t>soby provozující útulek </a:t>
            </a:r>
            <a:r>
              <a:rPr lang="cs-CZ" altLang="cs-CZ" dirty="0" smtClean="0">
                <a:latin typeface="Arial" charset="0"/>
                <a:cs typeface="Arial" charset="0"/>
              </a:rPr>
              <a:t>pro zvířata bez ohledu na zřizovatele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cs-CZ" altLang="cs-CZ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endParaRPr lang="cs-CZ" altLang="cs-CZ" dirty="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cs-CZ" altLang="cs-CZ" dirty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endParaRPr lang="cs-CZ" altLang="cs-CZ" dirty="0"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None/>
              <a:defRPr/>
            </a:pPr>
            <a:endParaRPr lang="cs-CZ" u="sng" dirty="0"/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cs-CZ" altLang="cs-CZ" u="sng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Novela zákona o místních poplatcích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2019</a:t>
            </a:r>
            <a:br>
              <a:rPr lang="cs-CZ" altLang="cs-CZ" sz="2400" dirty="0" smtClean="0">
                <a:latin typeface="Arial" charset="0"/>
                <a:cs typeface="Arial" charset="0"/>
              </a:rPr>
            </a:br>
            <a:r>
              <a:rPr lang="cs-CZ" altLang="cs-CZ" sz="2400" dirty="0" smtClean="0">
                <a:latin typeface="Arial" charset="0"/>
                <a:cs typeface="Arial" charset="0"/>
              </a:rPr>
              <a:t>věcné </a:t>
            </a:r>
            <a:r>
              <a:rPr lang="cs-CZ" altLang="cs-CZ" sz="2400" dirty="0">
                <a:latin typeface="Arial" charset="0"/>
                <a:cs typeface="Arial" charset="0"/>
              </a:rPr>
              <a:t>úpravy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dalších poplatků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95536" y="1196752"/>
            <a:ext cx="8352928" cy="423567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80000"/>
              </a:lnSpc>
              <a:buFont typeface="Arial" charset="0"/>
              <a:buNone/>
            </a:pPr>
            <a:endParaRPr lang="cs-CZ" altLang="cs-CZ" sz="2200" b="1" u="sng" dirty="0" smtClean="0"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cs-CZ" altLang="cs-CZ" b="1" u="sng" dirty="0" smtClean="0">
                <a:latin typeface="Arial" charset="0"/>
                <a:cs typeface="Arial" charset="0"/>
              </a:rPr>
              <a:t>Poplatek za užívání veřejného prostranství</a:t>
            </a:r>
          </a:p>
          <a:p>
            <a:pPr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latin typeface="Arial" charset="0"/>
                <a:cs typeface="Arial" charset="0"/>
              </a:rPr>
              <a:t>ú</a:t>
            </a:r>
            <a:r>
              <a:rPr lang="cs-CZ" altLang="cs-CZ" sz="2200" dirty="0" smtClean="0">
                <a:latin typeface="Arial" charset="0"/>
                <a:cs typeface="Arial" charset="0"/>
              </a:rPr>
              <a:t>prava </a:t>
            </a:r>
            <a:r>
              <a:rPr lang="cs-CZ" altLang="cs-CZ" sz="2200" b="1" dirty="0" smtClean="0">
                <a:latin typeface="Arial" charset="0"/>
                <a:cs typeface="Arial" charset="0"/>
              </a:rPr>
              <a:t>osvobození - </a:t>
            </a:r>
            <a:r>
              <a:rPr lang="cs-CZ" altLang="cs-CZ" sz="2200" b="1" u="sng" dirty="0" smtClean="0">
                <a:latin typeface="Arial" charset="0"/>
                <a:cs typeface="Arial" charset="0"/>
              </a:rPr>
              <a:t>celý</a:t>
            </a:r>
            <a:r>
              <a:rPr lang="cs-CZ" altLang="cs-CZ" sz="2200" dirty="0" smtClean="0">
                <a:latin typeface="Arial" charset="0"/>
                <a:cs typeface="Arial" charset="0"/>
              </a:rPr>
              <a:t> výtěžek musí být odveden na charit. a veřejně prospěšné účely</a:t>
            </a:r>
          </a:p>
          <a:p>
            <a:pPr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200" b="1" dirty="0">
                <a:latin typeface="Arial" charset="0"/>
                <a:cs typeface="Arial" charset="0"/>
              </a:rPr>
              <a:t>o</a:t>
            </a:r>
            <a:r>
              <a:rPr lang="cs-CZ" altLang="cs-CZ" sz="2200" b="1" dirty="0" smtClean="0">
                <a:latin typeface="Arial" charset="0"/>
                <a:cs typeface="Arial" charset="0"/>
              </a:rPr>
              <a:t>svobození</a:t>
            </a:r>
            <a:r>
              <a:rPr lang="cs-CZ" altLang="cs-CZ" sz="2200" dirty="0" smtClean="0">
                <a:latin typeface="Arial" charset="0"/>
                <a:cs typeface="Arial" charset="0"/>
              </a:rPr>
              <a:t> pro držitele průkazu </a:t>
            </a:r>
            <a:r>
              <a:rPr lang="cs-CZ" altLang="cs-CZ" sz="2200" b="1" dirty="0" smtClean="0">
                <a:latin typeface="Arial" charset="0"/>
                <a:cs typeface="Arial" charset="0"/>
              </a:rPr>
              <a:t>ZTP a ZTP/P</a:t>
            </a:r>
          </a:p>
          <a:p>
            <a:pPr marL="0" indent="0" algn="just">
              <a:lnSpc>
                <a:spcPct val="80000"/>
              </a:lnSpc>
              <a:buNone/>
            </a:pPr>
            <a:endParaRPr lang="cs-CZ" altLang="cs-CZ" sz="2200" dirty="0" smtClean="0"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cs-CZ" altLang="cs-CZ" b="1" u="sng" dirty="0" smtClean="0">
                <a:latin typeface="Arial" charset="0"/>
                <a:cs typeface="Arial" charset="0"/>
              </a:rPr>
              <a:t>Poplatek ze vstupného</a:t>
            </a: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cs-CZ" altLang="cs-CZ" sz="2200" dirty="0">
                <a:latin typeface="Arial" charset="0"/>
                <a:cs typeface="Arial" charset="0"/>
              </a:rPr>
              <a:t>ú</a:t>
            </a:r>
            <a:r>
              <a:rPr lang="cs-CZ" altLang="cs-CZ" sz="2200" dirty="0" smtClean="0">
                <a:latin typeface="Arial" charset="0"/>
                <a:cs typeface="Arial" charset="0"/>
              </a:rPr>
              <a:t>prava </a:t>
            </a:r>
            <a:r>
              <a:rPr lang="cs-CZ" altLang="cs-CZ" sz="2200" b="1" dirty="0" smtClean="0">
                <a:latin typeface="Arial" charset="0"/>
                <a:cs typeface="Arial" charset="0"/>
              </a:rPr>
              <a:t>osvobození - </a:t>
            </a:r>
            <a:r>
              <a:rPr lang="cs-CZ" altLang="cs-CZ" sz="2200" b="1" u="sng" dirty="0">
                <a:latin typeface="Arial" charset="0"/>
                <a:cs typeface="Arial" charset="0"/>
              </a:rPr>
              <a:t>celý</a:t>
            </a:r>
            <a:r>
              <a:rPr lang="cs-CZ" altLang="cs-CZ" sz="2200" dirty="0">
                <a:latin typeface="Arial" charset="0"/>
                <a:cs typeface="Arial" charset="0"/>
              </a:rPr>
              <a:t> výtěžek musí být odveden na </a:t>
            </a:r>
            <a:r>
              <a:rPr lang="cs-CZ" altLang="cs-CZ" sz="2200" dirty="0" smtClean="0">
                <a:latin typeface="Arial" charset="0"/>
                <a:cs typeface="Arial" charset="0"/>
              </a:rPr>
              <a:t>charit.</a:t>
            </a:r>
            <a:endParaRPr lang="cs-CZ" altLang="cs-CZ" sz="2200" dirty="0"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cs-CZ" altLang="cs-CZ" sz="2200" dirty="0" smtClean="0">
                <a:latin typeface="Arial" charset="0"/>
                <a:cs typeface="Arial" charset="0"/>
              </a:rPr>
              <a:t>a </a:t>
            </a:r>
            <a:r>
              <a:rPr lang="cs-CZ" altLang="cs-CZ" sz="2200" dirty="0">
                <a:latin typeface="Arial" charset="0"/>
                <a:cs typeface="Arial" charset="0"/>
              </a:rPr>
              <a:t>veřejně prospěšné účely</a:t>
            </a:r>
          </a:p>
          <a:p>
            <a:pPr algn="just">
              <a:lnSpc>
                <a:spcPct val="80000"/>
              </a:lnSpc>
              <a:buFont typeface="Arial" charset="0"/>
              <a:buNone/>
            </a:pPr>
            <a:endParaRPr lang="cs-CZ" altLang="cs-CZ" sz="2200" b="1" u="sng" dirty="0" smtClean="0">
              <a:latin typeface="Arial" charset="0"/>
              <a:cs typeface="Arial" charset="0"/>
            </a:endParaRP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cs-CZ" altLang="cs-CZ" b="1" u="sng" dirty="0" smtClean="0">
                <a:latin typeface="Arial" charset="0"/>
                <a:cs typeface="Arial" charset="0"/>
              </a:rPr>
              <a:t>Poplatek za povolení k vjezdu s motorovým vozidlem</a:t>
            </a:r>
          </a:p>
          <a:p>
            <a:pPr algn="just">
              <a:lnSpc>
                <a:spcPct val="80000"/>
              </a:lnSpc>
              <a:buFont typeface="Arial" charset="0"/>
              <a:buNone/>
            </a:pPr>
            <a:r>
              <a:rPr lang="cs-CZ" altLang="cs-CZ" sz="2200" b="1" dirty="0">
                <a:latin typeface="Arial" charset="0"/>
              </a:rPr>
              <a:t>o</a:t>
            </a:r>
            <a:r>
              <a:rPr lang="cs-CZ" altLang="cs-CZ" sz="2200" b="1" dirty="0" smtClean="0">
                <a:latin typeface="Arial" charset="0"/>
              </a:rPr>
              <a:t>svobození</a:t>
            </a:r>
            <a:r>
              <a:rPr lang="cs-CZ" altLang="cs-CZ" sz="2200" dirty="0" smtClean="0">
                <a:latin typeface="Arial" charset="0"/>
              </a:rPr>
              <a:t> i pro </a:t>
            </a:r>
            <a:r>
              <a:rPr lang="cs-CZ" altLang="cs-CZ" sz="2200" b="1" dirty="0" smtClean="0">
                <a:latin typeface="Arial" charset="0"/>
              </a:rPr>
              <a:t>cizince</a:t>
            </a:r>
            <a:r>
              <a:rPr lang="cs-CZ" altLang="cs-CZ" sz="2200" dirty="0" smtClean="0">
                <a:latin typeface="Arial" charset="0"/>
              </a:rPr>
              <a:t>, držitele průkazu </a:t>
            </a:r>
            <a:r>
              <a:rPr lang="cs-CZ" altLang="cs-CZ" sz="2200" b="1" dirty="0" smtClean="0">
                <a:latin typeface="Arial" charset="0"/>
              </a:rPr>
              <a:t>ZTP/P</a:t>
            </a:r>
          </a:p>
        </p:txBody>
      </p:sp>
    </p:spTree>
    <p:extLst>
      <p:ext uri="{BB962C8B-B14F-4D97-AF65-F5344CB8AC3E}">
        <p14:creationId xmlns:p14="http://schemas.microsoft.com/office/powerpoint/2010/main" val="2587908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92211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80000"/>
              </a:lnSpc>
            </a:pPr>
            <a:r>
              <a:rPr lang="cs-CZ" altLang="cs-CZ" sz="2400" dirty="0">
                <a:latin typeface="Arial" charset="0"/>
                <a:cs typeface="Arial" charset="0"/>
              </a:rPr>
              <a:t>Novela zákona o místních poplatcích 2019</a:t>
            </a:r>
            <a:br>
              <a:rPr lang="cs-CZ" altLang="cs-CZ" sz="2400" dirty="0">
                <a:latin typeface="Arial" charset="0"/>
                <a:cs typeface="Arial" charset="0"/>
              </a:rPr>
            </a:br>
            <a:r>
              <a:rPr lang="cs-CZ" altLang="cs-CZ" sz="2400" cap="all" dirty="0" smtClean="0">
                <a:latin typeface="Arial" charset="0"/>
                <a:cs typeface="Arial" charset="0"/>
              </a:rPr>
              <a:t>poplatek </a:t>
            </a:r>
            <a:r>
              <a:rPr lang="cs-CZ" altLang="cs-CZ" sz="2400" cap="all" dirty="0">
                <a:latin typeface="Arial" charset="0"/>
                <a:cs typeface="Arial" charset="0"/>
              </a:rPr>
              <a:t>z </a:t>
            </a:r>
            <a:r>
              <a:rPr lang="cs-CZ" altLang="cs-CZ" sz="2400" cap="all">
                <a:latin typeface="Arial" charset="0"/>
                <a:cs typeface="Arial" charset="0"/>
              </a:rPr>
              <a:t>POBYTU </a:t>
            </a:r>
            <a:r>
              <a:rPr lang="cs-CZ" altLang="cs-CZ" sz="2400" cap="all" smtClean="0">
                <a:latin typeface="Arial" charset="0"/>
                <a:cs typeface="Arial" charset="0"/>
              </a:rPr>
              <a:t>–</a:t>
            </a:r>
            <a:r>
              <a:rPr lang="cs-CZ" altLang="cs-CZ" sz="2400" smtClean="0">
                <a:latin typeface="Arial" charset="0"/>
                <a:cs typeface="Arial" charset="0"/>
              </a:rPr>
              <a:t>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část I.</a:t>
            </a:r>
            <a:r>
              <a:rPr lang="cs-CZ" altLang="cs-CZ" sz="2400" dirty="0">
                <a:latin typeface="Arial" charset="0"/>
                <a:cs typeface="Arial" charset="0"/>
              </a:rPr>
              <a:t/>
            </a:r>
            <a:br>
              <a:rPr lang="cs-CZ" altLang="cs-CZ" sz="2400" dirty="0">
                <a:latin typeface="Arial" charset="0"/>
                <a:cs typeface="Arial" charset="0"/>
              </a:rPr>
            </a:br>
            <a:endParaRPr lang="cs-CZ" altLang="cs-CZ" sz="2400" dirty="0" smtClean="0">
              <a:latin typeface="Arial" charset="0"/>
              <a:cs typeface="Arial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50825" y="980728"/>
            <a:ext cx="8229600" cy="453650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41325" lvl="1" algn="just">
              <a:lnSpc>
                <a:spcPct val="80000"/>
              </a:lnSpc>
              <a:buFont typeface="Wingdings" pitchFamily="2" charset="2"/>
              <a:buChar char="Ø"/>
            </a:pPr>
            <a:endParaRPr lang="cs-CZ" altLang="cs-CZ" sz="2000" b="1" dirty="0" smtClean="0">
              <a:latin typeface="Arial" charset="0"/>
            </a:endParaRPr>
          </a:p>
          <a:p>
            <a:pPr marL="155575" lvl="1" indent="0" algn="just">
              <a:lnSpc>
                <a:spcPct val="80000"/>
              </a:lnSpc>
              <a:buNone/>
            </a:pPr>
            <a:endParaRPr lang="cs-CZ" altLang="cs-CZ" sz="1000" b="1" dirty="0" smtClean="0">
              <a:latin typeface="Arial" charset="0"/>
            </a:endParaRPr>
          </a:p>
          <a:p>
            <a:pPr marL="155575" lvl="1" indent="0" algn="just">
              <a:lnSpc>
                <a:spcPct val="80000"/>
              </a:lnSpc>
              <a:buNone/>
              <a:tabLst>
                <a:tab pos="628650" algn="l"/>
              </a:tabLst>
            </a:pPr>
            <a:r>
              <a:rPr lang="cs-CZ" altLang="cs-CZ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Poplatník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fyzická osoba, která není přihlášena v obci</a:t>
            </a:r>
          </a:p>
          <a:p>
            <a:pPr marL="155575" lvl="1" indent="0" algn="just">
              <a:lnSpc>
                <a:spcPct val="80000"/>
              </a:lnSpc>
              <a:buNone/>
              <a:tabLst>
                <a:tab pos="628650" algn="l"/>
              </a:tabLst>
            </a:pPr>
            <a:endParaRPr lang="cs-CZ" altLang="cs-CZ" sz="24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5575" lvl="1" indent="0" algn="just">
              <a:lnSpc>
                <a:spcPct val="80000"/>
              </a:lnSpc>
              <a:buNone/>
              <a:tabLst>
                <a:tab pos="628650" algn="l"/>
              </a:tabLst>
            </a:pPr>
            <a:r>
              <a:rPr lang="cs-CZ" altLang="cs-CZ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Plátce</a:t>
            </a:r>
          </a:p>
          <a:p>
            <a:pPr marL="498475" lvl="1" indent="-342900" algn="just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628650" algn="l"/>
              </a:tabLst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oskytovatel pobytu za úplatu</a:t>
            </a:r>
          </a:p>
          <a:p>
            <a:pPr marL="498475" lvl="1" indent="-342900" algn="just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628650" algn="l"/>
              </a:tabLst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oplatek vybere a odvede</a:t>
            </a:r>
          </a:p>
          <a:p>
            <a:pPr marL="498475" lvl="1" indent="-342900" algn="just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628650" algn="l"/>
              </a:tabLst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ovinnost vedení </a:t>
            </a:r>
            <a:r>
              <a:rPr lang="cs-CZ" alt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evidenční knihy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nebo plnění </a:t>
            </a:r>
            <a:r>
              <a:rPr lang="cs-CZ" alt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evidenční povinnost ve zjednodušeném rozsahu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(pořadatel kulturní nebo sportovní akce, který předpokládá poskytnutí ubytování nejméně 1000 účastníkům akce), náležitosti</a:t>
            </a:r>
          </a:p>
          <a:p>
            <a:pPr marL="498475" lvl="1" indent="-342900" algn="just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628650" algn="l"/>
              </a:tabLst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hlašovací povinnost</a:t>
            </a:r>
          </a:p>
          <a:p>
            <a:pPr marL="155575" lvl="1" indent="0" algn="just">
              <a:lnSpc>
                <a:spcPct val="80000"/>
              </a:lnSpc>
              <a:buNone/>
              <a:tabLst>
                <a:tab pos="628650" algn="l"/>
              </a:tabLst>
            </a:pPr>
            <a:endParaRPr lang="cs-CZ" altLang="cs-CZ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5575" lvl="1" indent="0" algn="just">
              <a:lnSpc>
                <a:spcPct val="80000"/>
              </a:lnSpc>
              <a:buNone/>
              <a:tabLst>
                <a:tab pos="628650" algn="l"/>
              </a:tabLst>
            </a:pPr>
            <a:endParaRPr lang="cs-CZ" altLang="cs-CZ" sz="2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8475" lvl="1" indent="-342900" algn="just">
              <a:lnSpc>
                <a:spcPct val="80000"/>
              </a:lnSpc>
              <a:buFont typeface="Arial" panose="020B0604020202020204" pitchFamily="34" charset="0"/>
              <a:buChar char="•"/>
              <a:tabLst>
                <a:tab pos="628650" algn="l"/>
              </a:tabLst>
            </a:pPr>
            <a:endParaRPr lang="cs-CZ" altLang="cs-CZ" sz="2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5575" lvl="1" indent="0" algn="just">
              <a:lnSpc>
                <a:spcPct val="80000"/>
              </a:lnSpc>
              <a:buNone/>
              <a:tabLst>
                <a:tab pos="628650" algn="l"/>
              </a:tabLst>
            </a:pPr>
            <a:endParaRPr lang="cs-CZ" altLang="cs-CZ" sz="24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5575" lvl="1" indent="0" algn="just">
              <a:lnSpc>
                <a:spcPct val="80000"/>
              </a:lnSpc>
              <a:buNone/>
              <a:tabLst>
                <a:tab pos="628650" algn="l"/>
              </a:tabLst>
            </a:pPr>
            <a:endParaRPr lang="cs-CZ" altLang="cs-CZ" sz="2400" dirty="0">
              <a:latin typeface="Arial" charset="0"/>
            </a:endParaRPr>
          </a:p>
          <a:p>
            <a:pPr marL="155575" lvl="1" indent="0" algn="just">
              <a:lnSpc>
                <a:spcPct val="80000"/>
              </a:lnSpc>
              <a:buNone/>
              <a:tabLst>
                <a:tab pos="628650" algn="l"/>
              </a:tabLst>
            </a:pPr>
            <a:endParaRPr lang="cs-CZ" altLang="cs-CZ" sz="2400" b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5575" lvl="1" indent="0" algn="just">
              <a:lnSpc>
                <a:spcPct val="80000"/>
              </a:lnSpc>
              <a:buNone/>
              <a:tabLst>
                <a:tab pos="628650" algn="l"/>
              </a:tabLst>
            </a:pPr>
            <a:endParaRPr lang="cs-CZ" altLang="cs-CZ" sz="3200" dirty="0">
              <a:solidFill>
                <a:srgbClr val="00206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Novela zákona o místních poplatcích 2019</a:t>
            </a:r>
            <a:br>
              <a:rPr lang="cs-CZ" altLang="cs-CZ" sz="2400" dirty="0">
                <a:latin typeface="Arial" charset="0"/>
                <a:cs typeface="Arial" charset="0"/>
              </a:rPr>
            </a:br>
            <a:r>
              <a:rPr lang="cs-CZ" altLang="cs-CZ" sz="2400" cap="all" dirty="0" smtClean="0">
                <a:latin typeface="Arial" charset="0"/>
                <a:cs typeface="Arial" charset="0"/>
              </a:rPr>
              <a:t>poplatek </a:t>
            </a:r>
            <a:r>
              <a:rPr lang="cs-CZ" altLang="cs-CZ" sz="2400" cap="all" dirty="0">
                <a:latin typeface="Arial" charset="0"/>
                <a:cs typeface="Arial" charset="0"/>
              </a:rPr>
              <a:t>z POBYTU </a:t>
            </a:r>
            <a:r>
              <a:rPr lang="cs-CZ" altLang="cs-CZ" sz="2400" cap="all" dirty="0" smtClean="0">
                <a:latin typeface="Arial" charset="0"/>
                <a:cs typeface="Arial" charset="0"/>
              </a:rPr>
              <a:t>–</a:t>
            </a:r>
            <a:r>
              <a:rPr lang="cs-CZ" altLang="cs-CZ" sz="2400" dirty="0" smtClean="0">
                <a:latin typeface="Arial" charset="0"/>
                <a:cs typeface="Arial" charset="0"/>
              </a:rPr>
              <a:t> část II.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50825" y="1196752"/>
            <a:ext cx="8229600" cy="424837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55575" lvl="1" indent="0" algn="just">
              <a:lnSpc>
                <a:spcPct val="80000"/>
              </a:lnSpc>
              <a:buNone/>
              <a:tabLst>
                <a:tab pos="628650" algn="l"/>
              </a:tabLst>
            </a:pPr>
            <a:endParaRPr lang="cs-CZ" altLang="cs-CZ" sz="1000" b="1" u="sng" dirty="0" smtClean="0">
              <a:latin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cs-CZ" altLang="cs-CZ" b="1" u="sng" dirty="0" smtClean="0">
                <a:latin typeface="Arial" charset="0"/>
                <a:cs typeface="Arial" charset="0"/>
              </a:rPr>
              <a:t>Předmět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dirty="0">
                <a:latin typeface="Arial" charset="0"/>
                <a:cs typeface="Arial" charset="0"/>
              </a:rPr>
              <a:t>ú</a:t>
            </a:r>
            <a:r>
              <a:rPr lang="cs-CZ" altLang="cs-CZ" dirty="0" smtClean="0">
                <a:latin typeface="Arial" charset="0"/>
                <a:cs typeface="Arial" charset="0"/>
              </a:rPr>
              <a:t>platný pobyt</a:t>
            </a:r>
          </a:p>
          <a:p>
            <a:pPr marL="0" indent="0">
              <a:lnSpc>
                <a:spcPct val="80000"/>
              </a:lnSpc>
              <a:buNone/>
            </a:pPr>
            <a:endParaRPr lang="cs-CZ" altLang="cs-CZ" sz="1000" dirty="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dirty="0">
                <a:latin typeface="Arial" charset="0"/>
                <a:cs typeface="Arial" charset="0"/>
              </a:rPr>
              <a:t>k</a:t>
            </a:r>
            <a:r>
              <a:rPr lang="cs-CZ" altLang="cs-CZ" dirty="0" smtClean="0">
                <a:latin typeface="Arial" charset="0"/>
                <a:cs typeface="Arial" charset="0"/>
              </a:rPr>
              <a:t>ratší než 60 po sobě jdoucích kalendářních dnů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1000" dirty="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dirty="0">
                <a:latin typeface="Arial" charset="0"/>
                <a:cs typeface="Arial" charset="0"/>
              </a:rPr>
              <a:t>u</a:t>
            </a:r>
            <a:r>
              <a:rPr lang="cs-CZ" altLang="cs-CZ" dirty="0" smtClean="0">
                <a:latin typeface="Arial" charset="0"/>
                <a:cs typeface="Arial" charset="0"/>
              </a:rPr>
              <a:t> jednotlivého poskytovatele pobytu</a:t>
            </a:r>
          </a:p>
          <a:p>
            <a:pPr marL="0" indent="0">
              <a:lnSpc>
                <a:spcPct val="80000"/>
              </a:lnSpc>
              <a:buNone/>
            </a:pPr>
            <a:endParaRPr lang="cs-CZ" altLang="cs-CZ" sz="1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cs-CZ" altLang="cs-CZ" sz="1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cs-CZ" altLang="cs-CZ" sz="1000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r>
              <a:rPr lang="cs-CZ" altLang="cs-CZ" dirty="0" smtClean="0">
                <a:latin typeface="Arial" charset="0"/>
                <a:cs typeface="Arial" charset="0"/>
              </a:rPr>
              <a:t>Předmětem není pobyt, při kterém je na základě zákona omezována osobní svoboda.</a:t>
            </a:r>
          </a:p>
          <a:p>
            <a:pPr marL="0" indent="0">
              <a:lnSpc>
                <a:spcPct val="80000"/>
              </a:lnSpc>
              <a:buNone/>
            </a:pPr>
            <a:endParaRPr lang="cs-CZ" altLang="cs-CZ" dirty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cs-CZ" altLang="cs-CZ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cs-CZ" altLang="cs-CZ" sz="2800" b="1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cs-CZ" altLang="cs-CZ" sz="2800" b="1" dirty="0">
              <a:latin typeface="Arial" charset="0"/>
              <a:cs typeface="Arial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cs-CZ" altLang="cs-CZ" sz="2800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cs-CZ" altLang="cs-CZ" sz="2800" dirty="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cs-CZ" altLang="cs-CZ" sz="2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Novela zákona o místních poplatcích 2019</a:t>
            </a:r>
            <a:br>
              <a:rPr lang="cs-CZ" altLang="cs-CZ" sz="2400" dirty="0">
                <a:latin typeface="Arial" charset="0"/>
                <a:cs typeface="Arial" charset="0"/>
              </a:rPr>
            </a:br>
            <a:r>
              <a:rPr lang="cs-CZ" altLang="cs-CZ" sz="2400" cap="all" dirty="0">
                <a:latin typeface="Arial" charset="0"/>
                <a:cs typeface="Arial" charset="0"/>
              </a:rPr>
              <a:t>poplatek z POBYTU –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část III.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432048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endParaRPr lang="cs-CZ" sz="800" b="1" u="sng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cs-CZ" b="1" u="sng" dirty="0" smtClean="0"/>
              <a:t>Osvobozena </a:t>
            </a:r>
            <a:r>
              <a:rPr lang="cs-CZ" u="sng" dirty="0" smtClean="0"/>
              <a:t>je fyzická osoba:</a:t>
            </a:r>
          </a:p>
          <a:p>
            <a:pPr marL="0" indent="0">
              <a:lnSpc>
                <a:spcPct val="80000"/>
              </a:lnSpc>
              <a:buNone/>
            </a:pPr>
            <a:endParaRPr lang="cs-CZ" sz="800" u="sng" dirty="0" smtClean="0"/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z="2200" dirty="0"/>
              <a:t>n</a:t>
            </a:r>
            <a:r>
              <a:rPr lang="cs-CZ" sz="2200" dirty="0" smtClean="0"/>
              <a:t>evidomá, osoba závislá na pomoc jiné fyzické osoby, držitel průkazu ZTP/P a jeho průvodce</a:t>
            </a:r>
          </a:p>
          <a:p>
            <a:pPr marL="0" indent="0">
              <a:lnSpc>
                <a:spcPct val="80000"/>
              </a:lnSpc>
              <a:buNone/>
            </a:pPr>
            <a:endParaRPr lang="cs-CZ" sz="1000" dirty="0" smtClean="0"/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z="2200" dirty="0"/>
              <a:t>m</a:t>
            </a:r>
            <a:r>
              <a:rPr lang="cs-CZ" sz="2200" dirty="0" smtClean="0"/>
              <a:t>ladší 18 let</a:t>
            </a:r>
          </a:p>
          <a:p>
            <a:pPr marL="0" indent="0">
              <a:lnSpc>
                <a:spcPct val="80000"/>
              </a:lnSpc>
              <a:buNone/>
            </a:pPr>
            <a:endParaRPr lang="cs-CZ" sz="1000" dirty="0" smtClean="0"/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z="2200" dirty="0"/>
              <a:t>h</a:t>
            </a:r>
            <a:r>
              <a:rPr lang="cs-CZ" sz="2200" dirty="0" smtClean="0"/>
              <a:t>ospitalizovaná ve zdravotnickém zařízení – s výjimkou lázeňské léčebně rehabilitační péče</a:t>
            </a:r>
          </a:p>
          <a:p>
            <a:pPr marL="0" indent="0">
              <a:lnSpc>
                <a:spcPct val="80000"/>
              </a:lnSpc>
              <a:buNone/>
            </a:pPr>
            <a:endParaRPr lang="cs-CZ" sz="1000" dirty="0" smtClean="0"/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z="2200" dirty="0"/>
              <a:t>p</a:t>
            </a:r>
            <a:r>
              <a:rPr lang="cs-CZ" sz="2200" dirty="0" smtClean="0"/>
              <a:t>ečující o děti na zotavovací akci nebo jiné podobné akci</a:t>
            </a:r>
          </a:p>
          <a:p>
            <a:pPr marL="0" indent="0">
              <a:lnSpc>
                <a:spcPct val="80000"/>
              </a:lnSpc>
              <a:buNone/>
            </a:pPr>
            <a:endParaRPr lang="cs-CZ" sz="1000" dirty="0" smtClean="0"/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sz="2200" dirty="0"/>
              <a:t>v</a:t>
            </a:r>
            <a:r>
              <a:rPr lang="cs-CZ" sz="2200" dirty="0" smtClean="0"/>
              <a:t>ykonávající na území obce sezónní práci</a:t>
            </a:r>
          </a:p>
          <a:p>
            <a:pPr marL="0" indent="0">
              <a:lnSpc>
                <a:spcPct val="80000"/>
              </a:lnSpc>
              <a:buNone/>
            </a:pPr>
            <a:endParaRPr lang="cs-CZ" b="1" u="sng" dirty="0"/>
          </a:p>
        </p:txBody>
      </p:sp>
    </p:spTree>
    <p:extLst>
      <p:ext uri="{BB962C8B-B14F-4D97-AF65-F5344CB8AC3E}">
        <p14:creationId xmlns:p14="http://schemas.microsoft.com/office/powerpoint/2010/main" val="2102640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5010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Novela zákona o místních poplatcích 2019</a:t>
            </a:r>
            <a:br>
              <a:rPr lang="cs-CZ" altLang="cs-CZ" sz="2400" dirty="0">
                <a:latin typeface="Arial" charset="0"/>
                <a:cs typeface="Arial" charset="0"/>
              </a:rPr>
            </a:br>
            <a:r>
              <a:rPr lang="cs-CZ" altLang="cs-CZ" sz="2400" cap="all" dirty="0">
                <a:latin typeface="Arial" charset="0"/>
                <a:cs typeface="Arial" charset="0"/>
              </a:rPr>
              <a:t>poplatek z POBYTU </a:t>
            </a:r>
            <a:r>
              <a:rPr lang="cs-CZ" altLang="cs-CZ" sz="2400" cap="all" dirty="0" smtClean="0">
                <a:latin typeface="Arial" charset="0"/>
                <a:cs typeface="Arial" charset="0"/>
              </a:rPr>
              <a:t>–</a:t>
            </a:r>
            <a:r>
              <a:rPr lang="cs-CZ" altLang="cs-CZ" sz="2400" dirty="0" smtClean="0">
                <a:latin typeface="Arial" charset="0"/>
                <a:cs typeface="Arial" charset="0"/>
              </a:rPr>
              <a:t> část IV.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50824" y="1196752"/>
            <a:ext cx="8785672" cy="424847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None/>
            </a:pPr>
            <a:r>
              <a:rPr lang="cs-CZ" b="1" u="sng" dirty="0"/>
              <a:t>Osvobozena </a:t>
            </a:r>
            <a:r>
              <a:rPr lang="cs-CZ" u="sng" dirty="0"/>
              <a:t>je fyzická </a:t>
            </a:r>
            <a:r>
              <a:rPr lang="cs-CZ" u="sng" dirty="0" smtClean="0"/>
              <a:t>osoba pobývající na území obce</a:t>
            </a:r>
          </a:p>
          <a:p>
            <a:pPr marL="0" indent="0" algn="just">
              <a:buNone/>
            </a:pPr>
            <a:endParaRPr lang="cs-CZ" sz="1000" u="sng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200" dirty="0" smtClean="0"/>
              <a:t>ve školském zařízení pro výkon ústavní nebo ochranné výchovy…, v zařízení pro sociální služby, v zařízení sloužící k pomoci lidem v ohrožení nebo nouzi …</a:t>
            </a:r>
          </a:p>
          <a:p>
            <a:pPr marL="0" indent="0" algn="just">
              <a:buNone/>
            </a:pPr>
            <a:endParaRPr lang="cs-CZ" sz="1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cs-CZ" sz="2200" dirty="0"/>
              <a:t>z</a:t>
            </a:r>
            <a:r>
              <a:rPr lang="cs-CZ" sz="2200" dirty="0" smtClean="0"/>
              <a:t>a účelem výkonu záchranných a likvidačních prací (integrovaný záchranný systém)</a:t>
            </a:r>
          </a:p>
          <a:p>
            <a:pPr marL="0" indent="0" algn="just">
              <a:buNone/>
            </a:pPr>
            <a:endParaRPr lang="cs-CZ" sz="1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cs-CZ" sz="2200" dirty="0"/>
              <a:t>p</a:t>
            </a:r>
            <a:r>
              <a:rPr lang="cs-CZ" sz="2200" dirty="0" smtClean="0"/>
              <a:t>říslušník bezpečnostního sboru, voják, státní zaměstnanec nebo zaměstnanec ČR pobývající v zařízení ve vlastnictví ČR nebo obce v souvislosti s plněním služebních nebo pracovních úkolů</a:t>
            </a:r>
            <a:endParaRPr lang="cs-CZ" sz="2200" dirty="0"/>
          </a:p>
          <a:p>
            <a:pPr marL="0" indent="0" algn="just">
              <a:buNone/>
            </a:pP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74638"/>
            <a:ext cx="8208963" cy="85010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Novela zákona o místních poplatcích 2019</a:t>
            </a:r>
            <a:br>
              <a:rPr lang="cs-CZ" altLang="cs-CZ" sz="2400" dirty="0">
                <a:latin typeface="Arial" charset="0"/>
                <a:cs typeface="Arial" charset="0"/>
              </a:rPr>
            </a:br>
            <a:r>
              <a:rPr lang="cs-CZ" altLang="cs-CZ" sz="2400" cap="all" dirty="0">
                <a:latin typeface="Arial" charset="0"/>
                <a:cs typeface="Arial" charset="0"/>
              </a:rPr>
              <a:t>poplatek z POBYTU </a:t>
            </a:r>
            <a:r>
              <a:rPr lang="cs-CZ" altLang="cs-CZ" sz="2400" cap="all" dirty="0" smtClean="0">
                <a:latin typeface="Arial" charset="0"/>
                <a:cs typeface="Arial" charset="0"/>
              </a:rPr>
              <a:t>–</a:t>
            </a:r>
            <a:r>
              <a:rPr lang="cs-CZ" altLang="cs-CZ" sz="2400" dirty="0" smtClean="0">
                <a:latin typeface="Arial" charset="0"/>
                <a:cs typeface="Arial" charset="0"/>
              </a:rPr>
              <a:t> část V.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539552" y="1196752"/>
            <a:ext cx="8352928" cy="446437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>
              <a:buNone/>
            </a:pPr>
            <a:r>
              <a:rPr lang="cs-CZ" b="1" u="sng" dirty="0" smtClean="0"/>
              <a:t>Základ</a:t>
            </a:r>
            <a:r>
              <a:rPr lang="cs-CZ" dirty="0" smtClean="0"/>
              <a:t> </a:t>
            </a:r>
          </a:p>
          <a:p>
            <a:pPr marL="0" lvl="0" indent="0">
              <a:buNone/>
            </a:pPr>
            <a:r>
              <a:rPr lang="cs-CZ" dirty="0" smtClean="0"/>
              <a:t>počet započatých dní, s výjimkou dne počátku pobytu</a:t>
            </a:r>
            <a:endParaRPr lang="cs-CZ" b="1" u="sng" dirty="0" smtClean="0"/>
          </a:p>
          <a:p>
            <a:pPr marL="0" lvl="0" indent="0">
              <a:buNone/>
            </a:pPr>
            <a:endParaRPr lang="cs-CZ" b="1" u="sng" dirty="0"/>
          </a:p>
          <a:p>
            <a:pPr marL="0" lvl="0" indent="0">
              <a:buNone/>
            </a:pPr>
            <a:r>
              <a:rPr lang="cs-CZ" b="1" u="sng" dirty="0" smtClean="0"/>
              <a:t>Sazba</a:t>
            </a:r>
          </a:p>
          <a:p>
            <a:pPr marL="0" lvl="0" indent="0">
              <a:buNone/>
            </a:pPr>
            <a:r>
              <a:rPr lang="cs-CZ" dirty="0"/>
              <a:t>n</a:t>
            </a:r>
            <a:r>
              <a:rPr lang="cs-CZ" dirty="0" smtClean="0"/>
              <a:t>ejvýše 21 Kč, od roku 2021 až 50 Kč</a:t>
            </a:r>
          </a:p>
          <a:p>
            <a:pPr marL="0" lvl="0" indent="0">
              <a:buNone/>
            </a:pPr>
            <a:endParaRPr lang="cs-CZ" b="1" u="sng" dirty="0" smtClean="0"/>
          </a:p>
          <a:p>
            <a:pPr marL="0" lvl="0" indent="0">
              <a:buNone/>
            </a:pPr>
            <a:r>
              <a:rPr lang="cs-CZ" b="1" u="sng" dirty="0" smtClean="0"/>
              <a:t>Výpočet</a:t>
            </a:r>
          </a:p>
          <a:p>
            <a:pPr marL="0" lvl="0" indent="0">
              <a:buNone/>
            </a:pPr>
            <a:r>
              <a:rPr lang="cs-CZ" dirty="0"/>
              <a:t>s</a:t>
            </a:r>
            <a:r>
              <a:rPr lang="cs-CZ" dirty="0" smtClean="0"/>
              <a:t>oučin základu a sazby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3217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Novela zákona o místních poplatcích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2019</a:t>
            </a:r>
            <a:br>
              <a:rPr lang="cs-CZ" altLang="cs-CZ" sz="2400" dirty="0" smtClean="0">
                <a:latin typeface="Arial" charset="0"/>
                <a:cs typeface="Arial" charset="0"/>
              </a:rPr>
            </a:br>
            <a:r>
              <a:rPr lang="cs-CZ" altLang="cs-CZ" dirty="0">
                <a:latin typeface="Arial" charset="0"/>
                <a:cs typeface="Arial" charset="0"/>
              </a:rPr>
              <a:t/>
            </a:r>
            <a:br>
              <a:rPr lang="cs-CZ" altLang="cs-CZ" dirty="0">
                <a:latin typeface="Arial" charset="0"/>
                <a:cs typeface="Arial" charset="0"/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 smtClean="0"/>
              <a:t>Další změny</a:t>
            </a:r>
          </a:p>
          <a:p>
            <a:pPr marL="0" indent="0">
              <a:buNone/>
            </a:pPr>
            <a:endParaRPr lang="cs-CZ" sz="2000" b="1" u="sng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b="1" dirty="0"/>
              <a:t>o</a:t>
            </a:r>
            <a:r>
              <a:rPr lang="cs-CZ" b="1" dirty="0" smtClean="0"/>
              <a:t>hlašovací povinnost</a:t>
            </a:r>
            <a:r>
              <a:rPr lang="cs-CZ" dirty="0" smtClean="0"/>
              <a:t> – nevztahuje se na údaje, které správce </a:t>
            </a:r>
            <a:r>
              <a:rPr lang="cs-CZ" smtClean="0"/>
              <a:t>poplatku automatizovaným </a:t>
            </a:r>
            <a:r>
              <a:rPr lang="cs-CZ" dirty="0" smtClean="0"/>
              <a:t>způsobem zjistí z rejstříků a evidencí; správce poplatku může získat také seznam osob přihlášených v obci (§ 16 zákona o míst. </a:t>
            </a:r>
            <a:r>
              <a:rPr lang="cs-CZ" dirty="0"/>
              <a:t>p</a:t>
            </a:r>
            <a:r>
              <a:rPr lang="cs-CZ" dirty="0" smtClean="0"/>
              <a:t>oplatcích)</a:t>
            </a:r>
          </a:p>
          <a:p>
            <a:pPr marL="0" indent="0">
              <a:buNone/>
            </a:pPr>
            <a:endParaRPr lang="cs-CZ" sz="14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b="1" dirty="0"/>
              <a:t>s</a:t>
            </a:r>
            <a:r>
              <a:rPr lang="cs-CZ" b="1" dirty="0" smtClean="0"/>
              <a:t>právce poplatku</a:t>
            </a:r>
            <a:r>
              <a:rPr lang="cs-CZ" dirty="0" smtClean="0"/>
              <a:t> je obecní úřad, výkon správy je </a:t>
            </a:r>
            <a:r>
              <a:rPr lang="cs-CZ" b="1" dirty="0" smtClean="0"/>
              <a:t>výkonem přenesené působnosti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071978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>
            <a:spLocks noGrp="1"/>
          </p:cNvSpPr>
          <p:nvPr>
            <p:ph type="title"/>
          </p:nvPr>
        </p:nvSpPr>
        <p:spPr bwMode="auto">
          <a:xfrm>
            <a:off x="900113" y="274638"/>
            <a:ext cx="778668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2400" dirty="0">
                <a:latin typeface="Arial" charset="0"/>
                <a:cs typeface="Arial" charset="0"/>
              </a:rPr>
              <a:t>Novela zákona o místních poplatcích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2019 – </a:t>
            </a:r>
            <a:r>
              <a:rPr lang="cs-CZ" altLang="cs-CZ" sz="2400" dirty="0">
                <a:latin typeface="Arial" charset="0"/>
                <a:cs typeface="Arial" charset="0"/>
              </a:rPr>
              <a:t>metodická pomoc při tvorbě OZV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00113" y="1600200"/>
            <a:ext cx="7786687" cy="3844925"/>
          </a:xfrm>
        </p:spPr>
        <p:txBody>
          <a:bodyPr/>
          <a:lstStyle/>
          <a:p>
            <a:pPr marL="452438" indent="0" algn="just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cs-CZ" altLang="cs-CZ" u="sng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Metodické </a:t>
            </a:r>
            <a:r>
              <a:rPr lang="cs-CZ" altLang="cs-CZ" u="sng" dirty="0">
                <a:solidFill>
                  <a:srgbClr val="002060"/>
                </a:solidFill>
                <a:latin typeface="Arial" charset="0"/>
                <a:cs typeface="Arial" charset="0"/>
              </a:rPr>
              <a:t>materiály k zákonným zmocněním pro vydávání obecně závazných vyhlášek (včetně vzorů)</a:t>
            </a:r>
          </a:p>
          <a:p>
            <a:pPr marL="452438" indent="0" algn="just" eaLnBrk="1" hangingPunct="1">
              <a:spcBef>
                <a:spcPct val="0"/>
              </a:spcBef>
              <a:buFont typeface="Arial" charset="0"/>
              <a:buNone/>
              <a:defRPr/>
            </a:pPr>
            <a:endParaRPr lang="cs-CZ" altLang="cs-CZ" b="1" dirty="0">
              <a:latin typeface="Arial" charset="0"/>
              <a:cs typeface="Arial" charset="0"/>
            </a:endParaRPr>
          </a:p>
          <a:p>
            <a:pPr marL="452438" indent="0" algn="just" eaLnBrk="1" hangingPunct="1">
              <a:spcBef>
                <a:spcPct val="0"/>
              </a:spcBef>
              <a:spcAft>
                <a:spcPts val="600"/>
              </a:spcAft>
              <a:buFont typeface="Arial" charset="0"/>
              <a:buNone/>
              <a:defRPr/>
            </a:pPr>
            <a:r>
              <a:rPr lang="cs-CZ" altLang="cs-CZ" b="1" dirty="0">
                <a:solidFill>
                  <a:srgbClr val="FF0000"/>
                </a:solidFill>
                <a:latin typeface="Arial" charset="0"/>
                <a:cs typeface="Arial" charset="0"/>
              </a:rPr>
              <a:t>Aktualizované vzory obecně závazných vyhlášek </a:t>
            </a:r>
            <a:r>
              <a:rPr lang="cs-CZ" altLang="cs-CZ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o místních poplatcích jsou dostupné na webových stránkách Ministerstva vnitra pod odkazem:</a:t>
            </a:r>
            <a:endParaRPr lang="en-US" altLang="cs-CZ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cs-CZ" sz="1600" u="sng" dirty="0" smtClean="0">
                <a:hlinkClick r:id="rId2"/>
              </a:rPr>
              <a:t>https</a:t>
            </a:r>
            <a:r>
              <a:rPr lang="cs-CZ" sz="1600" u="sng" dirty="0">
                <a:hlinkClick r:id="rId2"/>
              </a:rPr>
              <a:t>://www.mvcr.cz/odk2/</a:t>
            </a:r>
            <a:r>
              <a:rPr lang="cs-CZ" sz="1600" u="sng" dirty="0" err="1">
                <a:hlinkClick r:id="rId2"/>
              </a:rPr>
              <a:t>clanek</a:t>
            </a:r>
            <a:r>
              <a:rPr lang="cs-CZ" sz="1600" u="sng" dirty="0">
                <a:hlinkClick r:id="rId2"/>
              </a:rPr>
              <a:t>/metodicky-material-c-28-stav-od-1-1-2020.aspx</a:t>
            </a:r>
            <a:r>
              <a:rPr lang="cs-CZ" sz="1600" dirty="0"/>
              <a:t>.</a:t>
            </a:r>
          </a:p>
          <a:p>
            <a:pPr>
              <a:defRPr/>
            </a:pPr>
            <a:endParaRPr lang="cs-CZ" sz="1600" dirty="0"/>
          </a:p>
          <a:p>
            <a:pPr marL="0" indent="0" algn="just">
              <a:buFont typeface="Arial" charset="0"/>
              <a:buNone/>
              <a:defRPr/>
            </a:pPr>
            <a:r>
              <a:rPr lang="cs-CZ" sz="1600" b="1" dirty="0" smtClean="0">
                <a:solidFill>
                  <a:srgbClr val="FF0000"/>
                </a:solidFill>
              </a:rPr>
              <a:t> </a:t>
            </a:r>
            <a:endParaRPr lang="cs-CZ" sz="1600" b="1" dirty="0">
              <a:solidFill>
                <a:srgbClr val="FF0000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cs-CZ" altLang="cs-CZ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3728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Nadpis 1"/>
          <p:cNvSpPr>
            <a:spLocks noGrp="1"/>
          </p:cNvSpPr>
          <p:nvPr>
            <p:ph type="title"/>
          </p:nvPr>
        </p:nvSpPr>
        <p:spPr bwMode="auto">
          <a:xfrm>
            <a:off x="900113" y="274638"/>
            <a:ext cx="7786687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2400" dirty="0" smtClean="0">
                <a:latin typeface="Arial" charset="0"/>
                <a:cs typeface="Arial" charset="0"/>
              </a:rPr>
              <a:t>Odbor veřejné správy, dozoru a kontroly Ministerstva vnitra oddělení dozoru </a:t>
            </a:r>
            <a:br>
              <a:rPr lang="cs-CZ" altLang="cs-CZ" sz="2400" dirty="0" smtClean="0">
                <a:latin typeface="Arial" charset="0"/>
                <a:cs typeface="Arial" charset="0"/>
              </a:rPr>
            </a:br>
            <a:r>
              <a:rPr lang="cs-CZ" altLang="cs-CZ" sz="2400" dirty="0" smtClean="0">
                <a:latin typeface="Arial" charset="0"/>
                <a:cs typeface="Arial" charset="0"/>
              </a:rPr>
              <a:t>Praha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5" y="1484784"/>
            <a:ext cx="7859216" cy="3960341"/>
          </a:xfrm>
        </p:spPr>
        <p:txBody>
          <a:bodyPr/>
          <a:lstStyle/>
          <a:p>
            <a:pPr marL="0" indent="0">
              <a:buNone/>
            </a:pPr>
            <a:r>
              <a:rPr lang="cs-CZ" altLang="cs-CZ" dirty="0">
                <a:latin typeface="Arial" charset="0"/>
                <a:cs typeface="Arial" charset="0"/>
              </a:rPr>
              <a:t>Lhotecká 559/7</a:t>
            </a:r>
          </a:p>
          <a:p>
            <a:pPr marL="0" indent="0">
              <a:buNone/>
            </a:pPr>
            <a:r>
              <a:rPr lang="cs-CZ" altLang="cs-CZ" dirty="0">
                <a:latin typeface="Arial" charset="0"/>
                <a:cs typeface="Arial" charset="0"/>
              </a:rPr>
              <a:t>143 01 Praha 4</a:t>
            </a:r>
          </a:p>
          <a:p>
            <a:pPr marL="0" indent="0">
              <a:buNone/>
            </a:pPr>
            <a:endParaRPr lang="cs-CZ" altLang="cs-CZ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cs-CZ" altLang="cs-CZ" dirty="0">
                <a:latin typeface="Arial" charset="0"/>
                <a:cs typeface="Arial" charset="0"/>
              </a:rPr>
              <a:t>Telefon: 974 827 691, 974 827 692-8</a:t>
            </a:r>
          </a:p>
          <a:p>
            <a:pPr marL="0" indent="0">
              <a:buNone/>
            </a:pPr>
            <a:r>
              <a:rPr lang="cs-CZ" altLang="cs-CZ" dirty="0">
                <a:latin typeface="Arial" charset="0"/>
                <a:cs typeface="Arial" charset="0"/>
              </a:rPr>
              <a:t>Fax: 974 827 296</a:t>
            </a:r>
          </a:p>
          <a:p>
            <a:pPr marL="0" indent="0">
              <a:buNone/>
            </a:pPr>
            <a:r>
              <a:rPr lang="cs-CZ" altLang="cs-CZ" dirty="0">
                <a:latin typeface="Arial" charset="0"/>
                <a:cs typeface="Arial" charset="0"/>
              </a:rPr>
              <a:t>Datová schránka: 6bnaawp</a:t>
            </a:r>
          </a:p>
          <a:p>
            <a:pPr marL="0" indent="0">
              <a:buNone/>
            </a:pPr>
            <a:r>
              <a:rPr lang="cs-CZ" altLang="cs-CZ" dirty="0">
                <a:latin typeface="Arial" charset="0"/>
                <a:cs typeface="Arial" charset="0"/>
              </a:rPr>
              <a:t>E-mail: dozorpha@mvcr.cz</a:t>
            </a:r>
          </a:p>
          <a:p>
            <a:pPr marL="0" indent="0">
              <a:buNone/>
            </a:pPr>
            <a:r>
              <a:rPr lang="cs-CZ" altLang="cs-CZ" dirty="0">
                <a:latin typeface="Arial" charset="0"/>
                <a:cs typeface="Arial" charset="0"/>
              </a:rPr>
              <a:t>Web: www.mvcr.cz/odk</a:t>
            </a:r>
          </a:p>
          <a:p>
            <a:pPr marL="0" indent="0">
              <a:buNone/>
            </a:pPr>
            <a:endParaRPr lang="cs-CZ" altLang="cs-CZ" sz="2000" dirty="0">
              <a:latin typeface="Arial" charset="0"/>
              <a:cs typeface="Arial" charset="0"/>
            </a:endParaRPr>
          </a:p>
          <a:p>
            <a:pPr marL="0" indent="0" algn="ctr">
              <a:buNone/>
            </a:pPr>
            <a:r>
              <a:rPr lang="cs-CZ" altLang="cs-CZ" b="1" dirty="0">
                <a:solidFill>
                  <a:srgbClr val="3333FF"/>
                </a:solidFill>
                <a:latin typeface="Arial" charset="0"/>
                <a:cs typeface="Arial" charset="0"/>
              </a:rPr>
              <a:t>Děkuji za pozornost a očekávám Vaše dotazy.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VČR-ODK_Uvodni_stra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V-ODK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VČR-ODK_Uvodni_stra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2256</TotalTime>
  <Words>588</Words>
  <Application>Microsoft Office PowerPoint</Application>
  <PresentationFormat>Předvádění na obrazovce (4:3)</PresentationFormat>
  <Paragraphs>134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3</vt:i4>
      </vt:variant>
      <vt:variant>
        <vt:lpstr>Nadpisy snímků</vt:lpstr>
      </vt:variant>
      <vt:variant>
        <vt:i4>13</vt:i4>
      </vt:variant>
    </vt:vector>
  </HeadingPairs>
  <TitlesOfParts>
    <vt:vector size="16" baseType="lpstr">
      <vt:lpstr>MVČR-ODK_Uvodni_strana</vt:lpstr>
      <vt:lpstr>MV-ODK</vt:lpstr>
      <vt:lpstr>1_MVČR-ODK_Uvodni_strana</vt:lpstr>
      <vt:lpstr>Odbor veřejné správy, dozoru a kontroly Ministerstva vnitra</vt:lpstr>
      <vt:lpstr>Novela zákona o místních poplatcích</vt:lpstr>
      <vt:lpstr>Novela zákona o místních poplatcích 2019 věcné úpravy poplatek ze PSů – první část </vt:lpstr>
      <vt:lpstr>Novela zákona o místních poplatcích 2019 věcné úpravy poplatek ze PSů – druhá část</vt:lpstr>
      <vt:lpstr>Novela zákona o místních poplatcích 2019 věcné úpravy dalších poplatků</vt:lpstr>
      <vt:lpstr>Novela zákona o místních poplatcích 2019 poplatek z POBYTU – část I. </vt:lpstr>
      <vt:lpstr>Novela zákona o místních poplatcích 2019 poplatek z POBYTU – část II.</vt:lpstr>
      <vt:lpstr>Novela zákona o místních poplatcích 2019 poplatek z POBYTU – část III.</vt:lpstr>
      <vt:lpstr>Novela zákona o místních poplatcích 2019 poplatek z POBYTU – část IV.</vt:lpstr>
      <vt:lpstr>Novela zákona o místních poplatcích 2019 poplatek z POBYTU – část V.</vt:lpstr>
      <vt:lpstr>Novela zákona o místních poplatcích 2019  </vt:lpstr>
      <vt:lpstr>Novela zákona o místních poplatcích 2019 – metodická pomoc při tvorbě OZV</vt:lpstr>
      <vt:lpstr>Odbor veřejné správy, dozoru a kontroly Ministerstva vnitra oddělení dozoru  Praha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Miroslav Pilát</dc:creator>
  <cp:lastModifiedBy>MVCR</cp:lastModifiedBy>
  <cp:revision>250</cp:revision>
  <cp:lastPrinted>2017-04-13T08:56:37Z</cp:lastPrinted>
  <dcterms:created xsi:type="dcterms:W3CDTF">2011-11-29T19:16:43Z</dcterms:created>
  <dcterms:modified xsi:type="dcterms:W3CDTF">2019-11-12T08:03:22Z</dcterms:modified>
</cp:coreProperties>
</file>