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handoutMasterIdLst>
    <p:handoutMasterId r:id="rId68"/>
  </p:handoutMasterIdLst>
  <p:sldIdLst>
    <p:sldId id="256" r:id="rId2"/>
    <p:sldId id="350" r:id="rId3"/>
    <p:sldId id="361" r:id="rId4"/>
    <p:sldId id="359" r:id="rId5"/>
    <p:sldId id="358" r:id="rId6"/>
    <p:sldId id="357" r:id="rId7"/>
    <p:sldId id="356" r:id="rId8"/>
    <p:sldId id="366" r:id="rId9"/>
    <p:sldId id="365" r:id="rId10"/>
    <p:sldId id="364" r:id="rId11"/>
    <p:sldId id="363" r:id="rId12"/>
    <p:sldId id="362" r:id="rId13"/>
    <p:sldId id="354" r:id="rId14"/>
    <p:sldId id="353" r:id="rId15"/>
    <p:sldId id="352" r:id="rId16"/>
    <p:sldId id="351" r:id="rId17"/>
    <p:sldId id="376" r:id="rId18"/>
    <p:sldId id="375" r:id="rId19"/>
    <p:sldId id="374" r:id="rId20"/>
    <p:sldId id="373" r:id="rId21"/>
    <p:sldId id="372" r:id="rId22"/>
    <p:sldId id="384" r:id="rId23"/>
    <p:sldId id="388" r:id="rId24"/>
    <p:sldId id="389" r:id="rId25"/>
    <p:sldId id="371" r:id="rId26"/>
    <p:sldId id="370" r:id="rId27"/>
    <p:sldId id="369" r:id="rId28"/>
    <p:sldId id="379" r:id="rId29"/>
    <p:sldId id="378" r:id="rId30"/>
    <p:sldId id="383" r:id="rId31"/>
    <p:sldId id="382" r:id="rId32"/>
    <p:sldId id="381" r:id="rId33"/>
    <p:sldId id="385" r:id="rId34"/>
    <p:sldId id="386" r:id="rId35"/>
    <p:sldId id="387" r:id="rId36"/>
    <p:sldId id="377" r:id="rId37"/>
    <p:sldId id="367" r:id="rId38"/>
    <p:sldId id="394" r:id="rId39"/>
    <p:sldId id="393" r:id="rId40"/>
    <p:sldId id="401" r:id="rId41"/>
    <p:sldId id="392" r:id="rId42"/>
    <p:sldId id="399" r:id="rId43"/>
    <p:sldId id="398" r:id="rId44"/>
    <p:sldId id="402" r:id="rId45"/>
    <p:sldId id="428" r:id="rId46"/>
    <p:sldId id="396" r:id="rId47"/>
    <p:sldId id="418" r:id="rId48"/>
    <p:sldId id="417" r:id="rId49"/>
    <p:sldId id="416" r:id="rId50"/>
    <p:sldId id="419" r:id="rId51"/>
    <p:sldId id="421" r:id="rId52"/>
    <p:sldId id="425" r:id="rId53"/>
    <p:sldId id="420" r:id="rId54"/>
    <p:sldId id="422" r:id="rId55"/>
    <p:sldId id="404" r:id="rId56"/>
    <p:sldId id="410" r:id="rId57"/>
    <p:sldId id="412" r:id="rId58"/>
    <p:sldId id="413" r:id="rId59"/>
    <p:sldId id="414" r:id="rId60"/>
    <p:sldId id="415" r:id="rId61"/>
    <p:sldId id="409" r:id="rId62"/>
    <p:sldId id="403" r:id="rId63"/>
    <p:sldId id="407" r:id="rId64"/>
    <p:sldId id="429" r:id="rId65"/>
    <p:sldId id="258" r:id="rId66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461" autoAdjust="0"/>
    <p:restoredTop sz="94660"/>
  </p:normalViewPr>
  <p:slideViewPr>
    <p:cSldViewPr>
      <p:cViewPr varScale="1">
        <p:scale>
          <a:sx n="82" d="100"/>
          <a:sy n="82" d="100"/>
        </p:scale>
        <p:origin x="-133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FEAE13-B433-4808-9096-274865F3A621}" type="datetimeFigureOut">
              <a:rPr lang="cs-CZ" smtClean="0"/>
              <a:pPr/>
              <a:t>08.04.2022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80FAA-1E96-41A9-AE19-AE776E4FEA77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F18A3A-DB2A-4170-BDDB-E5EC194FCB92}" type="datetimeFigureOut">
              <a:rPr lang="cs-CZ" smtClean="0"/>
              <a:pPr/>
              <a:t>08.04.2022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D53EAA-2C87-430C-B7B5-0C9C1BCD741B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B197-FCB1-4F9F-A0A7-DE53AE509770}" type="datetimeFigureOut">
              <a:rPr lang="cs-CZ" smtClean="0"/>
              <a:pPr/>
              <a:t>08.04.2022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B31E5-7249-4F95-866E-AD5144D6BE3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B197-FCB1-4F9F-A0A7-DE53AE509770}" type="datetimeFigureOut">
              <a:rPr lang="cs-CZ" smtClean="0"/>
              <a:pPr/>
              <a:t>08.04.2022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B31E5-7249-4F95-866E-AD5144D6BE3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B197-FCB1-4F9F-A0A7-DE53AE509770}" type="datetimeFigureOut">
              <a:rPr lang="cs-CZ" smtClean="0"/>
              <a:pPr/>
              <a:t>08.04.2022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B31E5-7249-4F95-866E-AD5144D6BE3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B197-FCB1-4F9F-A0A7-DE53AE509770}" type="datetimeFigureOut">
              <a:rPr lang="cs-CZ" smtClean="0"/>
              <a:pPr/>
              <a:t>08.04.2022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B31E5-7249-4F95-866E-AD5144D6BE3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B197-FCB1-4F9F-A0A7-DE53AE509770}" type="datetimeFigureOut">
              <a:rPr lang="cs-CZ" smtClean="0"/>
              <a:pPr/>
              <a:t>08.04.2022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B31E5-7249-4F95-866E-AD5144D6BE3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B197-FCB1-4F9F-A0A7-DE53AE509770}" type="datetimeFigureOut">
              <a:rPr lang="cs-CZ" smtClean="0"/>
              <a:pPr/>
              <a:t>08.04.2022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B31E5-7249-4F95-866E-AD5144D6BE3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B197-FCB1-4F9F-A0A7-DE53AE509770}" type="datetimeFigureOut">
              <a:rPr lang="cs-CZ" smtClean="0"/>
              <a:pPr/>
              <a:t>08.04.2022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B31E5-7249-4F95-866E-AD5144D6BE3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B197-FCB1-4F9F-A0A7-DE53AE509770}" type="datetimeFigureOut">
              <a:rPr lang="cs-CZ" smtClean="0"/>
              <a:pPr/>
              <a:t>08.04.2022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B31E5-7249-4F95-866E-AD5144D6BE3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B197-FCB1-4F9F-A0A7-DE53AE509770}" type="datetimeFigureOut">
              <a:rPr lang="cs-CZ" smtClean="0"/>
              <a:pPr/>
              <a:t>08.04.2022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B31E5-7249-4F95-866E-AD5144D6BE3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B197-FCB1-4F9F-A0A7-DE53AE509770}" type="datetimeFigureOut">
              <a:rPr lang="cs-CZ" smtClean="0"/>
              <a:pPr/>
              <a:t>08.04.2022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B31E5-7249-4F95-866E-AD5144D6BE3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6B197-FCB1-4F9F-A0A7-DE53AE509770}" type="datetimeFigureOut">
              <a:rPr lang="cs-CZ" smtClean="0"/>
              <a:pPr/>
              <a:t>08.04.2022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B31E5-7249-4F95-866E-AD5144D6BE39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6B197-FCB1-4F9F-A0A7-DE53AE509770}" type="datetimeFigureOut">
              <a:rPr lang="cs-CZ" smtClean="0"/>
              <a:pPr/>
              <a:t>08.04.2022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B31E5-7249-4F95-866E-AD5144D6BE39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fcr.cz/cs/verejny-sektor/uzemni-rozpocty/metodicka-podpora/2022/pomoc-ukrajine--rozpoctove-zachyceni-46717/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>Rozpočtová skladba, účetnictví a jejich vazby - 2022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sz="3200" dirty="0" smtClean="0"/>
              <a:t>pro územní samosprávné celky</a:t>
            </a:r>
            <a:br>
              <a:rPr lang="cs-CZ" sz="3200" dirty="0" smtClean="0"/>
            </a:br>
            <a:r>
              <a:rPr lang="cs-CZ" sz="2000" dirty="0" smtClean="0">
                <a:solidFill>
                  <a:schemeClr val="accent6">
                    <a:lumMod val="50000"/>
                  </a:schemeClr>
                </a:solidFill>
              </a:rPr>
              <a:t>Akreditace programu: AK/PV-363/2020</a:t>
            </a:r>
            <a:endParaRPr lang="cs-CZ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03648" y="4581128"/>
            <a:ext cx="6400800" cy="1054968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Lektor:</a:t>
            </a:r>
          </a:p>
          <a:p>
            <a:r>
              <a:rPr lang="cs-CZ" b="1" dirty="0" smtClean="0"/>
              <a:t>Ing. Jiří Lorenc</a:t>
            </a:r>
            <a:endParaRPr lang="cs-CZ" b="1" dirty="0"/>
          </a:p>
        </p:txBody>
      </p:sp>
      <p:sp>
        <p:nvSpPr>
          <p:cNvPr id="4" name="TextovéPole 3"/>
          <p:cNvSpPr txBox="1"/>
          <p:nvPr/>
        </p:nvSpPr>
        <p:spPr>
          <a:xfrm>
            <a:off x="5220072" y="332656"/>
            <a:ext cx="338437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smtClean="0"/>
              <a:t>Mgr. Martina Lorencová</a:t>
            </a:r>
          </a:p>
          <a:p>
            <a:r>
              <a:rPr lang="cs-CZ" sz="1600" dirty="0" smtClean="0">
                <a:solidFill>
                  <a:schemeClr val="accent6">
                    <a:lumMod val="50000"/>
                  </a:schemeClr>
                </a:solidFill>
              </a:rPr>
              <a:t>Akreditace č. AK/I-18/2020</a:t>
            </a:r>
            <a:endParaRPr lang="cs-CZ" sz="1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Novela rozpočtových pravidel</a:t>
            </a:r>
            <a:br>
              <a:rPr lang="cs-CZ" dirty="0" smtClean="0"/>
            </a:br>
            <a:r>
              <a:rPr lang="cs-CZ" sz="2000" dirty="0" smtClean="0"/>
              <a:t>zákon č. 484/2020 Sb.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 smtClean="0"/>
              <a:t>Zmocnění MF k vydání vyhlášky o rozpočtové skladbě</a:t>
            </a:r>
          </a:p>
          <a:p>
            <a:r>
              <a:rPr lang="cs-CZ" dirty="0" smtClean="0"/>
              <a:t>Dotace ze SR obcím (§ 19 odst. 2 zák. č. 218/2000 Sb.)</a:t>
            </a:r>
          </a:p>
          <a:p>
            <a:pPr lvl="1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Poskytovány prostřednictvím krajů</a:t>
            </a:r>
          </a:p>
          <a:p>
            <a:pPr lvl="1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Výjimky:</a:t>
            </a:r>
          </a:p>
          <a:p>
            <a:pPr lvl="2"/>
            <a:r>
              <a:rPr lang="cs-CZ" dirty="0" smtClean="0">
                <a:solidFill>
                  <a:srgbClr val="00B050"/>
                </a:solidFill>
              </a:rPr>
              <a:t>Dotační investiční akce</a:t>
            </a:r>
          </a:p>
          <a:p>
            <a:pPr lvl="2"/>
            <a:r>
              <a:rPr lang="cs-CZ" dirty="0" smtClean="0">
                <a:solidFill>
                  <a:srgbClr val="00B050"/>
                </a:solidFill>
              </a:rPr>
              <a:t>Pokud zákon neupravuje jinak:</a:t>
            </a:r>
          </a:p>
          <a:p>
            <a:pPr lvl="3"/>
            <a:r>
              <a:rPr lang="cs-CZ" dirty="0" smtClean="0">
                <a:solidFill>
                  <a:srgbClr val="0070C0"/>
                </a:solidFill>
              </a:rPr>
              <a:t>Speciální ustanovení zák. č. 218/2000 Sb.</a:t>
            </a:r>
          </a:p>
          <a:p>
            <a:pPr lvl="3"/>
            <a:r>
              <a:rPr lang="cs-CZ" dirty="0" smtClean="0">
                <a:solidFill>
                  <a:srgbClr val="0070C0"/>
                </a:solidFill>
              </a:rPr>
              <a:t>Speciální zákon</a:t>
            </a:r>
          </a:p>
          <a:p>
            <a:pPr lvl="1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Pokud akce zahájena před 1.1.2022 bude investiční dotace dále realizována přes kraj</a:t>
            </a:r>
          </a:p>
          <a:p>
            <a:pPr lvl="1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Nová pravidla až na projekty zahájené po 1.1.2022</a:t>
            </a:r>
            <a:endParaRPr lang="cs-CZ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Zákon č. 250/2000 Sb.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cs-CZ" dirty="0" smtClean="0"/>
              <a:t>Porušení rozpočtové kázně § 22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odst. 5 upravuje výši odvodu – přihlédneme k závažnosti porušení a vlivu na dodržení účelu dotace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odst. 8 – snižuje se penále z 1 na 0,4 promile / den (z 36,5% na 16,4% / rok)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inspirací výše sankčního úroku v soukromém právu cca 10% / rok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do 31.12.2021 vysoké, mnohdy likvidační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platí na nově vyměřené od 1.1.2022 (pokud do 31.12.2021 pravomocně uloženo = platí 1 promile/den)</a:t>
            </a:r>
          </a:p>
          <a:p>
            <a:pPr>
              <a:buNone/>
            </a:pPr>
            <a:r>
              <a:rPr lang="cs-CZ" dirty="0" smtClean="0"/>
              <a:t>Závazné ukazatele - § 12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Zdůraznění – rozpočet vyjadřuje závazné ukazatele, jimiž se povinně řídí.</a:t>
            </a:r>
          </a:p>
          <a:p>
            <a:pPr lvl="1"/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Zveřejňování rozpočtových dokumentů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107504" y="1484784"/>
          <a:ext cx="8640960" cy="5087152"/>
        </p:xfrm>
        <a:graphic>
          <a:graphicData uri="http://schemas.openxmlformats.org/drawingml/2006/table">
            <a:tbl>
              <a:tblPr/>
              <a:tblGrid>
                <a:gridCol w="2339346"/>
                <a:gridCol w="1988444"/>
                <a:gridCol w="2339346"/>
                <a:gridCol w="1973824"/>
              </a:tblGrid>
              <a:tr h="363293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dokument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974807"/>
                          </a:solidFill>
                          <a:latin typeface="Times New Roman"/>
                        </a:rPr>
                        <a:t>zveřejnění do 31.12.2021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zveřejnění od 1.1.2022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poznámka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566">
                <a:tc>
                  <a:txBody>
                    <a:bodyPr/>
                    <a:lstStyle/>
                    <a:p>
                      <a:pPr algn="ctr" fontAlgn="b"/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SVR návrh (min. 15 dnů)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974807"/>
                          </a:solidFill>
                          <a:latin typeface="Times New Roman"/>
                        </a:rPr>
                        <a:t>do schválení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do zveřejnění schváleného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info není zvěřejněn schválený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24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SVR schválený (do 30 dnů)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974807"/>
                          </a:solidFill>
                          <a:latin typeface="Times New Roman"/>
                        </a:rPr>
                        <a:t>do schválení nového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do zveřejnění nového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OK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566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rozpočet návrh (min. 15 dnů)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974807"/>
                          </a:solidFill>
                          <a:latin typeface="Times New Roman"/>
                        </a:rPr>
                        <a:t>do schválení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do zveřejnění schváleného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info není zvěřejněn schválený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597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rozpočet schválený (do 30 dnů)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974807"/>
                          </a:solidFill>
                          <a:latin typeface="Times New Roman"/>
                        </a:rPr>
                        <a:t>do schválení nového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do zveřejnění nového, min. do 31.12.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OK!!!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8485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rozpočtové provizorium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974807"/>
                          </a:solidFill>
                          <a:latin typeface="Times New Roman"/>
                        </a:rPr>
                        <a:t>pravidla do 31.12.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pravidla do 31.12., do zveřejnění rozpočtu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možnost i na více let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659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rozpočtové optření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974807"/>
                          </a:solidFill>
                          <a:latin typeface="Times New Roman"/>
                        </a:rPr>
                        <a:t>po dobu zveřejnění rozpočtu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po dobu zveřejnění rozpočtu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závěrečný </a:t>
                      </a: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účet návrh (min. 15 dnů)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974807"/>
                          </a:solidFill>
                          <a:latin typeface="Times New Roman"/>
                        </a:rPr>
                        <a:t>do schválení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do zveřejnění schváleného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868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závěrečný </a:t>
                      </a:r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účet schválený (do 30 dnů)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>
                          <a:solidFill>
                            <a:srgbClr val="974807"/>
                          </a:solidFill>
                          <a:latin typeface="Times New Roman"/>
                        </a:rPr>
                        <a:t>do schválení za další rok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do zveřejnění za další rok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Vyhláška 419/2001 Sb. – návrh státního závěrečného účtu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cs-CZ" dirty="0" smtClean="0"/>
              <a:t>Tabulka 1 – přehled úvěrů, zápůjček a NFV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CSUIS – předání prázdné tabulky i když nemám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Doplňující informace o zadluženosti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Struktura a rizikovost zadlužení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Náklady na obsluhu dluhu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Úroky, poplatky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Poplatek za rezervaci zdrojů</a:t>
            </a:r>
          </a:p>
          <a:p>
            <a:pPr lvl="2"/>
            <a:r>
              <a:rPr lang="cs-CZ" dirty="0" smtClean="0">
                <a:solidFill>
                  <a:srgbClr val="FF0000"/>
                </a:solidFill>
              </a:rPr>
              <a:t>Úrokový SWAP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Vazba na účetnictví (SU 281, 451, 326, 452)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Specifika revolvingový a kontokorentní úvěr</a:t>
            </a:r>
          </a:p>
          <a:p>
            <a:pPr lvl="1"/>
            <a:r>
              <a:rPr lang="cs-CZ" dirty="0" err="1" smtClean="0">
                <a:solidFill>
                  <a:srgbClr val="00B050"/>
                </a:solidFill>
              </a:rPr>
              <a:t>sl</a:t>
            </a:r>
            <a:r>
              <a:rPr lang="cs-CZ" dirty="0" smtClean="0">
                <a:solidFill>
                  <a:srgbClr val="00B050"/>
                </a:solidFill>
              </a:rPr>
              <a:t>. 7 čerpaná výše – stav k 31.12.</a:t>
            </a:r>
          </a:p>
          <a:p>
            <a:pPr lvl="1"/>
            <a:r>
              <a:rPr lang="cs-CZ" dirty="0" err="1" smtClean="0">
                <a:solidFill>
                  <a:srgbClr val="00B050"/>
                </a:solidFill>
              </a:rPr>
              <a:t>sl</a:t>
            </a:r>
            <a:r>
              <a:rPr lang="cs-CZ" dirty="0" smtClean="0">
                <a:solidFill>
                  <a:srgbClr val="00B050"/>
                </a:solidFill>
              </a:rPr>
              <a:t>. 8 splacená jistina = 0</a:t>
            </a:r>
          </a:p>
          <a:p>
            <a:pPr lvl="1"/>
            <a:r>
              <a:rPr lang="cs-CZ" dirty="0" err="1" smtClean="0">
                <a:solidFill>
                  <a:srgbClr val="00B050"/>
                </a:solidFill>
              </a:rPr>
              <a:t>sl</a:t>
            </a:r>
            <a:r>
              <a:rPr lang="cs-CZ" dirty="0" smtClean="0">
                <a:solidFill>
                  <a:srgbClr val="00B050"/>
                </a:solidFill>
              </a:rPr>
              <a:t>. 9 náklady za dobu smlouvy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Otázka vyčlenění  - ú, z, </a:t>
            </a:r>
            <a:r>
              <a:rPr lang="cs-CZ" dirty="0" err="1" smtClean="0">
                <a:solidFill>
                  <a:srgbClr val="00B050"/>
                </a:solidFill>
              </a:rPr>
              <a:t>nfv</a:t>
            </a:r>
            <a:r>
              <a:rPr lang="cs-CZ" dirty="0" smtClean="0">
                <a:solidFill>
                  <a:srgbClr val="00B050"/>
                </a:solidFill>
              </a:rPr>
              <a:t> + ???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Půjčené prostředky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Úvěr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Úročený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Pouze peníze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Vznik uzavřením smlouvy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Zápůjčka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Smlouva reálná = vzniká přenecháním předmětu zápůjčky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Jako bezplatná i úplatná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Nejen peněžní prostředky – zastupitelné věci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Návratná finanční výpomoc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Vždy bezúročná, pouze peníze</a:t>
            </a:r>
            <a:endParaRPr lang="cs-CZ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Vyhláška č. 5/2014 Sb.</a:t>
            </a:r>
            <a:br>
              <a:rPr lang="cs-CZ" dirty="0" smtClean="0"/>
            </a:br>
            <a:r>
              <a:rPr lang="cs-CZ" sz="2800" dirty="0" smtClean="0"/>
              <a:t>výkaz FIN 2-12M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cs-CZ" dirty="0" smtClean="0"/>
              <a:t>Změny v roce 2022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Ukončení činnosti Regionálních rad – zrušené části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Část IX. Přijaté transfery a půjčené peněžní prostředky ze SR a SF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Z položek 4xx1,3,6,8 + 8113, 8123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Členění účelový znak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Příjmy (UZ-</a:t>
            </a:r>
            <a:r>
              <a:rPr lang="cs-CZ" dirty="0" err="1" smtClean="0">
                <a:solidFill>
                  <a:srgbClr val="0070C0"/>
                </a:solidFill>
              </a:rPr>
              <a:t>Pol</a:t>
            </a:r>
            <a:r>
              <a:rPr lang="cs-CZ" dirty="0" smtClean="0">
                <a:solidFill>
                  <a:srgbClr val="0070C0"/>
                </a:solidFill>
              </a:rPr>
              <a:t>-hodnota)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Výdaje (UZ-§-</a:t>
            </a:r>
            <a:r>
              <a:rPr lang="cs-CZ" dirty="0" err="1" smtClean="0">
                <a:solidFill>
                  <a:srgbClr val="0070C0"/>
                </a:solidFill>
              </a:rPr>
              <a:t>Pol</a:t>
            </a:r>
            <a:r>
              <a:rPr lang="cs-CZ" dirty="0" smtClean="0">
                <a:solidFill>
                  <a:srgbClr val="0070C0"/>
                </a:solidFill>
              </a:rPr>
              <a:t>-hodnota)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Celkově – rozdíl za účelový znak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Lepší, přehlednější informace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Kontrola</a:t>
            </a:r>
          </a:p>
          <a:p>
            <a:pPr>
              <a:buNone/>
            </a:pPr>
            <a:endParaRPr lang="cs-CZ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Není podmínka P = V, zejména u víceletých projektů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Přehlednější + průběžná kontrola UZ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Doposud výdaje s UZ do výkazu nevstupovaly – otázka dodatečných oprav, chyb výdajů -</a:t>
            </a:r>
            <a:r>
              <a:rPr lang="cs-CZ" dirty="0" smtClean="0">
                <a:solidFill>
                  <a:schemeClr val="accent6">
                    <a:lumMod val="50000"/>
                  </a:schemeClr>
                </a:solidFill>
                <a:latin typeface="Calibri"/>
              </a:rPr>
              <a:t>&gt; nově nepůjde</a:t>
            </a:r>
          </a:p>
          <a:p>
            <a:endParaRPr lang="cs-CZ" dirty="0" smtClean="0">
              <a:solidFill>
                <a:schemeClr val="accent6">
                  <a:lumMod val="50000"/>
                </a:schemeClr>
              </a:solidFill>
              <a:latin typeface="Calibri"/>
            </a:endParaRP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  <a:latin typeface="Calibri"/>
              </a:rPr>
              <a:t>Účinnost části IX.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  <a:latin typeface="Calibri"/>
              </a:rPr>
              <a:t>Za 2-6/2022 – podle vzoru pro rok 2021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  <a:latin typeface="Calibri"/>
              </a:rPr>
              <a:t>Za 8-12/2022 – podle novely pro rok 2022</a:t>
            </a:r>
            <a:endParaRPr lang="cs-CZ" dirty="0" smtClean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cs-CZ" dirty="0" smtClean="0"/>
              <a:t>Označování UZ – viz. bod. 43 Obecných zásad Pokynu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Povinnost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obec, kraj, dobrovolný svazek obcí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obdrží rozhodnutí nebo smlouvu (případně jiný, právně relevantní podklad) o přidělení transferu SR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označit v daném rozpočtovém roce příslušné výdaje nástrojem + zdrojem + účelovým znakem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Znamená to, že jsme povinni označit i výdaje zpětně v daném roce (nikoliv však v letech minulých). 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I příjmy –  příjem patrně nezinkasujeme dříve, než obdržíme rozhodnutí či smlouvu.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Bez dodržení uvedeného postupu by informace, které z výkazu čerpáme, byly chybné a zejména u mimořádných dotací nepoužitelné.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Poznámky k výkazu FIN 2-12M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28592"/>
          </a:xfrm>
        </p:spPr>
        <p:txBody>
          <a:bodyPr>
            <a:normAutofit fontScale="70000" lnSpcReduction="20000"/>
          </a:bodyPr>
          <a:lstStyle/>
          <a:p>
            <a:pPr marL="342000" indent="-342000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Popisy UZ v účtovém rozvrhu – orientace v UZ, tisky výkazu</a:t>
            </a:r>
          </a:p>
          <a:p>
            <a:pPr marL="342000" indent="-342000">
              <a:buNone/>
            </a:pPr>
            <a:r>
              <a:rPr lang="cs-CZ" dirty="0" smtClean="0"/>
              <a:t>Část I. rozpočtové příjmy</a:t>
            </a:r>
          </a:p>
          <a:p>
            <a:pPr marL="342000" indent="-342000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Příjmy není nutné zapojit do rozpočtu (nerozpočtované, překročené) pokud nepotřebujeme zdroje na krytí výdajů</a:t>
            </a:r>
          </a:p>
          <a:p>
            <a:pPr marL="742050" lvl="1" indent="-342000"/>
            <a:r>
              <a:rPr lang="cs-CZ" dirty="0" smtClean="0">
                <a:solidFill>
                  <a:srgbClr val="00B050"/>
                </a:solidFill>
              </a:rPr>
              <a:t>„zlozvyk“ – příjmy k 31.12. na 100%, či ještě hůře na 99,9%</a:t>
            </a:r>
          </a:p>
          <a:p>
            <a:pPr marL="742050" lvl="1" indent="-342000"/>
            <a:r>
              <a:rPr lang="cs-CZ" dirty="0" smtClean="0">
                <a:solidFill>
                  <a:srgbClr val="00B050"/>
                </a:solidFill>
              </a:rPr>
              <a:t>Neplnění příjmů (nejčastěji jako celek) – vázání výdajů (vazba na saldo P a V po konsolidaci – rozpočet x skutečnost)</a:t>
            </a:r>
          </a:p>
          <a:p>
            <a:pPr marL="342000" indent="-342000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Kontrola položka 2328</a:t>
            </a:r>
          </a:p>
          <a:p>
            <a:pPr marL="342000" indent="-342000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Kontrola záporných stavů </a:t>
            </a:r>
          </a:p>
          <a:p>
            <a:pPr marL="342000" indent="-342000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Kontrola dotací</a:t>
            </a:r>
          </a:p>
          <a:p>
            <a:pPr marL="342000" indent="-342000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Kontrola použitého § (prověřit)</a:t>
            </a:r>
          </a:p>
          <a:p>
            <a:pPr marL="742050" lvl="1" indent="-342000"/>
            <a:r>
              <a:rPr lang="cs-CZ" dirty="0" smtClean="0">
                <a:solidFill>
                  <a:srgbClr val="00B050"/>
                </a:solidFill>
              </a:rPr>
              <a:t>6171:</a:t>
            </a:r>
          </a:p>
          <a:p>
            <a:pPr marL="1142100" lvl="2" indent="-342000"/>
            <a:r>
              <a:rPr lang="cs-CZ" dirty="0" smtClean="0">
                <a:solidFill>
                  <a:srgbClr val="0070C0"/>
                </a:solidFill>
              </a:rPr>
              <a:t>Příjmy z prodeje pozemků, nemovitostí, věcných břemen (3639,…)</a:t>
            </a:r>
          </a:p>
          <a:p>
            <a:pPr marL="1142100" lvl="2" indent="-342000"/>
            <a:r>
              <a:rPr lang="cs-CZ" dirty="0" smtClean="0">
                <a:solidFill>
                  <a:srgbClr val="0070C0"/>
                </a:solidFill>
              </a:rPr>
              <a:t>Nájmy</a:t>
            </a:r>
          </a:p>
          <a:p>
            <a:pPr marL="1142100" lvl="2" indent="-342000"/>
            <a:r>
              <a:rPr lang="cs-CZ" dirty="0" smtClean="0">
                <a:solidFill>
                  <a:srgbClr val="0070C0"/>
                </a:solidFill>
              </a:rPr>
              <a:t>Přijaté dary</a:t>
            </a:r>
          </a:p>
          <a:p>
            <a:pPr marL="1142100" lvl="2" indent="-342000"/>
            <a:r>
              <a:rPr lang="cs-CZ" dirty="0" smtClean="0">
                <a:solidFill>
                  <a:srgbClr val="0070C0"/>
                </a:solidFill>
              </a:rPr>
              <a:t>Ověření  služeb (položka 2111)</a:t>
            </a:r>
          </a:p>
          <a:p>
            <a:pPr marL="342000" indent="-342000"/>
            <a:endParaRPr lang="cs-CZ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cs-CZ" dirty="0" smtClean="0"/>
              <a:t>Část II. Rozpočtové výdaje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Závazné ukazatele – struktura, dodržení, stačí nám ke kontrole výkaz FIN?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Není nutné v rozpočtu snižovat nedočerpané závazné ukazatele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Pokud nepotřebujeme přesunout zdroje na jinou akci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Závěrečný účet – vysvětlení rozdílů (když upravím, nemám co vysvětlovat???)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Uspořili jsme…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Výdaje v rozpočtu byly zbytečně vysoké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Akci jsme nerealizovali, realizovali částečně,…</a:t>
            </a:r>
            <a:endParaRPr lang="cs-CZ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 lnSpcReduction="10000"/>
          </a:bodyPr>
          <a:lstStyle/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Kontrola použití § (prověřit)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6171</a:t>
            </a:r>
          </a:p>
          <a:p>
            <a:pPr lvl="2"/>
            <a:r>
              <a:rPr lang="cs-CZ" dirty="0" smtClean="0">
                <a:solidFill>
                  <a:srgbClr val="00B050"/>
                </a:solidFill>
              </a:rPr>
              <a:t>Pozemky</a:t>
            </a:r>
          </a:p>
          <a:p>
            <a:pPr lvl="2"/>
            <a:r>
              <a:rPr lang="cs-CZ" dirty="0" smtClean="0">
                <a:solidFill>
                  <a:srgbClr val="00B050"/>
                </a:solidFill>
              </a:rPr>
              <a:t>Transfery (mimo přestupkovou agendu)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6409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§, které vážou na činnost příspěvkových organizací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Kontrola transferů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Kontrola záporných stavů ve skutečnosti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Konec roku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nenulové položky 5181, 5182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Položka 5199, 5909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Nerušíme rezervu na §5213 položce 5903</a:t>
            </a:r>
            <a:endParaRPr lang="cs-CZ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cs-CZ" dirty="0" smtClean="0"/>
              <a:t>Část III. financování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Zapojení do rozpočtu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8xx3, 8xx4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8xx7, 8xx8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Korekce k položce 8115 – jaké máme disponibilní prostředky (kolik můžeme zapojit do rozpočtu daného roku)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Termínované vklady, spořící účty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Rozpočet – minimálně změna peněz v roce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Rozpočet – správnost položky 8115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Financování přebytku, schodku hospodaření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Kontrola položky 8901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76664"/>
          </a:xfrm>
        </p:spPr>
        <p:txBody>
          <a:bodyPr/>
          <a:lstStyle/>
          <a:p>
            <a:r>
              <a:rPr lang="cs-CZ" dirty="0" smtClean="0"/>
              <a:t>„</a:t>
            </a:r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pohodový rozpočet“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Příjmy vyšší než rozpočet (více než 100%)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Závazné ukazatele – výdaje mají dostatečnou rezervu (méně než 100%)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Proč rovnáme příjmy a výdaje často na 100%?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Výsledek rozpočtového hospodaření (přebytek, schodek) – </a:t>
            </a:r>
            <a:r>
              <a:rPr lang="cs-CZ" dirty="0" smtClean="0">
                <a:solidFill>
                  <a:srgbClr val="FF0000"/>
                </a:solidFill>
              </a:rPr>
              <a:t>skutečnost lepší než rozpočet</a:t>
            </a:r>
            <a:endParaRPr lang="cs-CZ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008112"/>
          </a:xfrm>
        </p:spPr>
        <p:txBody>
          <a:bodyPr>
            <a:normAutofit/>
          </a:bodyPr>
          <a:lstStyle/>
          <a:p>
            <a:r>
              <a:rPr lang="cs-CZ" sz="3200" dirty="0" smtClean="0"/>
              <a:t>Vyhláška č. 412/2021 Sb., o rozpočtové skladbě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Obsahuje číselnou indentifikaci a názvy</a:t>
            </a:r>
          </a:p>
          <a:p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Neobsahuje náplň položek a paragrafů - jak jsme byli zvyklí</a:t>
            </a:r>
          </a:p>
          <a:p>
            <a:pPr indent="0">
              <a:buNone/>
            </a:pPr>
            <a:r>
              <a:rPr lang="pl-PL" dirty="0" smtClean="0">
                <a:solidFill>
                  <a:srgbClr val="FF0000"/>
                </a:solidFill>
              </a:rPr>
              <a:t>Proč? Nevyhovuje legislativně-technickým požadavkům na právní předpis - příliš rozsáhlá a podrobná</a:t>
            </a:r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cs-CZ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K vyhlášce ministerstvo financí vydává metodický materiál, který obsahuje náplně položek a paragrafů  „Pokyn k postupu podle vyhlášky ministerstva financí č. 412/2021 Sb., o rozpočtové skladbě”.</a:t>
            </a:r>
            <a:endParaRPr lang="cs-CZ" dirty="0" smtClean="0">
              <a:solidFill>
                <a:schemeClr val="accent6">
                  <a:lumMod val="50000"/>
                </a:schemeClr>
              </a:solidFill>
            </a:endParaRPr>
          </a:p>
          <a:p>
            <a:pPr>
              <a:buNone/>
            </a:pPr>
            <a:endParaRPr lang="cs-CZ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19268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pl-PL" sz="3400" dirty="0" smtClean="0"/>
              <a:t>Co to pro nás tato změna znamená?</a:t>
            </a:r>
            <a:endParaRPr lang="cs-CZ" sz="3400" dirty="0" smtClean="0"/>
          </a:p>
          <a:p>
            <a:pPr lvl="0"/>
            <a:r>
              <a:rPr lang="pl-PL" sz="3400" dirty="0" smtClean="0">
                <a:solidFill>
                  <a:schemeClr val="accent6">
                    <a:lumMod val="50000"/>
                  </a:schemeClr>
                </a:solidFill>
              </a:rPr>
              <a:t>Vyhláška je pro nás v plném rozsahu závazná</a:t>
            </a:r>
          </a:p>
          <a:p>
            <a:pPr lvl="0"/>
            <a:r>
              <a:rPr lang="pl-PL" sz="3400" dirty="0" smtClean="0">
                <a:solidFill>
                  <a:schemeClr val="accent6">
                    <a:lumMod val="50000"/>
                  </a:schemeClr>
                </a:solidFill>
              </a:rPr>
              <a:t>Interpretovat obsah položek a paragrafů jen podle názvů uvedených ve vyhlášce je nedostatečné</a:t>
            </a:r>
          </a:p>
          <a:p>
            <a:pPr lvl="0"/>
            <a:r>
              <a:rPr lang="pl-PL" sz="3400" dirty="0" smtClean="0">
                <a:solidFill>
                  <a:schemeClr val="accent6">
                    <a:lumMod val="50000"/>
                  </a:schemeClr>
                </a:solidFill>
              </a:rPr>
              <a:t>Vyhláška prochází standartním legislativním procesem - připomínkové řízení + vypořádání připomínek (i názory z ÚSC)</a:t>
            </a:r>
          </a:p>
          <a:p>
            <a:pPr lvl="0"/>
            <a:r>
              <a:rPr lang="pl-PL" sz="3400" dirty="0" smtClean="0">
                <a:solidFill>
                  <a:schemeClr val="accent6">
                    <a:lumMod val="50000"/>
                  </a:schemeClr>
                </a:solidFill>
              </a:rPr>
              <a:t>Pokyn k postupu podle vyhlášky ministerstva financí č. 412/2021 Sb., o rozpočtové skladbě</a:t>
            </a:r>
          </a:p>
          <a:p>
            <a:pPr lvl="1"/>
            <a:r>
              <a:rPr lang="pl-PL" sz="3100" dirty="0" smtClean="0">
                <a:solidFill>
                  <a:srgbClr val="00B050"/>
                </a:solidFill>
              </a:rPr>
              <a:t>Není legislativně závazný</a:t>
            </a:r>
          </a:p>
          <a:p>
            <a:pPr lvl="1"/>
            <a:r>
              <a:rPr lang="pl-PL" sz="3100" dirty="0" smtClean="0">
                <a:solidFill>
                  <a:srgbClr val="00B050"/>
                </a:solidFill>
              </a:rPr>
              <a:t>Jde o materiál metodický </a:t>
            </a:r>
          </a:p>
          <a:p>
            <a:pPr indent="0">
              <a:buNone/>
            </a:pPr>
            <a:r>
              <a:rPr lang="pl-PL" sz="3500" dirty="0" smtClean="0">
                <a:solidFill>
                  <a:srgbClr val="FF0000"/>
                </a:solidFill>
              </a:rPr>
              <a:t>Pokud chceme, aby informace, které předkládáme na bázi rozpočtové skladby měly kvalitu, vypovídací schopnost a srovnatelnost, je důležité se touto metodikou řídit</a:t>
            </a:r>
            <a:endParaRPr lang="cs-CZ" sz="3500" dirty="0" smtClean="0">
              <a:solidFill>
                <a:srgbClr val="FF0000"/>
              </a:solidFill>
            </a:endParaRPr>
          </a:p>
          <a:p>
            <a:pPr lvl="1"/>
            <a:r>
              <a:rPr lang="pl-PL" sz="3100" dirty="0" smtClean="0">
                <a:solidFill>
                  <a:srgbClr val="00B050"/>
                </a:solidFill>
              </a:rPr>
              <a:t>Pokyn nepodléhá připomínkovému řízení</a:t>
            </a:r>
            <a:endParaRPr lang="cs-CZ" sz="3100" dirty="0" smtClean="0">
              <a:solidFill>
                <a:srgbClr val="00B050"/>
              </a:solidFill>
            </a:endParaRPr>
          </a:p>
          <a:p>
            <a:pPr lvl="1"/>
            <a:r>
              <a:rPr lang="pl-PL" sz="3100" dirty="0" smtClean="0">
                <a:solidFill>
                  <a:srgbClr val="00B050"/>
                </a:solidFill>
              </a:rPr>
              <a:t>Změny Pokynu mohou být realizovány v průběhu roku</a:t>
            </a:r>
          </a:p>
          <a:p>
            <a:pPr lvl="2"/>
            <a:r>
              <a:rPr lang="pl-PL" sz="2600" dirty="0" smtClean="0">
                <a:solidFill>
                  <a:srgbClr val="0070C0"/>
                </a:solidFill>
              </a:rPr>
              <a:t>Schopnost reagovat na změny či potřeby i v průběhu roku</a:t>
            </a:r>
          </a:p>
          <a:p>
            <a:pPr lvl="2"/>
            <a:r>
              <a:rPr lang="pl-PL" sz="2600" dirty="0" smtClean="0">
                <a:solidFill>
                  <a:srgbClr val="0070C0"/>
                </a:solidFill>
              </a:rPr>
              <a:t>Řešení naprosto vyjímečné</a:t>
            </a:r>
          </a:p>
          <a:p>
            <a:pPr lvl="2"/>
            <a:r>
              <a:rPr lang="pl-PL" sz="2600" dirty="0" smtClean="0">
                <a:solidFill>
                  <a:srgbClr val="0070C0"/>
                </a:solidFill>
              </a:rPr>
              <a:t> N</a:t>
            </a:r>
            <a:r>
              <a:rPr lang="en-US" sz="2600" dirty="0" err="1" smtClean="0">
                <a:solidFill>
                  <a:srgbClr val="0070C0"/>
                </a:solidFill>
              </a:rPr>
              <a:t>utnost</a:t>
            </a:r>
            <a:r>
              <a:rPr lang="en-US" sz="2600" dirty="0" smtClean="0">
                <a:solidFill>
                  <a:srgbClr val="0070C0"/>
                </a:solidFill>
              </a:rPr>
              <a:t> </a:t>
            </a:r>
            <a:r>
              <a:rPr lang="en-US" sz="2600" dirty="0" err="1" smtClean="0">
                <a:solidFill>
                  <a:srgbClr val="0070C0"/>
                </a:solidFill>
              </a:rPr>
              <a:t>průběžného</a:t>
            </a:r>
            <a:r>
              <a:rPr lang="en-US" sz="2600" dirty="0" smtClean="0">
                <a:solidFill>
                  <a:srgbClr val="0070C0"/>
                </a:solidFill>
              </a:rPr>
              <a:t> </a:t>
            </a:r>
            <a:r>
              <a:rPr lang="en-US" sz="2600" dirty="0" err="1" smtClean="0">
                <a:solidFill>
                  <a:srgbClr val="0070C0"/>
                </a:solidFill>
              </a:rPr>
              <a:t>sledování</a:t>
            </a:r>
            <a:r>
              <a:rPr lang="en-US" sz="2600" dirty="0" smtClean="0">
                <a:solidFill>
                  <a:srgbClr val="0070C0"/>
                </a:solidFill>
              </a:rPr>
              <a:t> </a:t>
            </a:r>
            <a:r>
              <a:rPr lang="en-US" sz="2600" dirty="0" err="1" smtClean="0">
                <a:solidFill>
                  <a:srgbClr val="0070C0"/>
                </a:solidFill>
              </a:rPr>
              <a:t>změn</a:t>
            </a:r>
            <a:endParaRPr lang="cs-CZ" sz="2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Základní zásady vyhlášky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88632"/>
          </a:xfrm>
        </p:spPr>
        <p:txBody>
          <a:bodyPr>
            <a:normAutofit fontScale="70000" lnSpcReduction="20000"/>
          </a:bodyPr>
          <a:lstStyle/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Rozhoduje věcná podstata operace (skutečný právní důvod platby) + bod 5 obecných zásad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Definice transferu – oproti peněžnímu pohybu nestojí přímá protihodnota. Přímou protihodnotu je nutno hodnotit mezi stranami smluvního vztahu, nikoliv ve vztahu k dalším subjektům. 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Náhrady z pohledu rozpočtové skladby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Újma způsobená plátcem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Újma aktivně způsobená plátcem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Náhrada je v příčinné souvislosti s plněním povinnosti plátcem náhrady, případně ve prospěch plátce - jde o položky</a:t>
            </a:r>
          </a:p>
          <a:p>
            <a:pPr lvl="3"/>
            <a:r>
              <a:rPr lang="cs-CZ" dirty="0" smtClean="0"/>
              <a:t>Úhrada (výdej peněžních prostředků) 5192</a:t>
            </a:r>
          </a:p>
          <a:p>
            <a:pPr lvl="3"/>
            <a:r>
              <a:rPr lang="cs-CZ" dirty="0" smtClean="0"/>
              <a:t>Inkaso (příjem peněžních prostředků) 2324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Účetnictví (provozní náklad /výnos) účet 549 / 649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Újma nezpůsobená plátcem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Újmu nezpůsobila organizace, která je povinna náhradu poskytnout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Újma nevznikla při plnění povinností organizace, v její prospěch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Rozpočtová skladba - položky</a:t>
            </a:r>
          </a:p>
          <a:p>
            <a:pPr lvl="3"/>
            <a:r>
              <a:rPr lang="cs-CZ" dirty="0" smtClean="0"/>
              <a:t>Úhrada (výdej peněžních prostředků) 5811</a:t>
            </a:r>
          </a:p>
          <a:p>
            <a:pPr lvl="3"/>
            <a:r>
              <a:rPr lang="cs-CZ" dirty="0" smtClean="0"/>
              <a:t>Inkaso (příjem peněžních prostředků) 2324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Účetnictví (transfer - proti vyplaceným prostředkům nestojí přímá protihodnota, újmu nezpůsobil ten, kdo platí náhradu) účet 572 / 672</a:t>
            </a:r>
            <a:endParaRPr lang="cs-CZ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Přílohy č. 1 – 7 k vyhlášce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Příloha č. 2 – druhové členění (položky)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Příloha č. 3 – Odvětvové členění (paragrafy)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Příloha č. 4 – Konsolidační členění (záznamové jednotky)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Příloha č. 6 – prostorové členění (1/5 = tuzemsko/ zahraničí)</a:t>
            </a:r>
          </a:p>
          <a:p>
            <a:r>
              <a:rPr lang="cs-CZ" dirty="0" smtClean="0">
                <a:solidFill>
                  <a:srgbClr val="00B050"/>
                </a:solidFill>
              </a:rPr>
              <a:t>Nástrojové členění</a:t>
            </a:r>
          </a:p>
          <a:p>
            <a:r>
              <a:rPr lang="cs-CZ" dirty="0" smtClean="0">
                <a:solidFill>
                  <a:srgbClr val="00B050"/>
                </a:solidFill>
              </a:rPr>
              <a:t>Transferové členění</a:t>
            </a:r>
          </a:p>
          <a:p>
            <a:pPr lvl="1"/>
            <a:r>
              <a:rPr lang="cs-CZ" dirty="0" smtClean="0">
                <a:solidFill>
                  <a:srgbClr val="0070C0"/>
                </a:solidFill>
              </a:rPr>
              <a:t>zveřejňuje MF na webových stránkách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cs-CZ" dirty="0" smtClean="0"/>
              <a:t>Pokyn ministerstva financí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2859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cs-CZ" dirty="0" smtClean="0"/>
              <a:t>Obsahuje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95 bodů vymezení pojmů k rozpočtové skladbě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43 bodů obecných zásad k položkám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Část je přesunuta (v minulé RS – úvod, u položek třídy 5,…), část doplněna nově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Rozdělení netvoří logické okruhy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Výklad položek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Výklad paragrafů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Výklad odpovídá zvyklostem z minulých let</a:t>
            </a:r>
            <a:endParaRPr lang="cs-CZ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r>
              <a:rPr lang="cs-CZ" sz="3200" dirty="0" smtClean="0"/>
              <a:t>Vybrané otázky z vymezení pojmů a obecných zásad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1256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cs-CZ" dirty="0" smtClean="0"/>
              <a:t>Dotace nebo náhrada (bod 10 vymezení pojmů)? Dotací jsou: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Poskytovány podle rozpočtových pravidel (zákon č. 250/2000 Sb. a zákon č. 218/2000 Sb.)</a:t>
            </a:r>
          </a:p>
          <a:p>
            <a:pPr lvl="0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Jako dotace označeny v právním předpise</a:t>
            </a:r>
          </a:p>
          <a:p>
            <a:pPr lvl="0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Podmínka - odpovídají definici transferu  - jde o plnění bez přímé odpovídající protihodnoty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Poskytnuté na náhradu výdajů / nákladů je dotací: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vynaloženy dobrovolně (v právním předpise nebyla stanovena povinná realizace výdaje),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zároveň jsou v rozhodnutí, smlouvě či právním předpise jako dotace označeny.</a:t>
            </a:r>
          </a:p>
          <a:p>
            <a:pPr>
              <a:buNone/>
            </a:pPr>
            <a:r>
              <a:rPr lang="cs-CZ" dirty="0" smtClean="0"/>
              <a:t>Náhradou rozumíme:</a:t>
            </a:r>
          </a:p>
          <a:p>
            <a:pPr lvl="0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nahrazuje subjektu výdaje / náklady, které vynaložil povinně</a:t>
            </a:r>
          </a:p>
          <a:p>
            <a:pPr lvl="0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nahrazuje výdaje / náklady + splňuje charakteristiku transferů - není v právním předpise, smlouvě či rozhodnutí jako dotace nazváno. </a:t>
            </a:r>
          </a:p>
          <a:p>
            <a:pPr>
              <a:buNone/>
            </a:pPr>
            <a:endParaRPr lang="cs-CZ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Kladen důraz na formu (…je jako dotace označena…) ne na věcnou stránku </a:t>
            </a:r>
          </a:p>
          <a:p>
            <a:endParaRPr lang="cs-CZ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Účetně – vše transfery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Náhrady - nepodléhají konsolidaci</a:t>
            </a:r>
            <a:endParaRPr lang="cs-CZ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77500" lnSpcReduction="20000"/>
          </a:bodyPr>
          <a:lstStyle/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DDHM (bod 11 vymezení pojmů) – přístup se nemění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ICT (bod 14 vymezení pojmů) – položky 5168 + rozšířená 6125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Investičními půjčenými prostředky + investičními transfery (body 16-17 vymezení pojmů)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u příjemce určeny na investiční výdaje (pořízení dlouhodobého majetku) 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Od 2022 i určené u příjemce na poskytování transferu nebo půjček na investiční výdaje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Klíčování (bod 20 vymezení pojmů, bod 4 obecných zásad)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Položky</a:t>
            </a:r>
          </a:p>
          <a:p>
            <a:pPr marL="1371600" lvl="2" indent="-457200">
              <a:buFont typeface="+mj-lt"/>
              <a:buAutoNum type="arabicPeriod"/>
            </a:pPr>
            <a:r>
              <a:rPr lang="cs-CZ" dirty="0" smtClean="0"/>
              <a:t>rozpis dodávky</a:t>
            </a:r>
          </a:p>
          <a:p>
            <a:pPr marL="1371600" lvl="2" indent="-457200">
              <a:buFont typeface="+mj-lt"/>
              <a:buAutoNum type="arabicPeriod"/>
            </a:pPr>
            <a:r>
              <a:rPr lang="cs-CZ" dirty="0" smtClean="0"/>
              <a:t>kvalifikovaný odhad</a:t>
            </a:r>
          </a:p>
          <a:p>
            <a:pPr marL="1371600" lvl="2" indent="-457200">
              <a:buFont typeface="+mj-lt"/>
              <a:buAutoNum type="arabicPeriod"/>
            </a:pPr>
            <a:r>
              <a:rPr lang="cs-CZ" dirty="0" smtClean="0"/>
              <a:t>převažující položka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Paragrafy</a:t>
            </a:r>
          </a:p>
          <a:p>
            <a:pPr marL="1371600" lvl="2" indent="-457200">
              <a:buFont typeface="+mj-lt"/>
              <a:buAutoNum type="arabicPeriod"/>
            </a:pPr>
            <a:r>
              <a:rPr lang="cs-CZ" dirty="0" smtClean="0"/>
              <a:t>převažující paragraf</a:t>
            </a:r>
          </a:p>
          <a:p>
            <a:pPr marL="1371600" lvl="2" indent="-457200">
              <a:buFont typeface="+mj-lt"/>
              <a:buAutoNum type="arabicPeriod"/>
            </a:pPr>
            <a:r>
              <a:rPr lang="cs-CZ" dirty="0" smtClean="0"/>
              <a:t>rozčlenění</a:t>
            </a:r>
            <a:endParaRPr lang="cs-CZ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lnSpcReduction="10000"/>
          </a:bodyPr>
          <a:lstStyle/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Oblast autorského práva zachována (bod 22, 23, 34 vymezení pojmů)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Konzumace autorských děl (bod 22 vymezení pojmů)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slouží k rozlišení druhového členění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výdaje související s užíváním autorského práva, licencí apod. obecně směřujeme k položce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5041 - Odměny za užití duševního vlastnictví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5042 - Odměny za užití počítačových programů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Termín konzumace je odlišný od termínu užívání - vykazujeme je na ostatních položkách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5136 (knihy), 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5169 (sledování uměleckých výkonů).</a:t>
            </a:r>
          </a:p>
          <a:p>
            <a:endParaRPr lang="cs-CZ" dirty="0" smtClean="0"/>
          </a:p>
          <a:p>
            <a:pPr lvl="1"/>
            <a:endParaRPr lang="cs-CZ" dirty="0" smtClean="0"/>
          </a:p>
          <a:p>
            <a:pPr lvl="1"/>
            <a:endParaRPr lang="cs-CZ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73" name="Rectangle 11"/>
          <p:cNvSpPr>
            <a:spLocks noChangeArrowheads="1"/>
          </p:cNvSpPr>
          <p:nvPr/>
        </p:nvSpPr>
        <p:spPr bwMode="auto">
          <a:xfrm>
            <a:off x="1835696" y="404664"/>
            <a:ext cx="4176464" cy="79208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Informace</a:t>
            </a:r>
            <a:endParaRPr kumimoji="0" lang="cs-CZ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Využitelná prostřednictvím zvláštního zařízení</a:t>
            </a: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Pro vnitřní potřebu organizace</a:t>
            </a: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5972" name="AutoShape 12"/>
          <p:cNvSpPr>
            <a:spLocks noChangeArrowheads="1"/>
          </p:cNvSpPr>
          <p:nvPr/>
        </p:nvSpPr>
        <p:spPr bwMode="auto">
          <a:xfrm>
            <a:off x="1043608" y="1484784"/>
            <a:ext cx="2664296" cy="6367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Přístup do elektronické databáze</a:t>
            </a:r>
            <a:endParaRPr kumimoji="0" lang="cs-CZ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5971" name="AutoShape 13"/>
          <p:cNvSpPr>
            <a:spLocks noChangeArrowheads="1"/>
          </p:cNvSpPr>
          <p:nvPr/>
        </p:nvSpPr>
        <p:spPr bwMode="auto">
          <a:xfrm>
            <a:off x="3995936" y="1484784"/>
            <a:ext cx="2664296" cy="57606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Na hmotném nosiči</a:t>
            </a:r>
            <a:endParaRPr kumimoji="0" lang="cs-CZ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5970" name="AutoShape 14"/>
          <p:cNvSpPr>
            <a:spLocks noChangeArrowheads="1"/>
          </p:cNvSpPr>
          <p:nvPr/>
        </p:nvSpPr>
        <p:spPr bwMode="auto">
          <a:xfrm>
            <a:off x="611560" y="2708920"/>
            <a:ext cx="2952328" cy="93610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Povaha nehmotného majetku, </a:t>
            </a:r>
            <a:r>
              <a:rPr kumimoji="0" lang="cs-CZ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zejména</a:t>
            </a: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400" b="0" i="0" u="none" strike="noStrike" cap="none" normalizeH="0" baseline="0" dirty="0" smtClean="0">
                <a:ln>
                  <a:noFill/>
                </a:ln>
                <a:solidFill>
                  <a:srgbClr val="98480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Oprávnění k užití práva na dobu neomezenou</a:t>
            </a: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5969" name="AutoShape 15"/>
          <p:cNvSpPr>
            <a:spLocks noChangeArrowheads="1"/>
          </p:cNvSpPr>
          <p:nvPr/>
        </p:nvSpPr>
        <p:spPr bwMode="auto">
          <a:xfrm>
            <a:off x="3707904" y="2636912"/>
            <a:ext cx="3168352" cy="93610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Nemá povahu nehmotného majetku,</a:t>
            </a: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400" b="0" i="0" u="none" strike="noStrike" cap="none" normalizeH="0" baseline="0" dirty="0" smtClean="0">
                <a:ln>
                  <a:noFill/>
                </a:ln>
                <a:solidFill>
                  <a:srgbClr val="98480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Nemá oprávnění k užití práva na dobu neomezenou</a:t>
            </a: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5968" name="Rectangle 16"/>
          <p:cNvSpPr>
            <a:spLocks noChangeArrowheads="1"/>
          </p:cNvSpPr>
          <p:nvPr/>
        </p:nvSpPr>
        <p:spPr bwMode="auto">
          <a:xfrm>
            <a:off x="395536" y="4293096"/>
            <a:ext cx="3240360" cy="63772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sz="1400" b="0" i="0" u="none" strike="noStrike" cap="none" normalizeH="0" baseline="0" dirty="0" smtClean="0">
                <a:ln>
                  <a:noFill/>
                </a:ln>
                <a:solidFill>
                  <a:srgbClr val="98480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Ocenění vyšší než 60 tis. Kč</a:t>
            </a: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cs-CZ" sz="1400" b="0" i="0" u="none" strike="noStrike" cap="none" normalizeH="0" baseline="0" dirty="0" smtClean="0">
                <a:ln>
                  <a:noFill/>
                </a:ln>
                <a:solidFill>
                  <a:srgbClr val="98480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Předpokládané využití delší než 1 rok</a:t>
            </a: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5967" name="Oval 17"/>
          <p:cNvSpPr>
            <a:spLocks noChangeArrowheads="1"/>
          </p:cNvSpPr>
          <p:nvPr/>
        </p:nvSpPr>
        <p:spPr bwMode="auto">
          <a:xfrm>
            <a:off x="6948264" y="1556792"/>
            <a:ext cx="1462336" cy="485329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Pol</a:t>
            </a:r>
            <a:r>
              <a:rPr kumimoji="0" lang="cs-CZ" sz="1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cs-CZ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5169</a:t>
            </a: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5966" name="Rectangle 18"/>
          <p:cNvSpPr>
            <a:spLocks noChangeArrowheads="1"/>
          </p:cNvSpPr>
          <p:nvPr/>
        </p:nvSpPr>
        <p:spPr bwMode="auto">
          <a:xfrm>
            <a:off x="3851920" y="4293096"/>
            <a:ext cx="2952328" cy="637729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cs-CZ" sz="1400" b="0" i="0" u="none" strike="noStrike" cap="none" normalizeH="0" baseline="0" dirty="0" smtClean="0">
                <a:ln>
                  <a:noFill/>
                </a:ln>
                <a:solidFill>
                  <a:srgbClr val="984806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Neplatí alespoň 1 pravidlo vedlejší tabulky</a:t>
            </a: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5965" name="Oval 19"/>
          <p:cNvSpPr>
            <a:spLocks noChangeArrowheads="1"/>
          </p:cNvSpPr>
          <p:nvPr/>
        </p:nvSpPr>
        <p:spPr bwMode="auto">
          <a:xfrm>
            <a:off x="4644008" y="5373216"/>
            <a:ext cx="1440160" cy="55733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Pol</a:t>
            </a:r>
            <a:r>
              <a:rPr kumimoji="0" lang="cs-CZ" sz="1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cs-CZ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5172</a:t>
            </a: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5964" name="Oval 20"/>
          <p:cNvSpPr>
            <a:spLocks noChangeArrowheads="1"/>
          </p:cNvSpPr>
          <p:nvPr/>
        </p:nvSpPr>
        <p:spPr bwMode="auto">
          <a:xfrm>
            <a:off x="7092280" y="2852936"/>
            <a:ext cx="1440160" cy="485329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Pol</a:t>
            </a:r>
            <a:r>
              <a:rPr kumimoji="0" lang="cs-CZ" sz="1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cs-CZ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5042</a:t>
            </a: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5963" name="Oval 21"/>
          <p:cNvSpPr>
            <a:spLocks noChangeArrowheads="1"/>
          </p:cNvSpPr>
          <p:nvPr/>
        </p:nvSpPr>
        <p:spPr bwMode="auto">
          <a:xfrm>
            <a:off x="1187624" y="5445224"/>
            <a:ext cx="1656184" cy="55733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sz="1400" b="0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Pol</a:t>
            </a:r>
            <a:r>
              <a:rPr kumimoji="0" lang="cs-CZ" sz="1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cs-CZ" sz="1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6111</a:t>
            </a:r>
            <a:endParaRPr kumimoji="0" lang="cs-CZ" sz="1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5959" name="AutoShape 25"/>
          <p:cNvSpPr>
            <a:spLocks noChangeShapeType="1"/>
          </p:cNvSpPr>
          <p:nvPr/>
        </p:nvSpPr>
        <p:spPr bwMode="auto">
          <a:xfrm rot="5400000">
            <a:off x="1023938" y="1717675"/>
            <a:ext cx="1460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25974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sp>
        <p:nvSpPr>
          <p:cNvPr id="125986" name="Rectangle 3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Přímá spojovací šipka 16"/>
          <p:cNvCxnSpPr>
            <a:endCxn id="125972" idx="0"/>
          </p:cNvCxnSpPr>
          <p:nvPr/>
        </p:nvCxnSpPr>
        <p:spPr>
          <a:xfrm flipH="1">
            <a:off x="2375756" y="1196752"/>
            <a:ext cx="1116124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ovací šipka 18"/>
          <p:cNvCxnSpPr>
            <a:endCxn id="125971" idx="0"/>
          </p:cNvCxnSpPr>
          <p:nvPr/>
        </p:nvCxnSpPr>
        <p:spPr>
          <a:xfrm>
            <a:off x="4283968" y="1196752"/>
            <a:ext cx="1044116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ovací šipka 27"/>
          <p:cNvCxnSpPr>
            <a:stCxn id="125971" idx="3"/>
            <a:endCxn id="125967" idx="2"/>
          </p:cNvCxnSpPr>
          <p:nvPr/>
        </p:nvCxnSpPr>
        <p:spPr>
          <a:xfrm>
            <a:off x="6660232" y="1772816"/>
            <a:ext cx="288032" cy="2664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ovací šipka 29"/>
          <p:cNvCxnSpPr>
            <a:endCxn id="125970" idx="0"/>
          </p:cNvCxnSpPr>
          <p:nvPr/>
        </p:nvCxnSpPr>
        <p:spPr>
          <a:xfrm flipH="1">
            <a:off x="2087724" y="2132856"/>
            <a:ext cx="36004" cy="57606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ovací šipka 31"/>
          <p:cNvCxnSpPr/>
          <p:nvPr/>
        </p:nvCxnSpPr>
        <p:spPr>
          <a:xfrm>
            <a:off x="2627784" y="2132856"/>
            <a:ext cx="280831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římá spojovací šipka 33"/>
          <p:cNvCxnSpPr>
            <a:stCxn id="125969" idx="3"/>
            <a:endCxn id="125964" idx="2"/>
          </p:cNvCxnSpPr>
          <p:nvPr/>
        </p:nvCxnSpPr>
        <p:spPr>
          <a:xfrm flipV="1">
            <a:off x="6876256" y="3095601"/>
            <a:ext cx="216024" cy="93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ovací šipka 36"/>
          <p:cNvCxnSpPr>
            <a:stCxn id="125968" idx="2"/>
            <a:endCxn id="125963" idx="0"/>
          </p:cNvCxnSpPr>
          <p:nvPr/>
        </p:nvCxnSpPr>
        <p:spPr>
          <a:xfrm>
            <a:off x="2015716" y="4930825"/>
            <a:ext cx="0" cy="5143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římá spojovací šipka 39"/>
          <p:cNvCxnSpPr>
            <a:stCxn id="125966" idx="2"/>
            <a:endCxn id="125965" idx="0"/>
          </p:cNvCxnSpPr>
          <p:nvPr/>
        </p:nvCxnSpPr>
        <p:spPr>
          <a:xfrm>
            <a:off x="5328084" y="4930825"/>
            <a:ext cx="36004" cy="4423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Přímá spojovací šipka 42"/>
          <p:cNvCxnSpPr/>
          <p:nvPr/>
        </p:nvCxnSpPr>
        <p:spPr>
          <a:xfrm flipH="1">
            <a:off x="1403648" y="3645024"/>
            <a:ext cx="288032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Přímá spojovací šipka 46"/>
          <p:cNvCxnSpPr>
            <a:endCxn id="125966" idx="0"/>
          </p:cNvCxnSpPr>
          <p:nvPr/>
        </p:nvCxnSpPr>
        <p:spPr>
          <a:xfrm>
            <a:off x="2555776" y="3645024"/>
            <a:ext cx="2772308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971600" y="675949"/>
          <a:ext cx="7272808" cy="4426569"/>
        </p:xfrm>
        <a:graphic>
          <a:graphicData uri="http://schemas.openxmlformats.org/drawingml/2006/table">
            <a:tbl>
              <a:tblPr/>
              <a:tblGrid>
                <a:gridCol w="1158500"/>
                <a:gridCol w="2441900"/>
                <a:gridCol w="2385185"/>
                <a:gridCol w="1287223"/>
              </a:tblGrid>
              <a:tr h="185093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 b="1" dirty="0">
                          <a:latin typeface="Times New Roman"/>
                          <a:ea typeface="Times New Roman"/>
                        </a:rPr>
                        <a:t>Rozdělení výdajů souvisejících s termínem ocenitelná informace</a:t>
                      </a:r>
                      <a:endParaRPr lang="cs-CZ" sz="1200" dirty="0"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90117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Je nehmotný majetek </a:t>
                      </a:r>
                      <a:endParaRPr lang="cs-CZ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Potenciál majetkové hodnoty</a:t>
                      </a:r>
                      <a:endParaRPr lang="cs-CZ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Využitelná jako ekonomická hodnota</a:t>
                      </a:r>
                      <a:endParaRPr lang="cs-CZ" sz="1200" dirty="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Oprávnění užívání práva na dobu neomezenou</a:t>
                      </a:r>
                      <a:endParaRPr lang="cs-CZ" sz="1200" dirty="0"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Není nehmotný majetek</a:t>
                      </a:r>
                      <a:endParaRPr lang="cs-CZ" sz="120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Nemá ekonomickou hodnotu</a:t>
                      </a:r>
                      <a:endParaRPr lang="cs-CZ" sz="1200"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Oprávnění užívání práva není na dobu neomezenou</a:t>
                      </a:r>
                      <a:endParaRPr lang="cs-CZ" sz="1200"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1850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položka</a:t>
                      </a:r>
                      <a:endParaRPr lang="cs-CZ" sz="1200"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Text</a:t>
                      </a:r>
                      <a:endParaRPr lang="cs-CZ" sz="1200"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položka</a:t>
                      </a:r>
                      <a:endParaRPr lang="cs-CZ" sz="1200" dirty="0"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2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5179, 6119</a:t>
                      </a:r>
                      <a:endParaRPr lang="cs-CZ" sz="1200" dirty="0"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Výdaje, které jsou předmětem autorského práva mimo počítačových programů</a:t>
                      </a:r>
                      <a:endParaRPr lang="cs-CZ" sz="1200" dirty="0"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5041</a:t>
                      </a:r>
                      <a:endParaRPr lang="cs-CZ" sz="1200"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1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5172, 6111</a:t>
                      </a:r>
                      <a:endParaRPr lang="cs-CZ" sz="1200" dirty="0"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Počítačové programy, které jsou předmětem autorského práva</a:t>
                      </a:r>
                      <a:endParaRPr lang="cs-CZ" sz="1200"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5042</a:t>
                      </a:r>
                      <a:endParaRPr lang="cs-CZ" sz="1200"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42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cs-CZ" sz="1200" dirty="0">
                        <a:solidFill>
                          <a:srgbClr val="98480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Analýza, studie týkající se programového vybavení nebo informačních a komunikačních technologií obecně</a:t>
                      </a:r>
                      <a:endParaRPr lang="cs-CZ" sz="1200" dirty="0"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5168</a:t>
                      </a:r>
                      <a:endParaRPr lang="cs-CZ" sz="1200"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11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cs-CZ" sz="1200">
                        <a:solidFill>
                          <a:srgbClr val="98480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Analýzy, studie, plány mimo ICT, které nejsou povinností ze zákona</a:t>
                      </a:r>
                      <a:endParaRPr lang="cs-CZ" sz="1200" dirty="0"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 b="1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5166</a:t>
                      </a:r>
                      <a:endParaRPr lang="cs-CZ" sz="1200"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05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cs-CZ" sz="1200">
                        <a:solidFill>
                          <a:srgbClr val="984806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Analýzy, studie, plány mimo ICT, které jsou povinné na základě právních předpisů</a:t>
                      </a:r>
                      <a:endParaRPr lang="cs-CZ" sz="1200" dirty="0"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984806"/>
                          </a:solidFill>
                          <a:latin typeface="Times New Roman"/>
                          <a:ea typeface="Times New Roman"/>
                        </a:rPr>
                        <a:t>5169</a:t>
                      </a:r>
                      <a:endParaRPr lang="cs-CZ" sz="1200" dirty="0">
                        <a:latin typeface="Times New Roman"/>
                        <a:ea typeface="Times New Roman"/>
                      </a:endParaRPr>
                    </a:p>
                  </a:txBody>
                  <a:tcPr marL="14376" marR="14376" marT="14376" marB="1437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 lnSpcReduction="10000"/>
          </a:bodyPr>
          <a:lstStyle/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Nadlimitní technické zhodnocení (bod 28, 29 vymezení pojmů)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stejný přístup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nepřesná definice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Peněžní fond (bod 44 vymezení pojmů)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Základní podmínkou peněžního fondu je: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Musí umožňovat shromažďování, ukládání a vydávání peněžních prostředků.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Musí umožňovat placení nebo výběry na požádání.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Peněžním fondem je bankovní účet a pokladna členěná rozpočtovou skladbou.</a:t>
            </a:r>
          </a:p>
          <a:p>
            <a:pPr lvl="1"/>
            <a:r>
              <a:rPr lang="cs-CZ" dirty="0" smtClean="0">
                <a:solidFill>
                  <a:srgbClr val="FF0000"/>
                </a:solidFill>
              </a:rPr>
              <a:t>Aktuální problém - </a:t>
            </a:r>
            <a:r>
              <a:rPr lang="cs-CZ" dirty="0" err="1" smtClean="0">
                <a:solidFill>
                  <a:srgbClr val="FF0000"/>
                </a:solidFill>
              </a:rPr>
              <a:t>Sberbank</a:t>
            </a:r>
            <a:endParaRPr lang="cs-CZ" dirty="0" smtClean="0">
              <a:solidFill>
                <a:srgbClr val="FF0000"/>
              </a:solidFill>
            </a:endParaRPr>
          </a:p>
          <a:p>
            <a:endParaRPr lang="cs-CZ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cs-CZ" dirty="0" smtClean="0"/>
              <a:t>Oddělená elektronická peněženka (bod 38 vymezení pojmů)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Vyjadřuje elektronickou hodnotu směnovanou za zboží a služby. 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Umožňuje mít na kartě uloženou peněžní hodnotu, která se při každém nákupu sníží.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je webová, mobilní aplikace nebo i čipová karta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Její funkce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platby na internetu, nesdílíte údaje o platební kartě – ověřování email + heslo)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platby v klasických obchodech prostřednictvím chytrých telefonů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možné propojení s více kartami různých bank (doplnění kreditu)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pohodlné a rychlé platby drobných částek např. v dopravě</a:t>
            </a:r>
          </a:p>
          <a:p>
            <a:pPr lvl="1"/>
            <a:r>
              <a:rPr lang="cs-CZ" dirty="0" smtClean="0">
                <a:solidFill>
                  <a:srgbClr val="0070C0"/>
                </a:solidFill>
              </a:rPr>
              <a:t>příklady – </a:t>
            </a:r>
            <a:r>
              <a:rPr lang="cs-CZ" dirty="0" err="1" smtClean="0">
                <a:solidFill>
                  <a:srgbClr val="0070C0"/>
                </a:solidFill>
              </a:rPr>
              <a:t>PayPal</a:t>
            </a:r>
            <a:r>
              <a:rPr lang="cs-CZ" dirty="0" smtClean="0">
                <a:solidFill>
                  <a:srgbClr val="0070C0"/>
                </a:solidFill>
              </a:rPr>
              <a:t>, </a:t>
            </a:r>
            <a:r>
              <a:rPr lang="cs-CZ" dirty="0" err="1" smtClean="0">
                <a:solidFill>
                  <a:srgbClr val="0070C0"/>
                </a:solidFill>
              </a:rPr>
              <a:t>GoPay</a:t>
            </a:r>
            <a:r>
              <a:rPr lang="cs-CZ" dirty="0" smtClean="0">
                <a:solidFill>
                  <a:srgbClr val="0070C0"/>
                </a:solidFill>
              </a:rPr>
              <a:t>, </a:t>
            </a:r>
            <a:r>
              <a:rPr lang="cs-CZ" dirty="0" err="1" smtClean="0">
                <a:solidFill>
                  <a:srgbClr val="0070C0"/>
                </a:solidFill>
              </a:rPr>
              <a:t>ApplePay</a:t>
            </a:r>
            <a:r>
              <a:rPr lang="cs-CZ" dirty="0" smtClean="0">
                <a:solidFill>
                  <a:srgbClr val="0070C0"/>
                </a:solidFill>
              </a:rPr>
              <a:t>, </a:t>
            </a:r>
            <a:r>
              <a:rPr lang="cs-CZ" dirty="0" err="1" smtClean="0">
                <a:solidFill>
                  <a:srgbClr val="0070C0"/>
                </a:solidFill>
              </a:rPr>
              <a:t>GooglePay</a:t>
            </a:r>
            <a:r>
              <a:rPr lang="cs-CZ" dirty="0" smtClean="0">
                <a:solidFill>
                  <a:srgbClr val="0070C0"/>
                </a:solidFill>
              </a:rPr>
              <a:t>, či tuzemské </a:t>
            </a:r>
            <a:r>
              <a:rPr lang="cs-CZ" dirty="0" err="1" smtClean="0">
                <a:solidFill>
                  <a:srgbClr val="0070C0"/>
                </a:solidFill>
              </a:rPr>
              <a:t>Twisto</a:t>
            </a:r>
            <a:r>
              <a:rPr lang="cs-CZ" dirty="0" smtClean="0">
                <a:solidFill>
                  <a:srgbClr val="0070C0"/>
                </a:solidFill>
              </a:rPr>
              <a:t> nebo účelově zaměřené </a:t>
            </a:r>
            <a:r>
              <a:rPr lang="cs-CZ" dirty="0" err="1" smtClean="0">
                <a:solidFill>
                  <a:srgbClr val="0070C0"/>
                </a:solidFill>
              </a:rPr>
              <a:t>ODISka</a:t>
            </a:r>
            <a:r>
              <a:rPr lang="cs-CZ" dirty="0" smtClean="0">
                <a:solidFill>
                  <a:srgbClr val="0070C0"/>
                </a:solidFill>
              </a:rPr>
              <a:t> nebo Plzeňská karta</a:t>
            </a:r>
          </a:p>
          <a:p>
            <a:endParaRPr lang="cs-CZ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323528" y="188641"/>
          <a:ext cx="8568953" cy="4297680"/>
        </p:xfrm>
        <a:graphic>
          <a:graphicData uri="http://schemas.openxmlformats.org/drawingml/2006/table">
            <a:tbl>
              <a:tblPr/>
              <a:tblGrid>
                <a:gridCol w="2998617"/>
                <a:gridCol w="767388"/>
                <a:gridCol w="767388"/>
                <a:gridCol w="767388"/>
                <a:gridCol w="1052418"/>
                <a:gridCol w="1107877"/>
                <a:gridCol w="1107877"/>
              </a:tblGrid>
              <a:tr h="698303">
                <a:tc gridSpan="7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63242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Příklad: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rgbClr val="63242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Elektronická peněženka pro potřeby integrovaného dopravního systému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rgbClr val="63242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a) pouze na úhradu jízdného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rgbClr val="63242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b) úhrada jízdného a některých souvisejících služeb (parkovné apod.)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26378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Popis případu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Su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Au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OdPa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Pol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MD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Dal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864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a) převod peněz z účtu na e-peněženku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231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0010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6171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5173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8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314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0700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864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a) nákup jízdenky e-peněženkou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314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0700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125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8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512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300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125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864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b) převod peněz z účtu na e-peněženku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231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0010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6171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5185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3 000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8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314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0700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3 000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864">
                <a:tc row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b) úhrada e-peněženkou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314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0700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350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8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512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0300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250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8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518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0480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8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231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0010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6171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5173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250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8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231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0010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6171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5169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186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231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0010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6171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5185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-350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323527" y="4725144"/>
          <a:ext cx="8568954" cy="1800459"/>
        </p:xfrm>
        <a:graphic>
          <a:graphicData uri="http://schemas.openxmlformats.org/drawingml/2006/table">
            <a:tbl>
              <a:tblPr/>
              <a:tblGrid>
                <a:gridCol w="2998617"/>
                <a:gridCol w="767389"/>
                <a:gridCol w="767389"/>
                <a:gridCol w="767389"/>
                <a:gridCol w="1052418"/>
                <a:gridCol w="1107876"/>
                <a:gridCol w="1107876"/>
              </a:tblGrid>
              <a:tr h="329691">
                <a:tc gridSpan="7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63242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Příklad: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rgbClr val="63242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Úhrada parkovného (</a:t>
                      </a:r>
                      <a:r>
                        <a:rPr lang="cs-CZ" sz="1200" dirty="0" err="1">
                          <a:solidFill>
                            <a:srgbClr val="63242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Twisto</a:t>
                      </a:r>
                      <a:r>
                        <a:rPr lang="cs-CZ" sz="1200" dirty="0">
                          <a:solidFill>
                            <a:srgbClr val="63242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se zpětným proplacením dluhu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3741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Popis případu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Su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Au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OdPa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Pol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MD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Dal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269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Parkovné – dle výpisu, případně dokladu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378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0100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269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518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0480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269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Úhrada dluhu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231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0010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6171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5169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7269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378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0100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323528" y="4077072"/>
          <a:ext cx="8496944" cy="2088231"/>
        </p:xfrm>
        <a:graphic>
          <a:graphicData uri="http://schemas.openxmlformats.org/drawingml/2006/table">
            <a:tbl>
              <a:tblPr/>
              <a:tblGrid>
                <a:gridCol w="2973419"/>
                <a:gridCol w="760939"/>
                <a:gridCol w="760939"/>
                <a:gridCol w="760939"/>
                <a:gridCol w="1043574"/>
                <a:gridCol w="1098567"/>
                <a:gridCol w="1098567"/>
              </a:tblGrid>
              <a:tr h="415698">
                <a:tc gridSpan="7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63242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Příklad: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rgbClr val="63242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Elektronické peněženky napojené na platební kartu (odpovídá platbě kartou)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4254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Popis případu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Su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Au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OdPa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Pol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MD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Dal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73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Platba kancelářských potřeb na internetu e-peněženkou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262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0200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1 500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7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501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0300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1 500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73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Odepsání z účtu prostřednictvím bankovní karty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231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0010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6171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5139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1 500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7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262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0200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1 500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323527" y="836712"/>
          <a:ext cx="8496947" cy="2448272"/>
        </p:xfrm>
        <a:graphic>
          <a:graphicData uri="http://schemas.openxmlformats.org/drawingml/2006/table">
            <a:tbl>
              <a:tblPr/>
              <a:tblGrid>
                <a:gridCol w="2973419"/>
                <a:gridCol w="760940"/>
                <a:gridCol w="760940"/>
                <a:gridCol w="760940"/>
                <a:gridCol w="1043574"/>
                <a:gridCol w="1098567"/>
                <a:gridCol w="1098567"/>
              </a:tblGrid>
              <a:tr h="375304">
                <a:tc gridSpan="7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63242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Příklad: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rgbClr val="63242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Elektronická peněženka (pohledávka) vedená na majitele e-peněženky s elektronickými penězi a schopností hradit nákupy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841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Popis případu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Su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Au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OdPa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Pol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MD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Dal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478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Převod peněz z bankovního účtu na e-peněženku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231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0010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6330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5345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10 000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47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262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0190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10 000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478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Inkaso na e-peněženku (vedeme ji jako samostatný platební účet na SU 231 (případně i 261)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261(231)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6330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4134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10 000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47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262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0190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10 000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478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Úhrada kancelářských potřeb z e-peněženky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261(231)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6171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5139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722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47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501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300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722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059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Obecné zásady k třídění položek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08721"/>
            <a:ext cx="8229600" cy="1584175"/>
          </a:xfrm>
        </p:spPr>
        <p:txBody>
          <a:bodyPr>
            <a:normAutofit fontScale="92500" lnSpcReduction="20000"/>
          </a:bodyPr>
          <a:lstStyle/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Právní stav k okamžiku peněžního pohybu (bod 1. obecných zásad)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Změna charakteristiky – možnost rozhodnout se – neměnit / změna dle nových informací</a:t>
            </a:r>
          </a:p>
          <a:p>
            <a:endParaRPr lang="cs-CZ" dirty="0" smtClean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323528" y="2492896"/>
          <a:ext cx="8496947" cy="3985183"/>
        </p:xfrm>
        <a:graphic>
          <a:graphicData uri="http://schemas.openxmlformats.org/drawingml/2006/table">
            <a:tbl>
              <a:tblPr/>
              <a:tblGrid>
                <a:gridCol w="2973419"/>
                <a:gridCol w="760940"/>
                <a:gridCol w="760940"/>
                <a:gridCol w="760940"/>
                <a:gridCol w="1043574"/>
                <a:gridCol w="1098567"/>
                <a:gridCol w="1098567"/>
              </a:tblGrid>
              <a:tr h="320081">
                <a:tc gridSpan="7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63242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Příklad: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rgbClr val="63242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Výměna oken u starosty charakteru technického zhodnocení – předpokládaný náklad 36.000,- Kč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275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Popis případu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Su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Au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OdPa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Pol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MD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Dal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61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Uhrazení zálohy na výměnu oken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231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0010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6171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5123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20 000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6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314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20 000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61"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Při realizaci starosta dodatečně objedná venkovní žaluzie za 6.000,- Kč – fakturace plnění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321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0100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42 000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6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042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0002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42 000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6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314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20 000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6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321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0100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20 000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61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Úhrada doplatku faktury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231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0010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6171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6121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22 000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6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321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0100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22 000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61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Zařazení technického zhodnocení do užívání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042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0002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42 000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6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021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0200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42 000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0061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Možnost úpravy – pokud je ve stejném rozpočtovém roce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231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0010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6171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5123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-20 000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4006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231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0010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6171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6121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20 000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404664"/>
            <a:ext cx="8229600" cy="1656184"/>
          </a:xfrm>
        </p:spPr>
        <p:txBody>
          <a:bodyPr>
            <a:normAutofit fontScale="92500"/>
          </a:bodyPr>
          <a:lstStyle/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Možnost zobrazit pouze peněžní pohyby nikoliv zápočty apod. (bod 7, 8 obecných zásad) 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Výjimka – např. daň z příjmu právnický osob za obec</a:t>
            </a:r>
            <a:endParaRPr lang="cs-CZ" dirty="0">
              <a:solidFill>
                <a:srgbClr val="00B050"/>
              </a:solidFill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539552" y="2708920"/>
          <a:ext cx="7776864" cy="3291626"/>
        </p:xfrm>
        <a:graphic>
          <a:graphicData uri="http://schemas.openxmlformats.org/drawingml/2006/table">
            <a:tbl>
              <a:tblPr/>
              <a:tblGrid>
                <a:gridCol w="2721435"/>
                <a:gridCol w="696453"/>
                <a:gridCol w="696453"/>
                <a:gridCol w="696453"/>
                <a:gridCol w="955136"/>
                <a:gridCol w="1005467"/>
                <a:gridCol w="1005467"/>
              </a:tblGrid>
              <a:tr h="535762">
                <a:tc gridSpan="7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63242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Příklad: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rgbClr val="63242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Obec pronajala společnosti ABC vodovod. Nájemné činí 100 tis. Kč ročně. Povinností nájemce je realizovat opravy do výše 80 tis. za rok. Opravy nad tuto částku jdou k tíži nájemce a bude o ně snížena platba nájemného. Opravy nad dohodnutý rámec byly za daný rok 70 tis. Kč.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6554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 dirty="0">
                          <a:latin typeface="Times New Roman"/>
                          <a:ea typeface="Times New Roman"/>
                          <a:cs typeface="Times New Roman"/>
                        </a:rPr>
                        <a:t>Popis případu</a:t>
                      </a: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Su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Au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OdPa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Pol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MD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1">
                          <a:latin typeface="Times New Roman"/>
                          <a:ea typeface="Times New Roman"/>
                          <a:cs typeface="Times New Roman"/>
                        </a:rPr>
                        <a:t>Dal</a:t>
                      </a: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81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Předpis pohledávky za nájem vodovodu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311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100 000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8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603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0600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100 000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81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Předpis oprav nad dohodnutý rámec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321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70 000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8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511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0500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70 000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81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Započtení oprav (nad dohodnutý rámec) – dle smlouvy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321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70 000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8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311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70 000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81"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Inkaso doplatku nájmu (po započtení)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231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0010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2310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2132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>
                          <a:latin typeface="Times New Roman"/>
                          <a:ea typeface="Times New Roman"/>
                          <a:cs typeface="Times New Roman"/>
                        </a:rPr>
                        <a:t>30 000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88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311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0000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latin typeface="Times New Roman"/>
                          <a:ea typeface="Times New Roman"/>
                          <a:cs typeface="Times New Roman"/>
                        </a:rPr>
                        <a:t>30 000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cs-CZ" dirty="0" smtClean="0"/>
              <a:t>Kompenzace (bod 25,26 obecných zásad)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§ 21 zákona č. 250/2000 Sb. (podpůrně § 49 odst. 7 až 10 zákona č. 218/2000 Sb.)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cs-CZ" sz="2600" i="1" dirty="0" smtClean="0">
                <a:solidFill>
                  <a:srgbClr val="7030A0"/>
                </a:solidFill>
              </a:rPr>
              <a:t>§ 21 Kompenzační peněžní operace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cs-CZ" sz="2600" i="1" dirty="0" smtClean="0">
                <a:solidFill>
                  <a:srgbClr val="7030A0"/>
                </a:solidFill>
              </a:rPr>
              <a:t>(1)Kompenzační operací se do údajů o plnění rozpočtu zařazují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cs-CZ" sz="2600" i="1" dirty="0" smtClean="0">
                <a:solidFill>
                  <a:srgbClr val="7030A0"/>
                </a:solidFill>
              </a:rPr>
              <a:t>a) vrácené přijaté zálohy a vrácené neoprávněně přijaté peněžní prostředky, a to ve stejné výši, ale v záporné hodnotě příjmů téhož rozpočtového roku,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cs-CZ" sz="2600" i="1" dirty="0" smtClean="0">
                <a:solidFill>
                  <a:srgbClr val="7030A0"/>
                </a:solidFill>
              </a:rPr>
              <a:t>b) vrácené poskytnuté zálohy a vrácené neoprávněně vydané peněžní prostředky, a to ve stejné výši, ale v záporné hodnotě výdajů téhož rozpočtového roku.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cs-CZ" sz="2600" i="1" dirty="0" smtClean="0">
                <a:solidFill>
                  <a:srgbClr val="7030A0"/>
                </a:solidFill>
              </a:rPr>
              <a:t>(2) Podle odstavce 1 se postupuje také v případě,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cs-CZ" sz="2600" i="1" dirty="0" smtClean="0">
                <a:solidFill>
                  <a:srgbClr val="7030A0"/>
                </a:solidFill>
              </a:rPr>
              <a:t>a) že v daném rozpočtovém roce dojde ke vzájemné náhradě uskutečněných výdajů mezi osobami řídícími se rozpočtovou skladbou, nebo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cs-CZ" sz="2600" i="1" dirty="0" smtClean="0">
                <a:solidFill>
                  <a:srgbClr val="7030A0"/>
                </a:solidFill>
              </a:rPr>
              <a:t>b) jestliže rozpočet zprostředkovává vztahy mezi rozpočtem vyššího stupně a rozpočty nižších stupňů.</a:t>
            </a:r>
            <a:endParaRPr lang="cs-CZ" dirty="0" smtClean="0">
              <a:solidFill>
                <a:srgbClr val="00B050"/>
              </a:solidFill>
            </a:endParaRPr>
          </a:p>
          <a:p>
            <a:pPr lvl="1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peněžní pohyby ve stejném období,</a:t>
            </a:r>
          </a:p>
          <a:p>
            <a:pPr lvl="1"/>
            <a:r>
              <a:rPr lang="cs-CZ" dirty="0" smtClean="0">
                <a:solidFill>
                  <a:srgbClr val="0070C0"/>
                </a:solidFill>
              </a:rPr>
              <a:t>vratky (bod 85 vymezení pojmů),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omylem (mylná platba),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neoprávněně (v rozporu s právními předpisy nebo smlouvou),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nejsou použity v souladu s určeným účelem,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přeplatku (bod 62 vymezení pojmů),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refundace (bod 68 vymezení pojmů),</a:t>
            </a:r>
          </a:p>
          <a:p>
            <a:endParaRPr lang="cs-CZ" dirty="0" smtClean="0"/>
          </a:p>
          <a:p>
            <a:pPr lvl="1"/>
            <a:endParaRPr lang="cs-CZ" dirty="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Co vracené daňové příjmy či poplatky a kompenzace? 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Řešení – definice u ÚSC s touto variantou nepočítá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Přiměřené užití analogie ustanovení § 49 odst. 10 zákona č. 218/2000 Sb.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možnost vracet daně, odvody, poplatky, a to včetně jejich příslušenství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i v letech, která následují po rozpočtovém roce, ve kterém došlo k jejich přijetí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argument srovnatelnost v rámci rozpočtové skladby</a:t>
            </a:r>
          </a:p>
          <a:p>
            <a:pPr lvl="2"/>
            <a:r>
              <a:rPr lang="cs-CZ" dirty="0" smtClean="0">
                <a:solidFill>
                  <a:srgbClr val="0070C0"/>
                </a:solidFill>
              </a:rPr>
              <a:t>vrácení prostředků za předešlé roky z výdajů (položka 5909).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Změny rozpočtové skladby - položky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1662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cs-CZ" dirty="0" smtClean="0"/>
              <a:t>Poznámka příjmy třída 1 – účetní interpretace: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Aktivní kroky související s příjmem = výnosy účet 60x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Podíl na příjmech, nesouvisí přímo s mou aktivitou = výnos účet 68x</a:t>
            </a:r>
          </a:p>
          <a:p>
            <a:pPr marL="0" indent="0">
              <a:buNone/>
            </a:pPr>
            <a:endParaRPr lang="cs-CZ" sz="1600" dirty="0" smtClean="0"/>
          </a:p>
          <a:p>
            <a:pPr marL="0" indent="0">
              <a:buNone/>
            </a:pPr>
            <a:r>
              <a:rPr lang="cs-CZ" dirty="0" smtClean="0"/>
              <a:t>Položka 1345 - Příjem z poplatku za obecní systém odpadového hospodářství a příjem z poplatku za odkládání komunálního odpadu z nemovité věci </a:t>
            </a:r>
          </a:p>
          <a:p>
            <a:r>
              <a:rPr lang="pl-PL" dirty="0" smtClean="0">
                <a:solidFill>
                  <a:schemeClr val="accent6">
                    <a:lumMod val="50000"/>
                  </a:schemeClr>
                </a:solidFill>
              </a:rPr>
              <a:t>Od roku 2022 je definována jedna položka určená pro vykázání poplatku za odpad.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1337 – pouze doplatky za předešlá období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1349 – doplatky za minulé roky (dřívější položka 1340)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Doplatky za rok 2021 individuální vykázání – podle toho jak systém v roce 2021 nastaven (možnost 1345, 1349, 1337)</a:t>
            </a:r>
          </a:p>
          <a:p>
            <a:r>
              <a:rPr lang="cs-CZ" dirty="0" smtClean="0">
                <a:solidFill>
                  <a:srgbClr val="0070C0"/>
                </a:solidFill>
              </a:rPr>
              <a:t>Rozpočet 2022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Schválen na 1340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Rozpis rozpočtu na 1345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můžeme podat info zastupitelům, ale není úpravou rozpočtu</a:t>
            </a:r>
            <a:endParaRPr lang="cs-CZ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20680"/>
          </a:xfrm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r>
              <a:rPr lang="cs-CZ" dirty="0" smtClean="0"/>
              <a:t>Položka 2229 – Ostatní přijaté vratky transferů a podobné příjmy</a:t>
            </a:r>
          </a:p>
          <a:p>
            <a:pPr lvl="0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Vratky </a:t>
            </a:r>
            <a:r>
              <a:rPr lang="cs-CZ" dirty="0">
                <a:solidFill>
                  <a:schemeClr val="accent6">
                    <a:lumMod val="50000"/>
                  </a:schemeClr>
                </a:solidFill>
              </a:rPr>
              <a:t>transferů od subjektů </a:t>
            </a:r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nepoužívajících </a:t>
            </a:r>
            <a:r>
              <a:rPr lang="cs-CZ" dirty="0">
                <a:solidFill>
                  <a:schemeClr val="accent6">
                    <a:lumMod val="50000"/>
                  </a:schemeClr>
                </a:solidFill>
              </a:rPr>
              <a:t>rozpočtovou </a:t>
            </a:r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skladbu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občan</a:t>
            </a:r>
            <a:r>
              <a:rPr lang="cs-CZ" dirty="0">
                <a:solidFill>
                  <a:srgbClr val="00B050"/>
                </a:solidFill>
              </a:rPr>
              <a:t>, </a:t>
            </a:r>
            <a:endParaRPr lang="cs-CZ" dirty="0" smtClean="0">
              <a:solidFill>
                <a:srgbClr val="00B050"/>
              </a:solidFill>
            </a:endParaRP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podnikatel </a:t>
            </a:r>
            <a:r>
              <a:rPr lang="cs-CZ" dirty="0">
                <a:solidFill>
                  <a:srgbClr val="00B050"/>
                </a:solidFill>
              </a:rPr>
              <a:t>(fyzická i právnická osoba), </a:t>
            </a:r>
            <a:endParaRPr lang="cs-CZ" dirty="0" smtClean="0">
              <a:solidFill>
                <a:srgbClr val="00B050"/>
              </a:solidFill>
            </a:endParaRP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neziskový </a:t>
            </a:r>
            <a:r>
              <a:rPr lang="cs-CZ" dirty="0">
                <a:solidFill>
                  <a:srgbClr val="00B050"/>
                </a:solidFill>
              </a:rPr>
              <a:t>subjekt (spolek, ústav, obecně prospěšná společnost, nadace apod.), </a:t>
            </a:r>
            <a:endParaRPr lang="cs-CZ" dirty="0" smtClean="0">
              <a:solidFill>
                <a:srgbClr val="00B050"/>
              </a:solidFill>
            </a:endParaRP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příspěvková </a:t>
            </a:r>
            <a:r>
              <a:rPr lang="cs-CZ" dirty="0">
                <a:solidFill>
                  <a:srgbClr val="00B050"/>
                </a:solidFill>
              </a:rPr>
              <a:t>organizace.</a:t>
            </a:r>
          </a:p>
          <a:p>
            <a:pPr lvl="0"/>
            <a:r>
              <a:rPr lang="cs-CZ" dirty="0">
                <a:solidFill>
                  <a:schemeClr val="accent6">
                    <a:lumMod val="50000"/>
                  </a:schemeClr>
                </a:solidFill>
              </a:rPr>
              <a:t>Nerozhoduje, zda šlo o běžné nebo kapitálové transfery.</a:t>
            </a:r>
          </a:p>
          <a:p>
            <a:pPr lvl="0"/>
            <a:r>
              <a:rPr lang="cs-CZ" dirty="0">
                <a:solidFill>
                  <a:srgbClr val="7030A0"/>
                </a:solidFill>
              </a:rPr>
              <a:t>Vratky transferů uskutečněné v rozpočtovém období, kdy došlo k poskytnutí transferu, je možné účtovat kompenzačně (snížením výdajů dle položek poskytnutých transferů).</a:t>
            </a:r>
          </a:p>
          <a:p>
            <a:pPr lvl="0"/>
            <a:r>
              <a:rPr lang="cs-CZ" dirty="0" smtClean="0">
                <a:solidFill>
                  <a:srgbClr val="00B0F0"/>
                </a:solidFill>
              </a:rPr>
              <a:t>Zahrnuje </a:t>
            </a:r>
            <a:r>
              <a:rPr lang="cs-CZ" dirty="0">
                <a:solidFill>
                  <a:srgbClr val="00B0F0"/>
                </a:solidFill>
              </a:rPr>
              <a:t>vratky daní a poplatků vyplacených v minulých letech vyjma inkasa daně z přidané hodnoty (ta patří vždy kompenzačně na položku 5362 – Platby daní a poplatků státnímu rozpočtu).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48"/>
          </a:xfrm>
        </p:spPr>
        <p:txBody>
          <a:bodyPr>
            <a:normAutofit fontScale="85000" lnSpcReduction="20000"/>
          </a:bodyPr>
          <a:lstStyle/>
          <a:p>
            <a:pPr marL="342000" indent="-342000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Výzva </a:t>
            </a:r>
            <a:r>
              <a:rPr lang="cs-CZ" dirty="0">
                <a:solidFill>
                  <a:schemeClr val="accent6">
                    <a:lumMod val="50000"/>
                  </a:schemeClr>
                </a:solidFill>
              </a:rPr>
              <a:t>k vrácení dotace nebo její části </a:t>
            </a:r>
            <a:r>
              <a:rPr lang="cs-CZ" dirty="0" smtClean="0">
                <a:solidFill>
                  <a:srgbClr val="00B050"/>
                </a:solidFill>
              </a:rPr>
              <a:t>(jde </a:t>
            </a:r>
            <a:r>
              <a:rPr lang="cs-CZ" dirty="0">
                <a:solidFill>
                  <a:srgbClr val="00B050"/>
                </a:solidFill>
              </a:rPr>
              <a:t>o zvláštní režim vrácení </a:t>
            </a:r>
            <a:r>
              <a:rPr lang="cs-CZ" dirty="0" smtClean="0">
                <a:solidFill>
                  <a:srgbClr val="00B050"/>
                </a:solidFill>
              </a:rPr>
              <a:t>dotace). </a:t>
            </a:r>
            <a:endParaRPr lang="cs-CZ" dirty="0">
              <a:solidFill>
                <a:srgbClr val="00B050"/>
              </a:solidFill>
            </a:endParaRPr>
          </a:p>
          <a:p>
            <a:pPr lvl="1"/>
            <a:r>
              <a:rPr lang="cs-CZ" dirty="0" smtClean="0">
                <a:solidFill>
                  <a:srgbClr val="00B0F0"/>
                </a:solidFill>
              </a:rPr>
              <a:t>Nebudeme </a:t>
            </a:r>
            <a:r>
              <a:rPr lang="cs-CZ" dirty="0">
                <a:solidFill>
                  <a:srgbClr val="00B0F0"/>
                </a:solidFill>
              </a:rPr>
              <a:t>rozlišovat, o jaký typ příjemce dotace jde, zda byla charakteru provozního nebo investičního.</a:t>
            </a:r>
          </a:p>
          <a:p>
            <a:pPr lvl="1"/>
            <a:r>
              <a:rPr lang="cs-CZ" dirty="0">
                <a:solidFill>
                  <a:srgbClr val="00B0F0"/>
                </a:solidFill>
              </a:rPr>
              <a:t>Nebudeme rozlišovat, zda byla vrácena v roce poskytnutí nebo letech následujících.</a:t>
            </a:r>
          </a:p>
          <a:p>
            <a:pPr lvl="0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Vrácení </a:t>
            </a:r>
            <a:r>
              <a:rPr lang="cs-CZ" dirty="0">
                <a:solidFill>
                  <a:schemeClr val="accent6">
                    <a:lumMod val="50000"/>
                  </a:schemeClr>
                </a:solidFill>
              </a:rPr>
              <a:t>dotace na základě smluvních důvodů vzniklých po vyúčtování </a:t>
            </a:r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dotace. </a:t>
            </a:r>
            <a:r>
              <a:rPr lang="cs-CZ" dirty="0">
                <a:solidFill>
                  <a:srgbClr val="FF0000"/>
                </a:solidFill>
              </a:rPr>
              <a:t>Jde nejčastěji o nedodržení využití vybudovaného majetku v době udržitelnosti.</a:t>
            </a:r>
          </a:p>
          <a:p>
            <a:pPr lvl="0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Zahrnuje </a:t>
            </a:r>
            <a:r>
              <a:rPr lang="cs-CZ" dirty="0">
                <a:solidFill>
                  <a:schemeClr val="accent6">
                    <a:lumMod val="50000"/>
                  </a:schemeClr>
                </a:solidFill>
              </a:rPr>
              <a:t>vrácené transfery nebo návratné finanční výpomoci odňaté z </a:t>
            </a:r>
            <a:r>
              <a:rPr lang="cs-CZ" dirty="0">
                <a:solidFill>
                  <a:srgbClr val="FF0000"/>
                </a:solidFill>
              </a:rPr>
              <a:t>důvodu úmyslného nebo neúmyslného zavinění ze strany příjemce </a:t>
            </a:r>
            <a:r>
              <a:rPr lang="cs-CZ" dirty="0">
                <a:solidFill>
                  <a:schemeClr val="accent6">
                    <a:lumMod val="50000"/>
                  </a:schemeClr>
                </a:solidFill>
              </a:rPr>
              <a:t>dotace (odkaz na </a:t>
            </a:r>
            <a:r>
              <a:rPr lang="cs-CZ" dirty="0" err="1">
                <a:solidFill>
                  <a:schemeClr val="accent6">
                    <a:lumMod val="50000"/>
                  </a:schemeClr>
                </a:solidFill>
              </a:rPr>
              <a:t>ust</a:t>
            </a:r>
            <a:r>
              <a:rPr lang="cs-CZ" dirty="0">
                <a:solidFill>
                  <a:schemeClr val="accent6">
                    <a:lumMod val="50000"/>
                  </a:schemeClr>
                </a:solidFill>
              </a:rPr>
              <a:t>. § 15 odst. 1 písm. b) a f) zákona č. 218/2000 Sb. uvádí neúplné nebo nepravdivé informace, na základě kterých byla dotace poskytnuta a dále umožnění nelegální práce).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u="sng" dirty="0" smtClean="0"/>
              <a:t>Rozpočtové zachycení – finanční vypořádání dotace PO zprostředkované zřizovatelem</a:t>
            </a:r>
            <a:endParaRPr lang="cs-CZ" sz="3200" b="1" u="sng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395536" y="1916832"/>
          <a:ext cx="8424936" cy="276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5"/>
                <a:gridCol w="2160240"/>
                <a:gridCol w="208823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Popis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MD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Dal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Neinvestiční dotace pro PO – zřizovatel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err="1" smtClean="0"/>
                        <a:t>Pol</a:t>
                      </a:r>
                      <a:r>
                        <a:rPr lang="cs-CZ" dirty="0" smtClean="0"/>
                        <a:t>. 4116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375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Převod příspěvkové</a:t>
                      </a:r>
                      <a:r>
                        <a:rPr lang="cs-CZ" baseline="0" dirty="0" smtClean="0"/>
                        <a:t> organizaci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375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err="1" smtClean="0"/>
                        <a:t>Pol</a:t>
                      </a:r>
                      <a:r>
                        <a:rPr lang="cs-CZ" dirty="0" smtClean="0"/>
                        <a:t>. 5336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Příjem finančního</a:t>
                      </a:r>
                      <a:r>
                        <a:rPr lang="cs-CZ" baseline="0" dirty="0" smtClean="0"/>
                        <a:t> vypořádání od PO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err="1" smtClean="0"/>
                        <a:t>Pol</a:t>
                      </a:r>
                      <a:r>
                        <a:rPr lang="cs-CZ" dirty="0" smtClean="0"/>
                        <a:t>. 2229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375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Odeslání finančního vypořádání (ministerstvo, kraj)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375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err="1" smtClean="0"/>
                        <a:t>Pol</a:t>
                      </a:r>
                      <a:r>
                        <a:rPr lang="cs-CZ" dirty="0" smtClean="0"/>
                        <a:t>. 2229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Ministerstvo</a:t>
                      </a:r>
                      <a:r>
                        <a:rPr lang="cs-CZ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(kraj) přijme na položku 2229 – srozumitelnost, ekonomická podstata (poskytovatel identifikuje komu poskytl dotaci).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cs-CZ" dirty="0" smtClean="0"/>
              <a:t>5164 – Nájemné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Nájemné podle nájemních smluv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Pachtovné podle pachtovních smluv s výjimkou zemědělského pachtu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Nezahrnuje smlouvy o ubytování (o přechodném nájmu)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Nepatří sem výdaje za služby, které pronajímatel poskytuje nájemci, lze-li je oddělit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5173 – Cestovné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Doplněny výdaje na očkování a lékařská vyšetření pro účely zahraniční pracovní nebo služební cesty 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Hradí zaměstnanec:</a:t>
            </a:r>
          </a:p>
          <a:p>
            <a:pPr lvl="1"/>
            <a:r>
              <a:rPr lang="cs-CZ" dirty="0" smtClean="0">
                <a:solidFill>
                  <a:srgbClr val="00B0F0"/>
                </a:solidFill>
              </a:rPr>
              <a:t>Zahrne je do vyúčtování cestovních výdajů - položka 5173</a:t>
            </a:r>
          </a:p>
          <a:p>
            <a:pPr lvl="1"/>
            <a:r>
              <a:rPr lang="cs-CZ" dirty="0" smtClean="0">
                <a:solidFill>
                  <a:srgbClr val="00B0F0"/>
                </a:solidFill>
              </a:rPr>
              <a:t>Vyúčtovány samostatně - položka 5192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Hradí organizace – položka 5169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5179 – Ostatní nákupy jinde nezařazené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Nepatří náhrada za použití vlastního nářadí – 5192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Zůstaly výdaje patřící na 51xx u kterých neumíme stanovit převažující položku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5189 – Vratky jistot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Vrácení dříve přijatých jistot – nebyly realizovány na bázi cizích prostředků</a:t>
            </a:r>
            <a:endParaRPr lang="cs-CZ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115212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cs-CZ" dirty="0" smtClean="0"/>
              <a:t>Zrušena položka 5193 - Výdaje za dopravní obslužnost</a:t>
            </a:r>
          </a:p>
          <a:p>
            <a:pPr marL="0" indent="0">
              <a:buNone/>
            </a:pPr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Současné účtování:</a:t>
            </a:r>
            <a:endParaRPr lang="cs-CZ" dirty="0">
              <a:solidFill>
                <a:schemeClr val="accent6">
                  <a:lumMod val="50000"/>
                </a:schemeClr>
              </a:solidFill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323528" y="1484784"/>
          <a:ext cx="8424937" cy="508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/>
                <a:gridCol w="1800200"/>
                <a:gridCol w="1512168"/>
                <a:gridCol w="151216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Popis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Částka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MD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Dal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1) Záloha dopravci – a.s.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 smtClean="0"/>
                        <a:t>150</a:t>
                      </a:r>
                      <a:r>
                        <a:rPr lang="cs-CZ" baseline="0" dirty="0" smtClean="0"/>
                        <a:t> 000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373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2292 5213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1) Dohad k 31.12.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 smtClean="0"/>
                        <a:t>144 000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572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389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cs-CZ" dirty="0" smtClean="0"/>
                        <a:t>1) Vyúčtování dopravcem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 smtClean="0"/>
                        <a:t>144 000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389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345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 smtClean="0"/>
                        <a:t>144 000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345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373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1) Inkaso přeplatku od dopravce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 smtClean="0"/>
                        <a:t>6 000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2292 2229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373</a:t>
                      </a:r>
                      <a:endParaRPr lang="cs-CZ" dirty="0"/>
                    </a:p>
                  </a:txBody>
                  <a:tcPr/>
                </a:tc>
              </a:tr>
              <a:tr h="151224">
                <a:tc gridSpan="4">
                  <a:txBody>
                    <a:bodyPr/>
                    <a:lstStyle/>
                    <a:p>
                      <a:endParaRPr lang="cs-CZ" sz="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cs-CZ" sz="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sz="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sz="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2) Platba kraji –</a:t>
                      </a:r>
                      <a:r>
                        <a:rPr lang="cs-CZ" baseline="0" dirty="0" smtClean="0"/>
                        <a:t> bude vyúčtování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 smtClean="0"/>
                        <a:t>50</a:t>
                      </a:r>
                      <a:r>
                        <a:rPr lang="cs-CZ" baseline="0" dirty="0" smtClean="0"/>
                        <a:t> 000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373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2292 5323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cs-CZ" dirty="0" smtClean="0"/>
                        <a:t>2) Vyúčtování krajem – zahrnuto</a:t>
                      </a:r>
                      <a:r>
                        <a:rPr lang="cs-CZ" baseline="0" dirty="0" smtClean="0"/>
                        <a:t> v ÚZ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 smtClean="0"/>
                        <a:t>20 000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572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349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 smtClean="0"/>
                        <a:t>20 000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349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373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2) Inkaso přeplatku od kraje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 smtClean="0"/>
                        <a:t>30 000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6402</a:t>
                      </a:r>
                      <a:r>
                        <a:rPr lang="cs-CZ" baseline="0" dirty="0" smtClean="0"/>
                        <a:t> 2223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373</a:t>
                      </a:r>
                      <a:endParaRPr lang="cs-CZ" dirty="0"/>
                    </a:p>
                  </a:txBody>
                  <a:tcPr/>
                </a:tc>
              </a:tr>
              <a:tr h="141168">
                <a:tc gridSpan="4">
                  <a:txBody>
                    <a:bodyPr/>
                    <a:lstStyle/>
                    <a:p>
                      <a:endParaRPr lang="cs-CZ" sz="6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cs-CZ" sz="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sz="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sz="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3) Předpis</a:t>
                      </a:r>
                      <a:r>
                        <a:rPr lang="cs-CZ" baseline="0" dirty="0" smtClean="0"/>
                        <a:t> transferu – obec zajišťující dopravní obslužnost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 smtClean="0"/>
                        <a:t>60 000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572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349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3) Platba obci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cs-CZ" dirty="0" smtClean="0"/>
                        <a:t>60 000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349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2292 5321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19268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dirty="0" smtClean="0"/>
              <a:t>5424 - Náhrady mezd </a:t>
            </a:r>
            <a:r>
              <a:rPr lang="cs-CZ" u="sng" dirty="0" smtClean="0"/>
              <a:t>a příspěvky v době nemoci nebo karantény 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5812 - Výdaje na náhrady škod způsobených nezákonným rozhodnutím nebo nesprávným úředním postupem při výkonu veřejné moci</a:t>
            </a:r>
          </a:p>
          <a:p>
            <a:pPr marL="342000" indent="-342000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Vyčleněna z položky 5811</a:t>
            </a:r>
          </a:p>
          <a:p>
            <a:pPr marL="342000" indent="-342000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Chybně u 5811, 5812 uveden odkaz na položku 5192 (vazba na vyčleněné úroky – i s nimi patří na příslušnou položku)</a:t>
            </a:r>
          </a:p>
          <a:p>
            <a:pPr marL="342000" indent="-342000">
              <a:buNone/>
            </a:pPr>
            <a:endParaRPr lang="cs-CZ" dirty="0" smtClean="0"/>
          </a:p>
          <a:p>
            <a:pPr marL="342000" indent="-342000">
              <a:buNone/>
            </a:pPr>
            <a:r>
              <a:rPr lang="cs-CZ" dirty="0" smtClean="0"/>
              <a:t>6125 – Informační a komunikační technologie</a:t>
            </a:r>
          </a:p>
          <a:p>
            <a:pPr marL="342000" indent="-342000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Srovnání názvu s popisem položky</a:t>
            </a:r>
            <a:endParaRPr lang="cs-CZ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u="sng" dirty="0" smtClean="0">
                <a:solidFill>
                  <a:srgbClr val="00B050"/>
                </a:solidFill>
              </a:rPr>
              <a:t/>
            </a:r>
            <a:br>
              <a:rPr lang="cs-CZ" u="sng" dirty="0" smtClean="0">
                <a:solidFill>
                  <a:srgbClr val="00B050"/>
                </a:solidFill>
              </a:rPr>
            </a:br>
            <a:r>
              <a:rPr lang="cs-CZ" u="sng" dirty="0" smtClean="0">
                <a:solidFill>
                  <a:srgbClr val="00B050"/>
                </a:solidFill>
              </a:rPr>
              <a:t>Vrácení dotací – výzva x smlouva</a:t>
            </a:r>
            <a:endParaRPr lang="cs-CZ" u="sng" dirty="0">
              <a:solidFill>
                <a:srgbClr val="00B05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5904 – Převody domněle neoprávněně použitých dotací zpět poskytovateli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Výzva k vrácení dotace dle </a:t>
            </a:r>
            <a:r>
              <a:rPr lang="cs-CZ" dirty="0" err="1" smtClean="0">
                <a:solidFill>
                  <a:schemeClr val="accent6">
                    <a:lumMod val="50000"/>
                  </a:schemeClr>
                </a:solidFill>
              </a:rPr>
              <a:t>ust</a:t>
            </a:r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. § 22 odst. 6 zák. č. 250/2000 Sb.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Na základě smluvního vztahu – např.:</a:t>
            </a:r>
          </a:p>
          <a:p>
            <a:pPr lvl="1"/>
            <a:r>
              <a:rPr lang="cs-CZ" dirty="0" smtClean="0">
                <a:solidFill>
                  <a:srgbClr val="00B0F0"/>
                </a:solidFill>
              </a:rPr>
              <a:t>Porušením pravidel v době udržitelnosti</a:t>
            </a:r>
          </a:p>
          <a:p>
            <a:pPr lvl="1"/>
            <a:r>
              <a:rPr lang="cs-CZ" dirty="0" smtClean="0">
                <a:solidFill>
                  <a:srgbClr val="00B0F0"/>
                </a:solidFill>
              </a:rPr>
              <a:t>Změna podmínek (např. užívání) v době definované smlouvou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smtClean="0"/>
              <a:t>Odvětvové členění</a:t>
            </a:r>
            <a:br>
              <a:rPr lang="cs-CZ" dirty="0" smtClean="0"/>
            </a:br>
            <a:r>
              <a:rPr lang="cs-CZ" sz="2700" dirty="0" smtClean="0"/>
              <a:t>paragrafy</a:t>
            </a:r>
            <a:endParaRPr lang="cs-CZ" sz="27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cs-CZ" dirty="0" smtClean="0"/>
              <a:t>1070 – Rybářství </a:t>
            </a:r>
            <a:r>
              <a:rPr lang="cs-CZ" u="sng" dirty="0" smtClean="0"/>
              <a:t>a myslivost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pokyn nemůže měnit vyhlášku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2292 – Dopravní obslužnost veřejnými službami - linková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r>
              <a:rPr lang="cs-CZ" dirty="0" smtClean="0"/>
              <a:t>2294 - Dopravní obslužnost veřejnými službami – drážní</a:t>
            </a:r>
            <a:endParaRPr lang="cs-CZ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22768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Vybrané rozpočtové a účetní případy</a:t>
            </a:r>
            <a:endParaRPr lang="cs-CZ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rmAutofit fontScale="90000"/>
          </a:bodyPr>
          <a:lstStyle/>
          <a:p>
            <a:r>
              <a:rPr lang="cs-CZ" sz="3600" dirty="0" smtClean="0"/>
              <a:t>Finanční podpora provádění </a:t>
            </a:r>
            <a:r>
              <a:rPr lang="cs-CZ" sz="3600" dirty="0" err="1" smtClean="0"/>
              <a:t>samoodběrových</a:t>
            </a:r>
            <a:r>
              <a:rPr lang="cs-CZ" sz="3600" dirty="0" smtClean="0"/>
              <a:t> testů COVID-19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dirty="0" smtClean="0"/>
              <a:t> </a:t>
            </a:r>
            <a:r>
              <a:rPr lang="cs-CZ" sz="2400" dirty="0" smtClean="0">
                <a:solidFill>
                  <a:schemeClr val="accent6">
                    <a:lumMod val="50000"/>
                  </a:schemeClr>
                </a:solidFill>
              </a:rPr>
              <a:t>17. 1. 2022 do 18. 2. 2022 okruh osob rozšířen na všechny zaměstnavatele působící na území České republiky (i obce, kraje, PO)</a:t>
            </a:r>
            <a:br>
              <a:rPr lang="cs-CZ" sz="24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cs-CZ" sz="2400" dirty="0" smtClean="0">
                <a:solidFill>
                  <a:srgbClr val="0070C0"/>
                </a:solidFill>
              </a:rPr>
              <a:t>www.</a:t>
            </a:r>
            <a:r>
              <a:rPr lang="cs-CZ" sz="2400" dirty="0" err="1" smtClean="0">
                <a:solidFill>
                  <a:srgbClr val="0070C0"/>
                </a:solidFill>
              </a:rPr>
              <a:t>samotesty</a:t>
            </a:r>
            <a:r>
              <a:rPr lang="cs-CZ" sz="2400" dirty="0" smtClean="0">
                <a:solidFill>
                  <a:srgbClr val="0070C0"/>
                </a:solidFill>
              </a:rPr>
              <a:t>-</a:t>
            </a:r>
            <a:r>
              <a:rPr lang="cs-CZ" sz="2400" dirty="0" err="1" smtClean="0">
                <a:solidFill>
                  <a:srgbClr val="0070C0"/>
                </a:solidFill>
              </a:rPr>
              <a:t>covid.cz</a:t>
            </a:r>
            <a:endParaRPr lang="cs-CZ" sz="2400" dirty="0">
              <a:solidFill>
                <a:srgbClr val="0070C0"/>
              </a:solidFill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827584" y="2798255"/>
          <a:ext cx="7704857" cy="2718979"/>
        </p:xfrm>
        <a:graphic>
          <a:graphicData uri="http://schemas.openxmlformats.org/drawingml/2006/table">
            <a:tbl>
              <a:tblPr/>
              <a:tblGrid>
                <a:gridCol w="2696236"/>
                <a:gridCol w="690005"/>
                <a:gridCol w="690005"/>
                <a:gridCol w="690005"/>
                <a:gridCol w="946292"/>
                <a:gridCol w="996157"/>
                <a:gridCol w="996157"/>
              </a:tblGrid>
              <a:tr h="604400">
                <a:tc gridSpan="7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Příklad</a:t>
                      </a:r>
                      <a:r>
                        <a:rPr lang="en-US" sz="1600" b="1" dirty="0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  <a:endParaRPr lang="cs-CZ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Proplacení</a:t>
                      </a:r>
                      <a:r>
                        <a:rPr lang="en-US" sz="1600" dirty="0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příspěvku</a:t>
                      </a:r>
                      <a:r>
                        <a:rPr lang="en-US" sz="1600" dirty="0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 / </a:t>
                      </a:r>
                      <a:r>
                        <a:rPr lang="en-US" sz="1600" dirty="0" err="1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částečné</a:t>
                      </a:r>
                      <a:r>
                        <a:rPr lang="en-US" sz="1600" dirty="0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náhrady</a:t>
                      </a:r>
                      <a:r>
                        <a:rPr lang="en-US" sz="1600" dirty="0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 na </a:t>
                      </a:r>
                      <a:r>
                        <a:rPr lang="en-US" sz="1600" dirty="0" err="1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antigenní</a:t>
                      </a:r>
                      <a:r>
                        <a:rPr lang="en-US" sz="1600" dirty="0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samotesty</a:t>
                      </a:r>
                      <a:endParaRPr lang="cs-CZ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5378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 dirty="0" err="1">
                          <a:latin typeface="Calibri"/>
                          <a:ea typeface="Calibri"/>
                          <a:cs typeface="Times New Roman"/>
                        </a:rPr>
                        <a:t>Popis</a:t>
                      </a:r>
                      <a:r>
                        <a:rPr lang="en-US" sz="1600" b="1" i="1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b="1" i="1" dirty="0" err="1">
                          <a:latin typeface="Calibri"/>
                          <a:ea typeface="Calibri"/>
                          <a:cs typeface="Times New Roman"/>
                        </a:rPr>
                        <a:t>případu</a:t>
                      </a:r>
                      <a:endParaRPr lang="cs-CZ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>
                          <a:latin typeface="Calibri"/>
                          <a:ea typeface="Calibri"/>
                          <a:cs typeface="Times New Roman"/>
                        </a:rPr>
                        <a:t>Su</a:t>
                      </a:r>
                      <a:endParaRPr lang="cs-CZ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>
                          <a:latin typeface="Calibri"/>
                          <a:ea typeface="Calibri"/>
                          <a:cs typeface="Times New Roman"/>
                        </a:rPr>
                        <a:t>Au</a:t>
                      </a:r>
                      <a:endParaRPr lang="cs-CZ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>
                          <a:latin typeface="Calibri"/>
                          <a:ea typeface="Calibri"/>
                          <a:cs typeface="Times New Roman"/>
                        </a:rPr>
                        <a:t>OdPa</a:t>
                      </a:r>
                      <a:endParaRPr lang="cs-CZ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>
                          <a:latin typeface="Calibri"/>
                          <a:ea typeface="Calibri"/>
                          <a:cs typeface="Times New Roman"/>
                        </a:rPr>
                        <a:t>Pol</a:t>
                      </a:r>
                      <a:endParaRPr lang="cs-CZ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>
                          <a:latin typeface="Calibri"/>
                          <a:ea typeface="Calibri"/>
                          <a:cs typeface="Times New Roman"/>
                        </a:rPr>
                        <a:t>MD</a:t>
                      </a:r>
                      <a:endParaRPr lang="cs-CZ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1">
                          <a:latin typeface="Calibri"/>
                          <a:ea typeface="Calibri"/>
                          <a:cs typeface="Times New Roman"/>
                        </a:rPr>
                        <a:t>Dal</a:t>
                      </a:r>
                      <a:endParaRPr lang="cs-CZ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17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Calibri"/>
                          <a:ea typeface="Calibri"/>
                          <a:cs typeface="Times New Roman"/>
                        </a:rPr>
                        <a:t>Vyúčtování</a:t>
                      </a: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latin typeface="Calibri"/>
                          <a:ea typeface="Calibri"/>
                          <a:cs typeface="Times New Roman"/>
                        </a:rPr>
                        <a:t>příspěvku</a:t>
                      </a:r>
                      <a:endParaRPr lang="cs-CZ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377</a:t>
                      </a:r>
                      <a:endParaRPr lang="cs-CZ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0300</a:t>
                      </a:r>
                      <a:endParaRPr lang="cs-CZ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1 800</a:t>
                      </a:r>
                      <a:endParaRPr lang="cs-CZ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1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649</a:t>
                      </a:r>
                      <a:endParaRPr lang="cs-CZ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0300</a:t>
                      </a:r>
                      <a:endParaRPr lang="cs-CZ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1 800</a:t>
                      </a:r>
                      <a:endParaRPr lang="cs-CZ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174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Calibri"/>
                          <a:ea typeface="Calibri"/>
                          <a:cs typeface="Times New Roman"/>
                        </a:rPr>
                        <a:t>Inkaso</a:t>
                      </a: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600" dirty="0" err="1">
                          <a:latin typeface="Calibri"/>
                          <a:ea typeface="Calibri"/>
                          <a:cs typeface="Times New Roman"/>
                        </a:rPr>
                        <a:t>příspěvku</a:t>
                      </a:r>
                      <a:endParaRPr lang="cs-CZ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231</a:t>
                      </a:r>
                      <a:endParaRPr lang="cs-CZ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0010</a:t>
                      </a:r>
                      <a:endParaRPr lang="cs-CZ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3599</a:t>
                      </a:r>
                      <a:endParaRPr lang="cs-CZ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2324</a:t>
                      </a:r>
                      <a:endParaRPr lang="cs-CZ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Calibri"/>
                          <a:ea typeface="Calibri"/>
                          <a:cs typeface="Times New Roman"/>
                        </a:rPr>
                        <a:t>1 800</a:t>
                      </a:r>
                      <a:endParaRPr lang="cs-CZ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17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377</a:t>
                      </a:r>
                      <a:endParaRPr lang="cs-CZ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0300</a:t>
                      </a:r>
                      <a:endParaRPr lang="cs-CZ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Calibri"/>
                          <a:ea typeface="Calibri"/>
                          <a:cs typeface="Times New Roman"/>
                        </a:rPr>
                        <a:t>1 800</a:t>
                      </a:r>
                      <a:endParaRPr lang="cs-CZ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u="sng" dirty="0" err="1" smtClean="0"/>
              <a:t>Stravenkový</a:t>
            </a:r>
            <a:r>
              <a:rPr lang="cs-CZ" sz="3200" b="1" u="sng" dirty="0" smtClean="0"/>
              <a:t> paušál</a:t>
            </a:r>
            <a:endParaRPr lang="cs-CZ" sz="3200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395535" y="1397000"/>
          <a:ext cx="8424936" cy="165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5"/>
                <a:gridCol w="2160240"/>
                <a:gridCol w="208823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Popis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MD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Dal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Poskytnutí peněžitého příspěvku na stravování (</a:t>
                      </a:r>
                      <a:r>
                        <a:rPr lang="cs-CZ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stravenkový</a:t>
                      </a:r>
                      <a:r>
                        <a:rPr lang="cs-CZ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paušál) zaměstnanci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527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333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Vyplacení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333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6171 5499</a:t>
                      </a:r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539552" y="3573016"/>
            <a:ext cx="82089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Peněžitý příspěvek na stravování</a:t>
            </a:r>
          </a:p>
          <a:p>
            <a:pPr lvl="1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Peněžitý paušál</a:t>
            </a:r>
          </a:p>
          <a:p>
            <a:pPr lvl="1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Vyplacení </a:t>
            </a:r>
          </a:p>
          <a:p>
            <a:pPr lvl="2"/>
            <a:r>
              <a:rPr lang="cs-CZ" dirty="0" smtClean="0">
                <a:solidFill>
                  <a:srgbClr val="00B050"/>
                </a:solidFill>
              </a:rPr>
              <a:t>Samostatně</a:t>
            </a:r>
          </a:p>
          <a:p>
            <a:pPr lvl="2"/>
            <a:r>
              <a:rPr lang="cs-CZ" dirty="0" smtClean="0">
                <a:solidFill>
                  <a:srgbClr val="00B050"/>
                </a:solidFill>
              </a:rPr>
              <a:t>Součást výplaty</a:t>
            </a:r>
          </a:p>
          <a:p>
            <a:pPr lvl="1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Max. výše 70% horní hranice stravného za 5-12 hod. – pro rok 2022 = 118 x 0,7 = </a:t>
            </a:r>
            <a:r>
              <a:rPr lang="cs-CZ" b="1" dirty="0" smtClean="0">
                <a:solidFill>
                  <a:srgbClr val="FF0000"/>
                </a:solidFill>
              </a:rPr>
              <a:t>82,60 Kč</a:t>
            </a:r>
          </a:p>
          <a:p>
            <a:pPr lvl="1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Možnost příspěvku ze sociálního fondu – bez omezení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827584" y="1484784"/>
          <a:ext cx="7776864" cy="5127648"/>
        </p:xfrm>
        <a:graphic>
          <a:graphicData uri="http://schemas.openxmlformats.org/drawingml/2006/table">
            <a:tbl>
              <a:tblPr/>
              <a:tblGrid>
                <a:gridCol w="2760489"/>
                <a:gridCol w="706449"/>
                <a:gridCol w="706449"/>
                <a:gridCol w="706449"/>
                <a:gridCol w="968842"/>
                <a:gridCol w="968842"/>
                <a:gridCol w="959344"/>
              </a:tblGrid>
              <a:tr h="1192211">
                <a:tc gridSpan="7"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300" b="1" dirty="0">
                          <a:solidFill>
                            <a:srgbClr val="98480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Příklad:</a:t>
                      </a:r>
                      <a:endParaRPr lang="cs-CZ" sz="13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300" dirty="0">
                          <a:solidFill>
                            <a:srgbClr val="98480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Investice do otevřených podílových fondů:</a:t>
                      </a:r>
                      <a:endParaRPr lang="cs-CZ" sz="13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cs-CZ" sz="1300" dirty="0">
                          <a:solidFill>
                            <a:srgbClr val="98480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nákup za 400 tis. Kč, </a:t>
                      </a:r>
                      <a:endParaRPr lang="cs-CZ" sz="13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cs-CZ" sz="1300" dirty="0">
                          <a:solidFill>
                            <a:srgbClr val="98480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ocenění reálnou hodnotou k 31. 12. na 450 tis. Kč, </a:t>
                      </a:r>
                      <a:endParaRPr lang="cs-CZ" sz="13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2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cs-CZ" sz="1300" dirty="0">
                          <a:solidFill>
                            <a:srgbClr val="98480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následující rok prodej ½ podílů za 250 tis. Kč.</a:t>
                      </a:r>
                      <a:endParaRPr lang="cs-CZ" sz="13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2669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 b="1" i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Popis případu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 b="1" i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Su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 b="1" i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Au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 b="1" i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OdPa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 b="1" i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Pol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 b="1" i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MD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 b="1" i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Dal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696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Nákup cenného papíru</a:t>
                      </a:r>
                    </a:p>
                  </a:txBody>
                  <a:tcPr marL="19670" marR="19670" marT="19670" marB="196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231</a:t>
                      </a: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0010</a:t>
                      </a: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8128</a:t>
                      </a: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400 000</a:t>
                      </a: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69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251</a:t>
                      </a: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400 000</a:t>
                      </a: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696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Ocenění reálnou hodnotou </a:t>
                      </a:r>
                      <a:b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</a:br>
                      <a: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k 31. 12.</a:t>
                      </a:r>
                    </a:p>
                  </a:txBody>
                  <a:tcPr marL="19670" marR="19670" marT="19670" marB="196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251</a:t>
                      </a: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50 000</a:t>
                      </a: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69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664</a:t>
                      </a: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0700</a:t>
                      </a: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50 000</a:t>
                      </a: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696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A) prodej cenného papíru.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Variantně – pouze položka 8117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231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0010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70C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8127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250 000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70C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69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661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0500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70C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70C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70C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70C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250 000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696">
                <a:tc rowSpan="3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98480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B) prodej cenného papíru – zisk z prodeje vykázán na položce 2149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98480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231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98480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0010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984806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98480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8127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98480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200 000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984806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69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98480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231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98480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0010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98480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6310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98480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2149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98480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50 000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984806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69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98480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661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98480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0500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984806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984806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984806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984806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250 000</a:t>
                      </a:r>
                      <a:endParaRPr lang="cs-CZ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696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Vyřazení prodaného cenného papíru</a:t>
                      </a:r>
                    </a:p>
                  </a:txBody>
                  <a:tcPr marL="19670" marR="19670" marT="19670" marB="196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251</a:t>
                      </a: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225 000</a:t>
                      </a: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669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561</a:t>
                      </a: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0500</a:t>
                      </a: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30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225 000</a:t>
                      </a: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3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670" marR="19670" marT="19670" marB="1967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683568" y="404664"/>
            <a:ext cx="77768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/>
              <a:t>Finanční investice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Rizika současnosti – inflace, bezpečnost (</a:t>
            </a:r>
            <a:r>
              <a:rPr lang="cs-CZ" dirty="0" err="1" smtClean="0">
                <a:solidFill>
                  <a:schemeClr val="accent6">
                    <a:lumMod val="50000"/>
                  </a:schemeClr>
                </a:solidFill>
              </a:rPr>
              <a:t>Sberbank</a:t>
            </a:r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cs-CZ" dirty="0" err="1" smtClean="0">
                <a:solidFill>
                  <a:schemeClr val="accent6">
                    <a:lumMod val="50000"/>
                  </a:schemeClr>
                </a:solidFill>
              </a:rPr>
              <a:t>Arca</a:t>
            </a:r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Inflace x růst cen (stavební práce)</a:t>
            </a:r>
            <a:endParaRPr lang="cs-CZ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cs-CZ" dirty="0" err="1" smtClean="0"/>
              <a:t>Sberbank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08721"/>
            <a:ext cx="8229600" cy="2520279"/>
          </a:xfrm>
        </p:spPr>
        <p:txBody>
          <a:bodyPr>
            <a:normAutofit fontScale="70000" lnSpcReduction="20000"/>
          </a:bodyPr>
          <a:lstStyle/>
          <a:p>
            <a:r>
              <a:rPr lang="cs-CZ" dirty="0" err="1" smtClean="0">
                <a:solidFill>
                  <a:schemeClr val="accent6">
                    <a:lumMod val="50000"/>
                  </a:schemeClr>
                </a:solidFill>
              </a:rPr>
              <a:t>Sberbank</a:t>
            </a:r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 na pokyn ČNB přestala poskytovat bankovní služby (asi k od 1.3.2022 – konta se uzavřela ve stavu konce dne 28.2. )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ČNB zahájilo řízení o odebrání licence</a:t>
            </a:r>
          </a:p>
          <a:p>
            <a:r>
              <a:rPr lang="cs-CZ" dirty="0" smtClean="0">
                <a:solidFill>
                  <a:srgbClr val="00B050"/>
                </a:solidFill>
              </a:rPr>
              <a:t>Znamená to, že bankovní účty přestaly věcně plnit náležitosti, které od bankovních účtů vyžadujeme účetně i rozpočtově (bod 44 vymezení pojmů)</a:t>
            </a:r>
          </a:p>
          <a:p>
            <a:r>
              <a:rPr lang="cs-CZ" dirty="0" smtClean="0">
                <a:solidFill>
                  <a:srgbClr val="00B050"/>
                </a:solidFill>
              </a:rPr>
              <a:t>Od 1.3. nelze tento účet chápat tak, že by byl účetně i rozpočtově vykazován jako účet bankovní a tudíž podléhá rozpočtové skladbě. </a:t>
            </a:r>
            <a:endParaRPr lang="cs-CZ" dirty="0">
              <a:solidFill>
                <a:srgbClr val="00B050"/>
              </a:solidFill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683568" y="3501009"/>
          <a:ext cx="7704854" cy="2952329"/>
        </p:xfrm>
        <a:graphic>
          <a:graphicData uri="http://schemas.openxmlformats.org/drawingml/2006/table">
            <a:tbl>
              <a:tblPr/>
              <a:tblGrid>
                <a:gridCol w="2696236"/>
                <a:gridCol w="690004"/>
                <a:gridCol w="690004"/>
                <a:gridCol w="690004"/>
                <a:gridCol w="946292"/>
                <a:gridCol w="996157"/>
                <a:gridCol w="996157"/>
              </a:tblGrid>
              <a:tr h="508759">
                <a:tc gridSpan="7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Příklad</a:t>
                      </a:r>
                      <a:r>
                        <a:rPr lang="en-US" sz="1400" b="1" dirty="0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Sberbank</a:t>
                      </a:r>
                      <a:r>
                        <a:rPr lang="en-US" sz="1400" dirty="0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 – </a:t>
                      </a:r>
                      <a:r>
                        <a:rPr lang="en-US" sz="1400" dirty="0" err="1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neposkytování</a:t>
                      </a:r>
                      <a:r>
                        <a:rPr lang="en-US" sz="1400" dirty="0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 služeb, </a:t>
                      </a:r>
                      <a:r>
                        <a:rPr lang="en-US" sz="1400" dirty="0" err="1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řízení</a:t>
                      </a:r>
                      <a:r>
                        <a:rPr lang="en-US" sz="1400" dirty="0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 o </a:t>
                      </a:r>
                      <a:r>
                        <a:rPr lang="en-US" sz="1400" dirty="0" err="1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odebrání</a:t>
                      </a:r>
                      <a:r>
                        <a:rPr lang="en-US" sz="1400" dirty="0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licence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45277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Times New Roman"/>
                        </a:rPr>
                        <a:t>Popis případu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Times New Roman"/>
                        </a:rPr>
                        <a:t>Su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Times New Roman"/>
                        </a:rPr>
                        <a:t>Au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Times New Roman"/>
                        </a:rPr>
                        <a:t>OdPa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Times New Roman"/>
                        </a:rPr>
                        <a:t>Pol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Times New Roman"/>
                        </a:rPr>
                        <a:t>MD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Times New Roman"/>
                        </a:rPr>
                        <a:t>Dal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80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Od 1.3. nefunguje jako bankovní účet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377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0600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552 368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80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231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Calibri"/>
                          <a:ea typeface="Calibri"/>
                          <a:cs typeface="Times New Roman"/>
                        </a:rPr>
                        <a:t>0010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6409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5909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552 368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80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latin typeface="Calibri"/>
                          <a:ea typeface="Calibri"/>
                          <a:cs typeface="Times New Roman"/>
                        </a:rPr>
                        <a:t>Inkaso prostředků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latin typeface="Calibri"/>
                          <a:ea typeface="Calibri"/>
                          <a:cs typeface="Times New Roman"/>
                        </a:rPr>
                        <a:t>231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latin typeface="Calibri"/>
                          <a:ea typeface="Calibri"/>
                          <a:cs typeface="Times New Roman"/>
                        </a:rPr>
                        <a:t>0010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latin typeface="Calibri"/>
                          <a:ea typeface="Calibri"/>
                          <a:cs typeface="Times New Roman"/>
                        </a:rPr>
                        <a:t>6409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latin typeface="Calibri"/>
                          <a:ea typeface="Calibri"/>
                          <a:cs typeface="Times New Roman"/>
                        </a:rPr>
                        <a:t>5909/2329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latin typeface="Calibri"/>
                          <a:ea typeface="Calibri"/>
                          <a:cs typeface="Times New Roman"/>
                        </a:rPr>
                        <a:t>552 368</a:t>
                      </a: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800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latin typeface="Calibri"/>
                          <a:ea typeface="Calibri"/>
                          <a:cs typeface="Times New Roman"/>
                        </a:rPr>
                        <a:t>377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latin typeface="Calibri"/>
                          <a:ea typeface="Calibri"/>
                          <a:cs typeface="Times New Roman"/>
                        </a:rPr>
                        <a:t>0600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latin typeface="Calibri"/>
                          <a:ea typeface="Calibri"/>
                          <a:cs typeface="Times New Roman"/>
                        </a:rPr>
                        <a:t>552 368</a:t>
                      </a:r>
                      <a:endParaRPr lang="cs-CZ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80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Pokud</a:t>
                      </a:r>
                      <a: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k 31.12. </a:t>
                      </a:r>
                      <a:r>
                        <a:rPr lang="en-US" sz="14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neobdržíme</a:t>
                      </a:r>
                      <a: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= </a:t>
                      </a:r>
                      <a:r>
                        <a:rPr lang="en-US" sz="14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opravná</a:t>
                      </a:r>
                      <a: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položka</a:t>
                      </a:r>
                      <a: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(30%)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199</a:t>
                      </a:r>
                      <a:endParaRPr lang="cs-CZ" sz="140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0600</a:t>
                      </a:r>
                      <a:endParaRPr lang="cs-CZ" sz="140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165 410</a:t>
                      </a:r>
                      <a:endParaRPr lang="cs-CZ" sz="140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80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556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0300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165 410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>
              <a:buNone/>
            </a:pPr>
            <a:r>
              <a:rPr lang="cs-CZ" dirty="0" smtClean="0"/>
              <a:t>Rozpočtové dopady kauzy </a:t>
            </a:r>
            <a:r>
              <a:rPr lang="cs-CZ" dirty="0" err="1" smtClean="0"/>
              <a:t>Sberbank</a:t>
            </a:r>
            <a:endParaRPr lang="cs-CZ" dirty="0" smtClean="0"/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Stav účtu k 1.1.2022 – předpokládám „zapojení“ v plné výši položky +8115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Nemáme schopnost s penězi disponovat =  výdaj 6409 5909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Zajištění zdrojů k hospodaření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Úspory = -Výdaje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Zapojení dalších přebytků z minulých let = +8115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Realizace finančních nástrojů = +81x7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Čerpání úvěru = +81x3</a:t>
            </a:r>
            <a:endParaRPr lang="cs-CZ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Pomoc Ukrajinským občanům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06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Metodický materiál MF </a:t>
            </a:r>
            <a:r>
              <a:rPr lang="cs-CZ" sz="1600" dirty="0" smtClean="0">
                <a:solidFill>
                  <a:srgbClr val="0070C0"/>
                </a:solidFill>
                <a:hlinkClick r:id="rId2"/>
              </a:rPr>
              <a:t>https://www.mfcr.cz/cs/verejny-sektor/uzemni-rozpocty/metodicka-podpora/2022/pomoc-ukrajine--rozpoctove-zachyceni-46717/</a:t>
            </a:r>
            <a:endParaRPr lang="cs-CZ" sz="1600" dirty="0" smtClean="0">
              <a:solidFill>
                <a:srgbClr val="0070C0"/>
              </a:solidFill>
            </a:endParaRP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Cílem je zajistit vykazování na § 6221 – informace o nákladech současné krize</a:t>
            </a:r>
          </a:p>
          <a:p>
            <a:pPr lvl="1"/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Metodika – organizace x kontrola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Dary, příspěvky, …</a:t>
            </a:r>
          </a:p>
          <a:p>
            <a:pPr lvl="1"/>
            <a:r>
              <a:rPr lang="cs-CZ" b="1" dirty="0" smtClean="0">
                <a:solidFill>
                  <a:srgbClr val="00B050"/>
                </a:solidFill>
              </a:rPr>
              <a:t>522x </a:t>
            </a:r>
            <a:r>
              <a:rPr lang="cs-CZ" dirty="0" smtClean="0">
                <a:solidFill>
                  <a:srgbClr val="00B050"/>
                </a:solidFill>
              </a:rPr>
              <a:t>– Neinvestiční transfery neziskovým a podobným osobám (např. nadace, spolky, obecně prospěšné společnosti a ústavy), </a:t>
            </a:r>
          </a:p>
          <a:p>
            <a:pPr lvl="1"/>
            <a:r>
              <a:rPr lang="cs-CZ" b="1" dirty="0" smtClean="0">
                <a:solidFill>
                  <a:srgbClr val="00B050"/>
                </a:solidFill>
              </a:rPr>
              <a:t>5492</a:t>
            </a:r>
            <a:r>
              <a:rPr lang="cs-CZ" dirty="0" smtClean="0">
                <a:solidFill>
                  <a:srgbClr val="00B050"/>
                </a:solidFill>
              </a:rPr>
              <a:t> – Dary fyzickým osobám (fyzické osoby - obyvatelé Ukrajiny na území ČR), </a:t>
            </a:r>
          </a:p>
          <a:p>
            <a:pPr lvl="1"/>
            <a:r>
              <a:rPr lang="cs-CZ" b="1" dirty="0" smtClean="0">
                <a:solidFill>
                  <a:srgbClr val="00B050"/>
                </a:solidFill>
              </a:rPr>
              <a:t>5499 </a:t>
            </a:r>
            <a:r>
              <a:rPr lang="cs-CZ" dirty="0" smtClean="0">
                <a:solidFill>
                  <a:srgbClr val="00B050"/>
                </a:solidFill>
              </a:rPr>
              <a:t>– Ostatní neinvestiční transfery fyzickým osobám (např. kompenzace výdajů vynaložených přímo uprchlíky z titulu ubytování, stravování  apod.)</a:t>
            </a:r>
          </a:p>
          <a:p>
            <a:pPr lvl="1"/>
            <a:r>
              <a:rPr lang="cs-CZ" b="1" dirty="0" smtClean="0">
                <a:solidFill>
                  <a:srgbClr val="00B050"/>
                </a:solidFill>
              </a:rPr>
              <a:t>5520</a:t>
            </a:r>
            <a:r>
              <a:rPr lang="cs-CZ" dirty="0" smtClean="0">
                <a:solidFill>
                  <a:srgbClr val="00B050"/>
                </a:solidFill>
              </a:rPr>
              <a:t> – Neinvestiční transfery cizím státům (např. zastupitelské úřady – Velvyslanectví Ukrajiny nebo přímo stát Ukrajina),</a:t>
            </a:r>
          </a:p>
          <a:p>
            <a:pPr lvl="1"/>
            <a:r>
              <a:rPr lang="cs-CZ" b="1" dirty="0" smtClean="0">
                <a:solidFill>
                  <a:srgbClr val="00B050"/>
                </a:solidFill>
              </a:rPr>
              <a:t>5531</a:t>
            </a:r>
            <a:r>
              <a:rPr lang="cs-CZ" dirty="0" smtClean="0">
                <a:solidFill>
                  <a:srgbClr val="00B050"/>
                </a:solidFill>
              </a:rPr>
              <a:t> – Peněžní dary do zahraničí (např. fyzické osoby – obyvatelé Ukrajiny v zahraničí, ale i jiné peněžní dary osobám do zahraničí, pokud se nejedná o mezinárodní vládní organizace, nadnárodní orgány a cizí státy – partnerské nebo jiné obce, města nebo regiony; ukrajinské neziskové subjekty či podnikatelské subjekty na Ukrajině),</a:t>
            </a:r>
          </a:p>
          <a:p>
            <a:r>
              <a:rPr lang="cs-CZ" dirty="0" smtClean="0">
                <a:solidFill>
                  <a:srgbClr val="0070C0"/>
                </a:solidFill>
              </a:rPr>
              <a:t>veřejné sbírky - položka 5229 – vysvětlení</a:t>
            </a:r>
          </a:p>
          <a:p>
            <a:r>
              <a:rPr lang="cs-CZ" dirty="0" smtClean="0">
                <a:solidFill>
                  <a:srgbClr val="0070C0"/>
                </a:solidFill>
              </a:rPr>
              <a:t>Nákup věcí – vysvětlení položky 5194 x ostatní</a:t>
            </a:r>
          </a:p>
          <a:p>
            <a:endParaRPr lang="cs-CZ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Prodej pozemku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611559" y="1484784"/>
          <a:ext cx="7848872" cy="3874008"/>
        </p:xfrm>
        <a:graphic>
          <a:graphicData uri="http://schemas.openxmlformats.org/drawingml/2006/table">
            <a:tbl>
              <a:tblPr/>
              <a:tblGrid>
                <a:gridCol w="2746632"/>
                <a:gridCol w="702902"/>
                <a:gridCol w="702902"/>
                <a:gridCol w="702902"/>
                <a:gridCol w="963980"/>
                <a:gridCol w="1014777"/>
                <a:gridCol w="1014777"/>
              </a:tblGrid>
              <a:tr h="487932">
                <a:tc gridSpan="7"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Příklad: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400"/>
                        </a:spcAft>
                      </a:pPr>
                      <a:r>
                        <a:rPr lang="cs-CZ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Prodej pozemku – není oceněný reálnou hodnotou – dle účetní jednotky není významné</a:t>
                      </a:r>
                      <a:r>
                        <a:rPr lang="cs-CZ" sz="1400" dirty="0">
                          <a:solidFill>
                            <a:srgbClr val="FF00FF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.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5211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Popis případu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Su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Au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OdPa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Pol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MD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Dal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Doručením návrhu na vklad </a:t>
                      </a:r>
                      <a:b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</a:b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do katastru – prodejní cena 50.000 Kč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311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0800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50 000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647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0400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50 000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Inkaso příjmu za prodej pozemku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231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0010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3639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3111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50 000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311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0800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50 000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Doručením návrhu na vklad </a:t>
                      </a:r>
                      <a:b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</a:b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do katastru – vyřazení prodaného pozemku. Pořizovací cena </a:t>
                      </a:r>
                      <a:b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</a:b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15.000 Kč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031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15 000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554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0400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15 000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611560" y="1052736"/>
          <a:ext cx="7848872" cy="4693036"/>
        </p:xfrm>
        <a:graphic>
          <a:graphicData uri="http://schemas.openxmlformats.org/drawingml/2006/table">
            <a:tbl>
              <a:tblPr/>
              <a:tblGrid>
                <a:gridCol w="2746632"/>
                <a:gridCol w="781760"/>
                <a:gridCol w="624044"/>
                <a:gridCol w="702902"/>
                <a:gridCol w="963980"/>
                <a:gridCol w="1014777"/>
                <a:gridCol w="1014777"/>
              </a:tblGrid>
              <a:tr h="487932">
                <a:tc gridSpan="7"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Příklad: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40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Prodej pozemku z předešlého příkladu,</a:t>
                      </a:r>
                      <a:r>
                        <a:rPr lang="cs-CZ" sz="14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 uzavřena smlouva o zápůjčce / úvěru s 10 měsíčními splátkami + úroky ve výši 8% jistiny / rok 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5211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Popis případu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Su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Au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OdPa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Pol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MD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Dal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Doručením návrhu na vklad </a:t>
                      </a:r>
                      <a:b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</a:b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do katastru – prodejní cena 50.000 Kč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311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0800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50 000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647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0400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50 000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Doručením návrhu na vklad </a:t>
                      </a:r>
                      <a:b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</a:b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– </a:t>
                      </a: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vyřazení prodaného pozemku. </a:t>
                      </a: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 </a:t>
                      </a: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/>
                      </a:r>
                      <a:b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</a:b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Ocenění pozemku 15.000 </a:t>
                      </a: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Kč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031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15 000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554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0400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15 000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rowSpan="4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Inkaso příjmu za prodej pozemku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231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0010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3639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3111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5</a:t>
                      </a:r>
                      <a:r>
                        <a:rPr lang="cs-CZ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 000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vMerge="1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231</a:t>
                      </a: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0010</a:t>
                      </a: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6310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2141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333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vMerge="1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311/377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5 000</a:t>
                      </a:r>
                      <a:endParaRPr lang="en-US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662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0500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333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/>
          <a:lstStyle/>
          <a:p>
            <a:pPr marL="0" indent="0">
              <a:buNone/>
            </a:pPr>
            <a:r>
              <a:rPr lang="cs-CZ" dirty="0" smtClean="0"/>
              <a:t>Specifická ujednání kupních smluv související s prodejem pozemků obcí: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Ujednáno předkupní právo – např. nepostavíš, nepřihlásíš se k trvalému pobytu – jsi povinen prodat zpět obci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Odkládací podmínka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Nepostavíš do 3 let, kupní cena se navýší o …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Postavíš, přihlásíš se k trvalému pobytu, dostaneš zpět např. 200 tis. z kupní ceny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Dohoda obou stran o zrušení kupní smlouvy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611559" y="1484784"/>
          <a:ext cx="7848872" cy="3847592"/>
        </p:xfrm>
        <a:graphic>
          <a:graphicData uri="http://schemas.openxmlformats.org/drawingml/2006/table">
            <a:tbl>
              <a:tblPr/>
              <a:tblGrid>
                <a:gridCol w="2746632"/>
                <a:gridCol w="702902"/>
                <a:gridCol w="702902"/>
                <a:gridCol w="702902"/>
                <a:gridCol w="963980"/>
                <a:gridCol w="1014777"/>
                <a:gridCol w="1014777"/>
              </a:tblGrid>
              <a:tr h="487932">
                <a:tc gridSpan="7"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Příklad: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40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Pokračování původního příkladu – prodej pozemku, úhrada. V dalším</a:t>
                      </a:r>
                      <a:r>
                        <a:rPr lang="cs-CZ" sz="14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 roce dohoda o zrušení smlouvy = obec vrací peníze a získává zpět pozemek.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5211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Popis případu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Su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Au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OdPa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Pol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MD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Dal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Doručením návrhu na vklad </a:t>
                      </a:r>
                      <a:b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</a:b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do katastru – </a:t>
                      </a: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zrušení smlouvy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321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0100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inionPro-Regular"/>
                        </a:rPr>
                        <a:t>50 000</a:t>
                      </a:r>
                      <a:endParaRPr lang="en-US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647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0400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MinionPro-Regular"/>
                        </a:rPr>
                        <a:t>50 000</a:t>
                      </a:r>
                      <a:endParaRPr lang="en-US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Doručením návrhu na vklad </a:t>
                      </a:r>
                      <a:b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</a:b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do katastru – zpětné zařazení pozemku. 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031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15 000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554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0400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15 000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Vyplacení ceny ze zrušené smlouvy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231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0010</a:t>
                      </a:r>
                      <a:endParaRPr lang="en-US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3639</a:t>
                      </a:r>
                      <a:endParaRPr lang="en-US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5179</a:t>
                      </a:r>
                      <a:endParaRPr lang="en-US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50 000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321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0100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50 000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ovéPole 2"/>
          <p:cNvSpPr txBox="1"/>
          <p:nvPr/>
        </p:nvSpPr>
        <p:spPr>
          <a:xfrm>
            <a:off x="611560" y="558924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Položka 5179 , odstavec 6 pokynu</a:t>
            </a:r>
            <a:endParaRPr lang="cs-CZ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539552" y="1412776"/>
          <a:ext cx="7848872" cy="2721864"/>
        </p:xfrm>
        <a:graphic>
          <a:graphicData uri="http://schemas.openxmlformats.org/drawingml/2006/table">
            <a:tbl>
              <a:tblPr/>
              <a:tblGrid>
                <a:gridCol w="2746632"/>
                <a:gridCol w="702902"/>
                <a:gridCol w="702902"/>
                <a:gridCol w="702902"/>
                <a:gridCol w="963980"/>
                <a:gridCol w="1014777"/>
                <a:gridCol w="1014777"/>
              </a:tblGrid>
              <a:tr h="487932">
                <a:tc gridSpan="7"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Příklad: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40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Odkládací podmínka – navýšení kupní ceny po 3 letech od prodeje o 500 tis. Kč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5211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Popis případu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Su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Au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OdPa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Pol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MD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Dal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Doručením návrhu na vklad </a:t>
                      </a:r>
                      <a:b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</a:b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do </a:t>
                      </a: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katastru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311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0800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500</a:t>
                      </a: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 000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647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0400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500 </a:t>
                      </a: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000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Inkaso příjmu za prodej pozemku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231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0010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3639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3111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500</a:t>
                      </a: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 000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311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0800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500 </a:t>
                      </a: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000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539552" y="476672"/>
          <a:ext cx="7848872" cy="5955792"/>
        </p:xfrm>
        <a:graphic>
          <a:graphicData uri="http://schemas.openxmlformats.org/drawingml/2006/table">
            <a:tbl>
              <a:tblPr/>
              <a:tblGrid>
                <a:gridCol w="2746632"/>
                <a:gridCol w="702902"/>
                <a:gridCol w="702902"/>
                <a:gridCol w="702902"/>
                <a:gridCol w="963980"/>
                <a:gridCol w="1014777"/>
                <a:gridCol w="1014777"/>
              </a:tblGrid>
              <a:tr h="487932">
                <a:tc gridSpan="7">
                  <a:txBody>
                    <a:bodyPr/>
                    <a:lstStyle/>
                    <a:p>
                      <a:pPr algn="just">
                        <a:lnSpc>
                          <a:spcPct val="12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Příklad:</a:t>
                      </a:r>
                      <a:endParaRPr lang="cs-CZ" sz="14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400"/>
                        </a:spcAft>
                      </a:pPr>
                      <a:r>
                        <a:rPr lang="cs-CZ" sz="14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Odkládací podmínka – po 3 letech postaven, zkolaudován dům + rodina přihlášena k trvalému pobytu. Obec vrací 100 tis. z kupní ceny 300 tis. Kč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5211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Popis případu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Su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Au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OdPa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Pol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MD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Dal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rowSpan="3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Doručením návrhu na vklad </a:t>
                      </a:r>
                      <a:b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</a:b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do katastru – </a:t>
                      </a: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prodej pozemku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311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0800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300</a:t>
                      </a: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 000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647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0400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200 000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459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0100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 </a:t>
                      </a: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000</a:t>
                      </a: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Inkaso příjmu za prodej pozemku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231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0010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3639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3111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300</a:t>
                      </a: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 000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311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0800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300 </a:t>
                      </a: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000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Doručením návrhu na vklad </a:t>
                      </a:r>
                      <a:b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</a:br>
                      <a:r>
                        <a:rPr lang="cs-C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do katastru – vyřazení prodaného pozemku. </a:t>
                      </a: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031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15 000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554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0400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NewRomanPSMT"/>
                        </a:rPr>
                        <a:t>15 000</a:t>
                      </a:r>
                      <a:endParaRPr lang="cs-CZ" sz="140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MinionPro-Regular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Vrácení části kupní ceny</a:t>
                      </a:r>
                      <a:endParaRPr lang="cs-CZ" sz="140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231</a:t>
                      </a:r>
                      <a:endParaRPr lang="cs-CZ" sz="140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0010</a:t>
                      </a:r>
                      <a:endParaRPr lang="cs-CZ" sz="140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3639</a:t>
                      </a:r>
                      <a:endParaRPr lang="en-US" sz="140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5909</a:t>
                      </a:r>
                      <a:endParaRPr lang="en-US" sz="140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100 000</a:t>
                      </a:r>
                      <a:endParaRPr lang="en-US" sz="140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vMerge="1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rgbClr val="000000"/>
                        </a:solidFill>
                        <a:latin typeface="TimesNewRomanPSMT"/>
                        <a:ea typeface="Times New Roman"/>
                        <a:cs typeface="TimesNewRomanPSMT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459</a:t>
                      </a:r>
                      <a:endParaRPr lang="cs-CZ" sz="140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0100</a:t>
                      </a:r>
                      <a:endParaRPr lang="cs-CZ" sz="140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100 000</a:t>
                      </a:r>
                      <a:endParaRPr lang="cs-CZ" sz="140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Pokud by nebylo splněno…</a:t>
                      </a:r>
                      <a:endParaRPr lang="cs-CZ" sz="1400" dirty="0">
                        <a:solidFill>
                          <a:srgbClr val="00B05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459</a:t>
                      </a:r>
                      <a:endParaRPr lang="cs-CZ" sz="1400" dirty="0">
                        <a:solidFill>
                          <a:srgbClr val="00B05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0100</a:t>
                      </a:r>
                      <a:endParaRPr lang="cs-CZ" sz="1400" dirty="0">
                        <a:solidFill>
                          <a:srgbClr val="00B05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B05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B05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100 000</a:t>
                      </a:r>
                      <a:endParaRPr lang="cs-CZ" sz="1400" dirty="0">
                        <a:solidFill>
                          <a:srgbClr val="00B05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B05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388">
                <a:tc vMerge="1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647</a:t>
                      </a:r>
                      <a:endParaRPr lang="cs-CZ" sz="1400" dirty="0">
                        <a:solidFill>
                          <a:srgbClr val="00B05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0400</a:t>
                      </a:r>
                      <a:endParaRPr lang="cs-CZ" sz="1400" dirty="0">
                        <a:solidFill>
                          <a:srgbClr val="00B05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B05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B05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cs-CZ" sz="1400" dirty="0">
                        <a:solidFill>
                          <a:srgbClr val="00B05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auto">
                        <a:lnSpc>
                          <a:spcPct val="120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100 000</a:t>
                      </a:r>
                      <a:endParaRPr lang="en-US" sz="1400" dirty="0">
                        <a:solidFill>
                          <a:srgbClr val="00B05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0800" marR="50800" marT="50800" marB="50800" anchor="b">
                    <a:lnL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62" name="Rectangle 2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cs-CZ"/>
          </a:p>
        </p:txBody>
      </p:sp>
      <p:grpSp>
        <p:nvGrpSpPr>
          <p:cNvPr id="142337" name="Group 1"/>
          <p:cNvGrpSpPr>
            <a:grpSpLocks/>
          </p:cNvGrpSpPr>
          <p:nvPr/>
        </p:nvGrpSpPr>
        <p:grpSpPr bwMode="auto">
          <a:xfrm>
            <a:off x="827584" y="457200"/>
            <a:ext cx="7488832" cy="5780112"/>
            <a:chOff x="0" y="0"/>
            <a:chExt cx="7651" cy="4140"/>
          </a:xfrm>
        </p:grpSpPr>
        <p:sp>
          <p:nvSpPr>
            <p:cNvPr id="142361" name="Rectangle 25"/>
            <p:cNvSpPr>
              <a:spLocks noChangeArrowheads="1"/>
            </p:cNvSpPr>
            <p:nvPr/>
          </p:nvSpPr>
          <p:spPr bwMode="auto">
            <a:xfrm>
              <a:off x="1" y="1"/>
              <a:ext cx="7650" cy="413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2360" name="Text Box 24"/>
            <p:cNvSpPr txBox="1">
              <a:spLocks noChangeArrowheads="1"/>
            </p:cNvSpPr>
            <p:nvPr/>
          </p:nvSpPr>
          <p:spPr bwMode="auto">
            <a:xfrm>
              <a:off x="1324" y="0"/>
              <a:ext cx="5076" cy="376"/>
            </a:xfrm>
            <a:prstGeom prst="rect">
              <a:avLst/>
            </a:prstGeom>
            <a:solidFill>
              <a:srgbClr val="FDC98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4080" tIns="31680" rIns="64080" bIns="316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sz="28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Způsob stanovení ceny</a:t>
              </a:r>
              <a:endParaRPr kumimoji="0" lang="cs-CZ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359" name="Text Box 23"/>
            <p:cNvSpPr txBox="1">
              <a:spLocks noChangeArrowheads="1"/>
            </p:cNvSpPr>
            <p:nvPr/>
          </p:nvSpPr>
          <p:spPr bwMode="auto">
            <a:xfrm>
              <a:off x="1079" y="721"/>
              <a:ext cx="2282" cy="359"/>
            </a:xfrm>
            <a:prstGeom prst="rect">
              <a:avLst/>
            </a:prstGeom>
            <a:solidFill>
              <a:srgbClr val="FDE7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4080" tIns="31680" rIns="64080" bIns="316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Administrativní</a:t>
              </a:r>
              <a:endParaRPr kumimoji="0" lang="cs-C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358" name="Text Box 22"/>
            <p:cNvSpPr txBox="1">
              <a:spLocks noChangeArrowheads="1"/>
            </p:cNvSpPr>
            <p:nvPr/>
          </p:nvSpPr>
          <p:spPr bwMode="auto">
            <a:xfrm>
              <a:off x="4319" y="721"/>
              <a:ext cx="2698" cy="359"/>
            </a:xfrm>
            <a:prstGeom prst="rect">
              <a:avLst/>
            </a:prstGeom>
            <a:solidFill>
              <a:srgbClr val="FDE7A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4080" tIns="31680" rIns="64080" bIns="316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sz="2400" b="1" i="0" u="sng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Tržní princip</a:t>
              </a:r>
              <a:endParaRPr kumimoji="0" lang="cs-CZ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357" name="Text Box 21"/>
            <p:cNvSpPr txBox="1">
              <a:spLocks noChangeArrowheads="1"/>
            </p:cNvSpPr>
            <p:nvPr/>
          </p:nvSpPr>
          <p:spPr bwMode="auto">
            <a:xfrm>
              <a:off x="0" y="1981"/>
              <a:ext cx="2518" cy="330"/>
            </a:xfrm>
            <a:prstGeom prst="rect">
              <a:avLst/>
            </a:prstGeom>
            <a:solidFill>
              <a:srgbClr val="FEEF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4080" tIns="31680" rIns="64080" bIns="316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Nákladový přístup</a:t>
              </a:r>
              <a:endParaRPr kumimoji="0" lang="cs-C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356" name="Text Box 20"/>
            <p:cNvSpPr txBox="1">
              <a:spLocks noChangeArrowheads="1"/>
            </p:cNvSpPr>
            <p:nvPr/>
          </p:nvSpPr>
          <p:spPr bwMode="auto">
            <a:xfrm>
              <a:off x="2575" y="1981"/>
              <a:ext cx="2575" cy="359"/>
            </a:xfrm>
            <a:prstGeom prst="rect">
              <a:avLst/>
            </a:prstGeom>
            <a:solidFill>
              <a:srgbClr val="FEEF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4080" tIns="31680" rIns="64080" bIns="316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b="1" i="0" u="sng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Porovnávací přístup</a:t>
              </a:r>
              <a:endParaRPr kumimoji="0" lang="cs-CZ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355" name="Text Box 19"/>
            <p:cNvSpPr txBox="1">
              <a:spLocks noChangeArrowheads="1"/>
            </p:cNvSpPr>
            <p:nvPr/>
          </p:nvSpPr>
          <p:spPr bwMode="auto">
            <a:xfrm>
              <a:off x="5220" y="1981"/>
              <a:ext cx="2229" cy="330"/>
            </a:xfrm>
            <a:prstGeom prst="rect">
              <a:avLst/>
            </a:prstGeom>
            <a:solidFill>
              <a:srgbClr val="FEEFC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4080" tIns="31680" rIns="64080" bIns="316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Výnosový přístup</a:t>
              </a:r>
              <a:endParaRPr kumimoji="0" lang="cs-C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354" name="Text Box 18"/>
            <p:cNvSpPr txBox="1">
              <a:spLocks noChangeArrowheads="1"/>
            </p:cNvSpPr>
            <p:nvPr/>
          </p:nvSpPr>
          <p:spPr bwMode="auto">
            <a:xfrm>
              <a:off x="0" y="2701"/>
              <a:ext cx="2518" cy="1233"/>
            </a:xfrm>
            <a:prstGeom prst="rect">
              <a:avLst/>
            </a:prstGeom>
            <a:solidFill>
              <a:srgbClr val="FFFE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4080" tIns="31680" rIns="64080" bIns="316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odhad nákladů nezbytných pro pořízení</a:t>
              </a:r>
              <a:endParaRPr kumimoji="0" lang="cs-C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snížený o opotřebení</a:t>
              </a:r>
              <a:endParaRPr kumimoji="0" lang="cs-C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353" name="Text Box 17"/>
            <p:cNvSpPr txBox="1">
              <a:spLocks noChangeArrowheads="1"/>
            </p:cNvSpPr>
            <p:nvPr/>
          </p:nvSpPr>
          <p:spPr bwMode="auto">
            <a:xfrm>
              <a:off x="2699" y="2701"/>
              <a:ext cx="2338" cy="1233"/>
            </a:xfrm>
            <a:prstGeom prst="rect">
              <a:avLst/>
            </a:prstGeom>
            <a:solidFill>
              <a:srgbClr val="FFFE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4080" tIns="31680" rIns="64080" bIns="316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sz="1600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porovnání s prodeji srovnatelného majetku v obdobných podmínkách</a:t>
              </a:r>
              <a:endParaRPr kumimoji="0" lang="cs-CZ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352" name="Text Box 16"/>
            <p:cNvSpPr txBox="1">
              <a:spLocks noChangeArrowheads="1"/>
            </p:cNvSpPr>
            <p:nvPr/>
          </p:nvSpPr>
          <p:spPr bwMode="auto">
            <a:xfrm>
              <a:off x="5219" y="2701"/>
              <a:ext cx="2338" cy="1259"/>
            </a:xfrm>
            <a:prstGeom prst="rect">
              <a:avLst/>
            </a:prstGeom>
            <a:solidFill>
              <a:srgbClr val="FFFED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4080" tIns="31680" rIns="64080" bIns="316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předpoklad čistých výnosů z provozování majetku</a:t>
              </a:r>
              <a:endParaRPr kumimoji="0" lang="cs-C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diskontované reálné budoucí čisté příjmy</a:t>
              </a:r>
              <a:endParaRPr kumimoji="0" lang="cs-C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2351" name="Line 15"/>
            <p:cNvSpPr>
              <a:spLocks noChangeShapeType="1"/>
            </p:cNvSpPr>
            <p:nvPr/>
          </p:nvSpPr>
          <p:spPr bwMode="auto">
            <a:xfrm>
              <a:off x="2287" y="473"/>
              <a:ext cx="0" cy="315"/>
            </a:xfrm>
            <a:prstGeom prst="line">
              <a:avLst/>
            </a:prstGeom>
            <a:noFill/>
            <a:ln w="25560">
              <a:solidFill>
                <a:srgbClr val="FFFFFF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2350" name="Line 14"/>
            <p:cNvSpPr>
              <a:spLocks noChangeShapeType="1"/>
            </p:cNvSpPr>
            <p:nvPr/>
          </p:nvSpPr>
          <p:spPr bwMode="auto">
            <a:xfrm>
              <a:off x="5680" y="473"/>
              <a:ext cx="0" cy="235"/>
            </a:xfrm>
            <a:prstGeom prst="line">
              <a:avLst/>
            </a:prstGeom>
            <a:noFill/>
            <a:ln w="25560">
              <a:solidFill>
                <a:srgbClr val="FFFFFF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2349" name="Line 13"/>
            <p:cNvSpPr>
              <a:spLocks noChangeShapeType="1"/>
            </p:cNvSpPr>
            <p:nvPr/>
          </p:nvSpPr>
          <p:spPr bwMode="auto">
            <a:xfrm flipH="1">
              <a:off x="1814" y="1182"/>
              <a:ext cx="3471" cy="631"/>
            </a:xfrm>
            <a:prstGeom prst="line">
              <a:avLst/>
            </a:prstGeom>
            <a:noFill/>
            <a:ln w="25560">
              <a:solidFill>
                <a:srgbClr val="FFFFFF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2348" name="Line 12"/>
            <p:cNvSpPr>
              <a:spLocks noChangeShapeType="1"/>
            </p:cNvSpPr>
            <p:nvPr/>
          </p:nvSpPr>
          <p:spPr bwMode="auto">
            <a:xfrm flipH="1">
              <a:off x="4575" y="1182"/>
              <a:ext cx="1497" cy="631"/>
            </a:xfrm>
            <a:prstGeom prst="line">
              <a:avLst/>
            </a:prstGeom>
            <a:noFill/>
            <a:ln w="25560">
              <a:solidFill>
                <a:srgbClr val="FFFFFF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2347" name="Line 11"/>
            <p:cNvSpPr>
              <a:spLocks noChangeShapeType="1"/>
            </p:cNvSpPr>
            <p:nvPr/>
          </p:nvSpPr>
          <p:spPr bwMode="auto">
            <a:xfrm>
              <a:off x="6547" y="1182"/>
              <a:ext cx="1103" cy="631"/>
            </a:xfrm>
            <a:prstGeom prst="line">
              <a:avLst/>
            </a:prstGeom>
            <a:noFill/>
            <a:ln w="25560">
              <a:solidFill>
                <a:srgbClr val="FFFFFF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2346" name="Line 10"/>
            <p:cNvSpPr>
              <a:spLocks noChangeShapeType="1"/>
            </p:cNvSpPr>
            <p:nvPr/>
          </p:nvSpPr>
          <p:spPr bwMode="auto">
            <a:xfrm>
              <a:off x="1080" y="2521"/>
              <a:ext cx="0" cy="17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2345" name="Line 9"/>
            <p:cNvSpPr>
              <a:spLocks noChangeShapeType="1"/>
            </p:cNvSpPr>
            <p:nvPr/>
          </p:nvSpPr>
          <p:spPr bwMode="auto">
            <a:xfrm>
              <a:off x="3780" y="2521"/>
              <a:ext cx="0" cy="17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2344" name="Line 8"/>
            <p:cNvSpPr>
              <a:spLocks noChangeShapeType="1"/>
            </p:cNvSpPr>
            <p:nvPr/>
          </p:nvSpPr>
          <p:spPr bwMode="auto">
            <a:xfrm>
              <a:off x="6480" y="2521"/>
              <a:ext cx="0" cy="17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2343" name="Line 7"/>
            <p:cNvSpPr>
              <a:spLocks noChangeShapeType="1"/>
            </p:cNvSpPr>
            <p:nvPr/>
          </p:nvSpPr>
          <p:spPr bwMode="auto">
            <a:xfrm>
              <a:off x="2700" y="541"/>
              <a:ext cx="0" cy="17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2342" name="Line 6"/>
            <p:cNvSpPr>
              <a:spLocks noChangeShapeType="1"/>
            </p:cNvSpPr>
            <p:nvPr/>
          </p:nvSpPr>
          <p:spPr bwMode="auto">
            <a:xfrm>
              <a:off x="5940" y="541"/>
              <a:ext cx="0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2341" name="Line 5"/>
            <p:cNvSpPr>
              <a:spLocks noChangeShapeType="1"/>
            </p:cNvSpPr>
            <p:nvPr/>
          </p:nvSpPr>
          <p:spPr bwMode="auto">
            <a:xfrm>
              <a:off x="5220" y="541"/>
              <a:ext cx="0" cy="17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2340" name="Line 4"/>
            <p:cNvSpPr>
              <a:spLocks noChangeShapeType="1"/>
            </p:cNvSpPr>
            <p:nvPr/>
          </p:nvSpPr>
          <p:spPr bwMode="auto">
            <a:xfrm flipH="1">
              <a:off x="1799" y="1261"/>
              <a:ext cx="3238" cy="53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2339" name="Line 3"/>
            <p:cNvSpPr>
              <a:spLocks noChangeShapeType="1"/>
            </p:cNvSpPr>
            <p:nvPr/>
          </p:nvSpPr>
          <p:spPr bwMode="auto">
            <a:xfrm flipH="1">
              <a:off x="4139" y="1261"/>
              <a:ext cx="1438" cy="53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sp>
          <p:nvSpPr>
            <p:cNvPr id="142338" name="Line 2"/>
            <p:cNvSpPr>
              <a:spLocks noChangeShapeType="1"/>
            </p:cNvSpPr>
            <p:nvPr/>
          </p:nvSpPr>
          <p:spPr bwMode="auto">
            <a:xfrm>
              <a:off x="5940" y="1261"/>
              <a:ext cx="538" cy="53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</p:grp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cs-CZ" sz="3200" b="1" u="sng" dirty="0" smtClean="0">
                <a:solidFill>
                  <a:srgbClr val="7030A0"/>
                </a:solidFill>
              </a:rPr>
              <a:t>Směna pozemků</a:t>
            </a:r>
            <a:endParaRPr lang="cs-CZ" sz="3200" b="1" u="sng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rmAutofit/>
          </a:bodyPr>
          <a:lstStyle/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Vzájemný nákup a prodej</a:t>
            </a:r>
          </a:p>
          <a:p>
            <a:r>
              <a:rPr lang="cs-CZ" dirty="0" smtClean="0"/>
              <a:t>Účetnictví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Náklad – ZC prodávaného majetku</a:t>
            </a:r>
          </a:p>
          <a:p>
            <a:pPr lvl="1"/>
            <a:r>
              <a:rPr lang="cs-CZ" dirty="0" smtClean="0">
                <a:solidFill>
                  <a:srgbClr val="00B050"/>
                </a:solidFill>
              </a:rPr>
              <a:t>Výnos – </a:t>
            </a:r>
            <a:r>
              <a:rPr lang="cs-CZ" u="sng" dirty="0" smtClean="0">
                <a:solidFill>
                  <a:srgbClr val="FF0000"/>
                </a:solidFill>
              </a:rPr>
              <a:t>hodnota směnou nabytého majetku </a:t>
            </a:r>
          </a:p>
          <a:p>
            <a:r>
              <a:rPr lang="cs-CZ" dirty="0" err="1" smtClean="0">
                <a:solidFill>
                  <a:schemeClr val="accent6">
                    <a:lumMod val="50000"/>
                  </a:schemeClr>
                </a:solidFill>
              </a:rPr>
              <a:t>Obč</a:t>
            </a:r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. zákoník (§ 2184 a </a:t>
            </a:r>
            <a:r>
              <a:rPr lang="cs-CZ" dirty="0" err="1" smtClean="0">
                <a:solidFill>
                  <a:schemeClr val="accent6">
                    <a:lumMod val="50000"/>
                  </a:schemeClr>
                </a:solidFill>
              </a:rPr>
              <a:t>násl</a:t>
            </a:r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.) nepožaduje uvést ocenění směňovaného majetku – </a:t>
            </a:r>
            <a:r>
              <a:rPr lang="cs-CZ" b="1" dirty="0" smtClean="0">
                <a:solidFill>
                  <a:srgbClr val="FF0000"/>
                </a:solidFill>
              </a:rPr>
              <a:t>z účetního a daňového pohledu je to nanejvýše vhodné</a:t>
            </a:r>
            <a:r>
              <a:rPr lang="cs-CZ" dirty="0" smtClean="0">
                <a:solidFill>
                  <a:srgbClr val="FF0000"/>
                </a:solidFill>
              </a:rPr>
              <a:t>!!!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Není ocenění =  RPC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Rozpočtově – zobrazíme pouze případný doplatek</a:t>
            </a:r>
            <a:endParaRPr lang="cs-CZ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395536" y="764704"/>
          <a:ext cx="8424936" cy="488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5"/>
                <a:gridCol w="2160240"/>
                <a:gridCol w="208823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Popis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MD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Dal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Uzavření směnné smlouvy – pozemek + návrh na vklad – náš doplatek 50 tis. Kč, hodnota směňovaného</a:t>
                      </a:r>
                      <a:r>
                        <a:rPr lang="cs-CZ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majetku 200 tis. Kč</a:t>
                      </a:r>
                      <a:endParaRPr lang="cs-CZ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150.000,- (200 000 – 50 000)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311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647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>
                          <a:solidFill>
                            <a:srgbClr val="FF0000"/>
                          </a:solidFill>
                        </a:rPr>
                        <a:t>200.000,-</a:t>
                      </a:r>
                      <a:endParaRPr lang="cs-CZ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rgbClr val="FF0000"/>
                          </a:solidFill>
                        </a:rPr>
                        <a:t>042</a:t>
                      </a:r>
                      <a:endParaRPr lang="cs-CZ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rgbClr val="FF0000"/>
                          </a:solidFill>
                        </a:rPr>
                        <a:t>321</a:t>
                      </a:r>
                      <a:endParaRPr lang="cs-CZ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150.000,-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321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311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Vklad 2.000,-  hodnota uvedená ve smlouvě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042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261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 smtClean="0">
                          <a:solidFill>
                            <a:srgbClr val="7030A0"/>
                          </a:solidFill>
                        </a:rPr>
                        <a:t>Varianta vklad 2.000,- při RPC</a:t>
                      </a:r>
                      <a:endParaRPr lang="cs-CZ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rgbClr val="7030A0"/>
                          </a:solidFill>
                        </a:rPr>
                        <a:t>538</a:t>
                      </a:r>
                      <a:endParaRPr lang="cs-CZ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rgbClr val="7030A0"/>
                          </a:solidFill>
                        </a:rPr>
                        <a:t>261</a:t>
                      </a:r>
                      <a:endParaRPr lang="cs-CZ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>
                          <a:solidFill>
                            <a:srgbClr val="00B050"/>
                          </a:solidFill>
                        </a:rPr>
                        <a:t>Vyřazení našeho pozemku PC</a:t>
                      </a:r>
                      <a:endParaRPr lang="cs-CZ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rgbClr val="00B050"/>
                          </a:solidFill>
                        </a:rPr>
                        <a:t>554</a:t>
                      </a:r>
                      <a:endParaRPr lang="cs-CZ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rgbClr val="00B050"/>
                          </a:solidFill>
                        </a:rPr>
                        <a:t>031</a:t>
                      </a:r>
                      <a:endParaRPr lang="cs-CZ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Zařazení nabytého pozemku 202.000,- Kč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031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042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 smtClean="0">
                          <a:solidFill>
                            <a:srgbClr val="7030A0"/>
                          </a:solidFill>
                        </a:rPr>
                        <a:t>Varianta při RPC (nezapočítáme vklad) 200.000,- Kč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rgbClr val="7030A0"/>
                          </a:solidFill>
                        </a:rPr>
                        <a:t>031</a:t>
                      </a:r>
                      <a:endParaRPr lang="cs-CZ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rgbClr val="7030A0"/>
                          </a:solidFill>
                        </a:rPr>
                        <a:t>042</a:t>
                      </a:r>
                      <a:endParaRPr lang="cs-CZ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Doplatek směny</a:t>
                      </a:r>
                      <a:endParaRPr lang="cs-CZ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321</a:t>
                      </a:r>
                      <a:endParaRPr lang="cs-CZ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err="1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Pol</a:t>
                      </a:r>
                      <a:r>
                        <a:rPr lang="cs-CZ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6130</a:t>
                      </a:r>
                      <a:endParaRPr lang="cs-CZ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u="sng" dirty="0" smtClean="0">
                <a:solidFill>
                  <a:srgbClr val="7030A0"/>
                </a:solidFill>
              </a:rPr>
              <a:t>Bezúplatný převod majetku</a:t>
            </a:r>
            <a:endParaRPr lang="cs-CZ" sz="3200" b="1" u="sng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Nejčastěji § 1746 odst. 2 </a:t>
            </a:r>
            <a:r>
              <a:rPr lang="cs-CZ" dirty="0" err="1" smtClean="0">
                <a:solidFill>
                  <a:schemeClr val="accent6">
                    <a:lumMod val="50000"/>
                  </a:schemeClr>
                </a:solidFill>
              </a:rPr>
              <a:t>obč</a:t>
            </a:r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. zák. smlouva nepojmenovaná (případně darovací dle § 2055 a </a:t>
            </a:r>
            <a:r>
              <a:rPr lang="cs-CZ" dirty="0" err="1" smtClean="0">
                <a:solidFill>
                  <a:schemeClr val="accent6">
                    <a:lumMod val="50000"/>
                  </a:schemeClr>
                </a:solidFill>
              </a:rPr>
              <a:t>násl</a:t>
            </a:r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.)</a:t>
            </a:r>
          </a:p>
          <a:p>
            <a:pPr>
              <a:buNone/>
            </a:pPr>
            <a:r>
              <a:rPr lang="cs-CZ" dirty="0" smtClean="0"/>
              <a:t>Vybrané účetní jednotky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Bezúplatné majetkové </a:t>
            </a:r>
            <a:r>
              <a:rPr lang="cs-CZ" dirty="0" smtClean="0">
                <a:solidFill>
                  <a:srgbClr val="FF0000"/>
                </a:solidFill>
              </a:rPr>
              <a:t>převody / vypořádání </a:t>
            </a:r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ve vazbě na plnění úkolu.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Nejde o vzájemné předávání stejných hodnot majetku, není doplatek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Účetnictví – převzetí účetní charakteristiky (PC, oprávky, nerozpuštěný investiční transfer)</a:t>
            </a:r>
          </a:p>
          <a:p>
            <a:pPr>
              <a:buNone/>
            </a:pPr>
            <a:r>
              <a:rPr lang="cs-CZ" dirty="0" smtClean="0"/>
              <a:t>Jiné než vybrané ÚJ</a:t>
            </a:r>
          </a:p>
          <a:p>
            <a:r>
              <a:rPr lang="cs-CZ" dirty="0" smtClean="0">
                <a:solidFill>
                  <a:srgbClr val="00B050"/>
                </a:solidFill>
              </a:rPr>
              <a:t>Předání ZC zúčtována na SU 543. </a:t>
            </a:r>
          </a:p>
          <a:p>
            <a:r>
              <a:rPr lang="cs-CZ" dirty="0" smtClean="0">
                <a:solidFill>
                  <a:srgbClr val="00B050"/>
                </a:solidFill>
              </a:rPr>
              <a:t>Převzetí ocenění RPC – zúčtováno na SU 401.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395535" y="1397000"/>
          <a:ext cx="8424936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5"/>
                <a:gridCol w="2160240"/>
                <a:gridCol w="208823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Popis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MD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Dal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Bezúplatné převzetí majetku ÚSC – hasičská</a:t>
                      </a:r>
                      <a:r>
                        <a:rPr lang="cs-CZ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stříkačka</a:t>
                      </a:r>
                      <a:endParaRPr lang="cs-CZ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Pořizovací cena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022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Oprávky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082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Nerozpuštěný investiční transfer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403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Zůstatková cena  - ČRIT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401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Bezúplatné předání majetku ÚSC – pozemek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Pořizovací</a:t>
                      </a:r>
                      <a:r>
                        <a:rPr lang="cs-CZ" baseline="0" dirty="0" smtClean="0"/>
                        <a:t> cena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031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Pořizovací cena (není ČRIT)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401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Bezúplatné předání majetku – pozemku jinému subjektu</a:t>
                      </a:r>
                      <a:r>
                        <a:rPr lang="cs-CZ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(ne VÚJ)</a:t>
                      </a:r>
                      <a:endParaRPr lang="cs-CZ" dirty="0" smtClean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>
                          <a:solidFill>
                            <a:srgbClr val="00B050"/>
                          </a:solidFill>
                        </a:rPr>
                        <a:t>Pořizovací cena</a:t>
                      </a:r>
                      <a:endParaRPr lang="cs-CZ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rgbClr val="00B050"/>
                          </a:solidFill>
                        </a:rPr>
                        <a:t>543</a:t>
                      </a:r>
                      <a:endParaRPr lang="cs-CZ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rgbClr val="00B050"/>
                          </a:solidFill>
                        </a:rPr>
                        <a:t>031</a:t>
                      </a:r>
                      <a:endParaRPr lang="cs-CZ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cs-CZ" sz="3200" b="1" u="sng" dirty="0" smtClean="0">
                <a:solidFill>
                  <a:srgbClr val="7030A0"/>
                </a:solidFill>
              </a:rPr>
              <a:t>Převzetí - „koupě“ majetku za 1,- Kč</a:t>
            </a:r>
            <a:endParaRPr lang="cs-CZ" sz="3200" b="1" u="sng" dirty="0">
              <a:solidFill>
                <a:srgbClr val="7030A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72608"/>
          </a:xfrm>
        </p:spPr>
        <p:txBody>
          <a:bodyPr/>
          <a:lstStyle/>
          <a:p>
            <a:r>
              <a:rPr lang="cs-CZ" dirty="0" smtClean="0">
                <a:solidFill>
                  <a:srgbClr val="00B050"/>
                </a:solidFill>
              </a:rPr>
              <a:t>Jde nejčastěji o vybudované chodníky, místní komunikace, parkoviště na pozemcích obce, vybudované při komerční výstavbě.</a:t>
            </a:r>
          </a:p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Je 1,- Kč částka odpovídající hodnotě majetku?</a:t>
            </a:r>
          </a:p>
          <a:p>
            <a:r>
              <a:rPr lang="cs-CZ" dirty="0" smtClean="0">
                <a:solidFill>
                  <a:srgbClr val="FF0000"/>
                </a:solidFill>
              </a:rPr>
              <a:t>Nejde ve skutečnosti o bezúplatné předání majetku?</a:t>
            </a:r>
            <a:endParaRPr lang="cs-CZ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395536" y="980728"/>
          <a:ext cx="8424936" cy="387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5"/>
                <a:gridCol w="2160240"/>
                <a:gridCol w="208823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Popis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MD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Dal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Předání chodníku za 1,- Kč – vyhodnocení</a:t>
                      </a:r>
                      <a:r>
                        <a:rPr lang="cs-CZ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jako předání bez odpovídající protihodnoty – ocenění </a:t>
                      </a:r>
                      <a:r>
                        <a:rPr lang="cs-CZ" b="1" baseline="0" dirty="0" smtClean="0">
                          <a:solidFill>
                            <a:srgbClr val="FF0000"/>
                          </a:solidFill>
                        </a:rPr>
                        <a:t>RPC</a:t>
                      </a:r>
                      <a:endParaRPr lang="cs-CZ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Převzetí chodníku – ocenění RPC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021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401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/>
                        <a:t>Platba 1,- Kč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549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err="1" smtClean="0"/>
                        <a:t>Pol</a:t>
                      </a:r>
                      <a:r>
                        <a:rPr lang="cs-CZ" dirty="0" smtClean="0"/>
                        <a:t>. 5199 (6121)</a:t>
                      </a:r>
                      <a:endParaRPr lang="cs-CZ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rgbClr val="00B050"/>
                          </a:solidFill>
                        </a:rPr>
                        <a:t>Vždy komentář k účetní závěrce (§7 </a:t>
                      </a:r>
                      <a:r>
                        <a:rPr lang="cs-CZ" dirty="0" err="1" smtClean="0">
                          <a:solidFill>
                            <a:srgbClr val="00B050"/>
                          </a:solidFill>
                        </a:rPr>
                        <a:t>ZoÚ</a:t>
                      </a:r>
                      <a:r>
                        <a:rPr lang="cs-CZ" dirty="0" smtClean="0">
                          <a:solidFill>
                            <a:srgbClr val="00B050"/>
                          </a:solidFill>
                        </a:rPr>
                        <a:t>)</a:t>
                      </a:r>
                      <a:endParaRPr lang="cs-CZ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Předání chodníku za 1,- Kč chápeme jako kupní cenu</a:t>
                      </a:r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>
                          <a:solidFill>
                            <a:srgbClr val="7030A0"/>
                          </a:solidFill>
                        </a:rPr>
                        <a:t>Smlouva +</a:t>
                      </a:r>
                      <a:r>
                        <a:rPr lang="cs-CZ" baseline="0" dirty="0" smtClean="0">
                          <a:solidFill>
                            <a:srgbClr val="7030A0"/>
                          </a:solidFill>
                        </a:rPr>
                        <a:t> předávací protokol</a:t>
                      </a:r>
                      <a:endParaRPr lang="cs-CZ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rgbClr val="7030A0"/>
                          </a:solidFill>
                        </a:rPr>
                        <a:t>042</a:t>
                      </a:r>
                      <a:endParaRPr lang="cs-CZ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rgbClr val="7030A0"/>
                          </a:solidFill>
                        </a:rPr>
                        <a:t>321</a:t>
                      </a:r>
                      <a:endParaRPr lang="cs-CZ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cs-CZ" dirty="0" smtClean="0">
                          <a:solidFill>
                            <a:srgbClr val="7030A0"/>
                          </a:solidFill>
                        </a:rPr>
                        <a:t>Platba</a:t>
                      </a:r>
                      <a:r>
                        <a:rPr lang="cs-CZ" baseline="0" dirty="0" smtClean="0">
                          <a:solidFill>
                            <a:srgbClr val="7030A0"/>
                          </a:solidFill>
                        </a:rPr>
                        <a:t> 1,- Kč</a:t>
                      </a:r>
                      <a:endParaRPr lang="cs-CZ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>
                          <a:solidFill>
                            <a:srgbClr val="7030A0"/>
                          </a:solidFill>
                        </a:rPr>
                        <a:t>321</a:t>
                      </a:r>
                      <a:endParaRPr lang="cs-CZ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err="1" smtClean="0">
                          <a:solidFill>
                            <a:srgbClr val="7030A0"/>
                          </a:solidFill>
                        </a:rPr>
                        <a:t>Pol</a:t>
                      </a:r>
                      <a:r>
                        <a:rPr lang="cs-CZ" dirty="0" smtClean="0">
                          <a:solidFill>
                            <a:srgbClr val="7030A0"/>
                          </a:solidFill>
                        </a:rPr>
                        <a:t>. 6121</a:t>
                      </a:r>
                      <a:endParaRPr lang="cs-CZ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 smtClean="0">
                          <a:solidFill>
                            <a:srgbClr val="00B050"/>
                          </a:solidFill>
                        </a:rPr>
                        <a:t>Komentář k účetní závěrce je vhodný také – upřednostnění</a:t>
                      </a:r>
                      <a:r>
                        <a:rPr lang="cs-CZ" baseline="0" dirty="0" smtClean="0">
                          <a:solidFill>
                            <a:srgbClr val="00B050"/>
                          </a:solidFill>
                        </a:rPr>
                        <a:t> formálnost před věcnou podstatou</a:t>
                      </a:r>
                      <a:endParaRPr lang="cs-CZ" dirty="0" smtClean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cs-CZ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Pohledávky / dluhy k 31.12.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Evidujeme přeplatky pohledávek k 31.12.</a:t>
            </a:r>
          </a:p>
          <a:p>
            <a:pPr lvl="1"/>
            <a:r>
              <a:rPr lang="cs-CZ" dirty="0" smtClean="0"/>
              <a:t>Účet 311 – přeplatky nájmu</a:t>
            </a:r>
          </a:p>
          <a:p>
            <a:pPr lvl="2"/>
            <a:r>
              <a:rPr lang="cs-CZ" dirty="0" smtClean="0"/>
              <a:t>Závěrka – přeúčtovat na 321</a:t>
            </a:r>
          </a:p>
          <a:p>
            <a:pPr lvl="1"/>
            <a:r>
              <a:rPr lang="cs-CZ" dirty="0" smtClean="0"/>
              <a:t>Účet 315 – zaplaceno více, odstěhoval se, úmrtí</a:t>
            </a:r>
          </a:p>
          <a:p>
            <a:pPr lvl="2"/>
            <a:r>
              <a:rPr lang="cs-CZ" dirty="0" smtClean="0"/>
              <a:t>Závěrka  - přeúčtovat na 378</a:t>
            </a:r>
          </a:p>
          <a:p>
            <a:r>
              <a:rPr lang="cs-CZ" dirty="0" smtClean="0"/>
              <a:t>Účet 321 – vyúčtování energií, budou nám vracet</a:t>
            </a:r>
          </a:p>
          <a:p>
            <a:pPr lvl="2"/>
            <a:r>
              <a:rPr lang="cs-CZ" dirty="0" smtClean="0"/>
              <a:t>Závěrka – přeúčtovat na 311</a:t>
            </a:r>
            <a:endParaRPr lang="cs-CZ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683568" y="692696"/>
          <a:ext cx="7632847" cy="2764351"/>
        </p:xfrm>
        <a:graphic>
          <a:graphicData uri="http://schemas.openxmlformats.org/drawingml/2006/table">
            <a:tbl>
              <a:tblPr/>
              <a:tblGrid>
                <a:gridCol w="2671036"/>
                <a:gridCol w="683556"/>
                <a:gridCol w="683556"/>
                <a:gridCol w="683556"/>
                <a:gridCol w="937447"/>
                <a:gridCol w="986848"/>
                <a:gridCol w="986848"/>
              </a:tblGrid>
              <a:tr h="397082">
                <a:tc gridSpan="7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Příklad: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32423"/>
                          </a:solidFill>
                          <a:latin typeface="Calibri"/>
                          <a:ea typeface="Calibri"/>
                          <a:cs typeface="Times New Roman"/>
                        </a:rPr>
                        <a:t>Přeúčtování přeplatků u pohledávek, závazků k 31.12.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8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  <a:tr h="3533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Times New Roman"/>
                        </a:rPr>
                        <a:t>Popis případu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Times New Roman"/>
                        </a:rPr>
                        <a:t>Su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Times New Roman"/>
                        </a:rPr>
                        <a:t>Au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Times New Roman"/>
                        </a:rPr>
                        <a:t>OdPa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Times New Roman"/>
                        </a:rPr>
                        <a:t>Pol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Times New Roman"/>
                        </a:rPr>
                        <a:t>MD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i="1">
                          <a:latin typeface="Calibri"/>
                          <a:ea typeface="Calibri"/>
                          <a:cs typeface="Times New Roman"/>
                        </a:rPr>
                        <a:t>Dal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96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Přeplatek poplatek za psa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315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0110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-400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96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378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0600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400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96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Přeplatek nájmu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311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0300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-6 200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96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321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0600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6 200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965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Vyúčtování elektřiny s přeplatkem neuhrazeno 31.12.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321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14 500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965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311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0600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latin typeface="Calibri"/>
                          <a:ea typeface="Calibri"/>
                          <a:cs typeface="Times New Roman"/>
                        </a:rPr>
                        <a:t>14 500</a:t>
                      </a:r>
                      <a:endParaRPr lang="cs-CZ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4790" marR="34790" marT="0" marB="0" anchor="b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827584" y="4149080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K 1.1. dalšího roku lze přeúčtovat zpět – vazba na režim evidence a úhrad</a:t>
            </a:r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>
            <a:off x="827584" y="4941168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accent6">
                    <a:lumMod val="50000"/>
                  </a:schemeClr>
                </a:solidFill>
              </a:rPr>
              <a:t>Otázka účtu 324 (služby související s nájmem) k 31.12.?</a:t>
            </a:r>
            <a:endParaRPr lang="cs-CZ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2" name="Rectangle 4"/>
          <p:cNvSpPr>
            <a:spLocks noChangeArrowheads="1"/>
          </p:cNvSpPr>
          <p:nvPr/>
        </p:nvSpPr>
        <p:spPr bwMode="auto">
          <a:xfrm>
            <a:off x="2195513" y="188913"/>
            <a:ext cx="4392612" cy="504825"/>
          </a:xfrm>
          <a:prstGeom prst="rect">
            <a:avLst/>
          </a:prstGeom>
          <a:solidFill>
            <a:srgbClr val="FFFFCC"/>
          </a:solidFill>
          <a:ln w="25400" algn="ctr">
            <a:solidFill>
              <a:srgbClr val="BB612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600" b="1" dirty="0">
                <a:solidFill>
                  <a:srgbClr val="000000"/>
                </a:solidFill>
                <a:latin typeface="Arial" charset="0"/>
              </a:rPr>
              <a:t>Opravy v účetnictví</a:t>
            </a:r>
            <a:r>
              <a:rPr lang="cs-CZ" sz="2000" dirty="0">
                <a:solidFill>
                  <a:srgbClr val="000000"/>
                </a:solidFill>
                <a:latin typeface="Arial" charset="0"/>
              </a:rPr>
              <a:t> </a:t>
            </a:r>
          </a:p>
        </p:txBody>
      </p:sp>
      <p:sp>
        <p:nvSpPr>
          <p:cNvPr id="293894" name="Rectangle 6"/>
          <p:cNvSpPr>
            <a:spLocks noChangeArrowheads="1"/>
          </p:cNvSpPr>
          <p:nvPr/>
        </p:nvSpPr>
        <p:spPr bwMode="auto">
          <a:xfrm>
            <a:off x="179388" y="1125538"/>
            <a:ext cx="2663825" cy="647700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BB612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200" dirty="0">
                <a:solidFill>
                  <a:srgbClr val="000000"/>
                </a:solidFill>
                <a:latin typeface="Arial" charset="0"/>
              </a:rPr>
              <a:t>Opravou není</a:t>
            </a:r>
          </a:p>
        </p:txBody>
      </p:sp>
      <p:sp>
        <p:nvSpPr>
          <p:cNvPr id="293896" name="Rectangle 8"/>
          <p:cNvSpPr>
            <a:spLocks noChangeArrowheads="1"/>
          </p:cNvSpPr>
          <p:nvPr/>
        </p:nvSpPr>
        <p:spPr bwMode="auto">
          <a:xfrm>
            <a:off x="3203575" y="1125538"/>
            <a:ext cx="2663825" cy="647700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BB612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200" dirty="0">
                <a:solidFill>
                  <a:srgbClr val="000000"/>
                </a:solidFill>
                <a:latin typeface="Arial" charset="0"/>
              </a:rPr>
              <a:t>Oprava VH běžného </a:t>
            </a:r>
          </a:p>
          <a:p>
            <a:pPr algn="ctr"/>
            <a:r>
              <a:rPr lang="cs-CZ" sz="2200" dirty="0">
                <a:solidFill>
                  <a:srgbClr val="000000"/>
                </a:solidFill>
                <a:latin typeface="Arial" charset="0"/>
              </a:rPr>
              <a:t>účetního období</a:t>
            </a:r>
          </a:p>
        </p:txBody>
      </p:sp>
      <p:sp>
        <p:nvSpPr>
          <p:cNvPr id="293897" name="Rectangle 9"/>
          <p:cNvSpPr>
            <a:spLocks noChangeArrowheads="1"/>
          </p:cNvSpPr>
          <p:nvPr/>
        </p:nvSpPr>
        <p:spPr bwMode="auto">
          <a:xfrm>
            <a:off x="6300788" y="1125538"/>
            <a:ext cx="2663825" cy="647700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BB612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cs-CZ" sz="2200" dirty="0">
                <a:solidFill>
                  <a:srgbClr val="000000"/>
                </a:solidFill>
                <a:latin typeface="Arial" charset="0"/>
              </a:rPr>
              <a:t>Oprava VH minulého </a:t>
            </a:r>
          </a:p>
          <a:p>
            <a:pPr algn="ctr"/>
            <a:r>
              <a:rPr lang="cs-CZ" sz="2200" dirty="0">
                <a:solidFill>
                  <a:srgbClr val="000000"/>
                </a:solidFill>
                <a:latin typeface="Arial" charset="0"/>
              </a:rPr>
              <a:t>účetního období</a:t>
            </a:r>
          </a:p>
        </p:txBody>
      </p:sp>
      <p:sp>
        <p:nvSpPr>
          <p:cNvPr id="293898" name="Rectangle 10"/>
          <p:cNvSpPr>
            <a:spLocks noChangeArrowheads="1"/>
          </p:cNvSpPr>
          <p:nvPr/>
        </p:nvSpPr>
        <p:spPr bwMode="auto">
          <a:xfrm>
            <a:off x="179388" y="1989138"/>
            <a:ext cx="2663825" cy="4608512"/>
          </a:xfrm>
          <a:prstGeom prst="rect">
            <a:avLst/>
          </a:prstGeom>
          <a:solidFill>
            <a:srgbClr val="CCFFCC"/>
          </a:solidFill>
          <a:ln w="25400" algn="ctr">
            <a:solidFill>
              <a:srgbClr val="BB612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r>
              <a:rPr lang="cs-CZ" sz="1700" dirty="0">
                <a:solidFill>
                  <a:srgbClr val="000000"/>
                </a:solidFill>
                <a:latin typeface="Arial" charset="0"/>
              </a:rPr>
              <a:t>Zúčtování rozdílu mezi</a:t>
            </a:r>
          </a:p>
          <a:p>
            <a:pPr algn="l"/>
            <a:r>
              <a:rPr lang="cs-CZ" sz="1700" dirty="0">
                <a:solidFill>
                  <a:srgbClr val="000000"/>
                </a:solidFill>
                <a:latin typeface="Arial" charset="0"/>
              </a:rPr>
              <a:t>dohadným účtem a </a:t>
            </a:r>
          </a:p>
          <a:p>
            <a:pPr algn="l"/>
            <a:r>
              <a:rPr lang="cs-CZ" sz="1700" dirty="0">
                <a:solidFill>
                  <a:srgbClr val="000000"/>
                </a:solidFill>
                <a:latin typeface="Arial" charset="0"/>
              </a:rPr>
              <a:t>skutečností</a:t>
            </a:r>
          </a:p>
          <a:p>
            <a:pPr algn="l"/>
            <a:r>
              <a:rPr lang="cs-CZ" sz="1400" dirty="0">
                <a:solidFill>
                  <a:srgbClr val="663300"/>
                </a:solidFill>
                <a:latin typeface="Arial" charset="0"/>
              </a:rPr>
              <a:t>Energie – SU </a:t>
            </a:r>
            <a:r>
              <a:rPr lang="cs-CZ" sz="1400" dirty="0" smtClean="0">
                <a:solidFill>
                  <a:srgbClr val="663300"/>
                </a:solidFill>
                <a:latin typeface="Arial" charset="0"/>
              </a:rPr>
              <a:t>502</a:t>
            </a:r>
          </a:p>
          <a:p>
            <a:pPr algn="l"/>
            <a:r>
              <a:rPr lang="cs-CZ" sz="1400" dirty="0" smtClean="0">
                <a:solidFill>
                  <a:srgbClr val="663300"/>
                </a:solidFill>
                <a:latin typeface="Arial" charset="0"/>
              </a:rPr>
              <a:t>Zpřesnění přijatého </a:t>
            </a:r>
          </a:p>
          <a:p>
            <a:pPr algn="l"/>
            <a:r>
              <a:rPr lang="cs-CZ" sz="1400" dirty="0" smtClean="0">
                <a:solidFill>
                  <a:srgbClr val="663300"/>
                </a:solidFill>
                <a:latin typeface="Arial" charset="0"/>
              </a:rPr>
              <a:t>transferu – SU 672</a:t>
            </a:r>
            <a:endParaRPr lang="cs-CZ" sz="1400" dirty="0">
              <a:solidFill>
                <a:srgbClr val="663300"/>
              </a:solidFill>
              <a:latin typeface="Arial" charset="0"/>
            </a:endParaRPr>
          </a:p>
          <a:p>
            <a:pPr algn="l"/>
            <a:endParaRPr lang="cs-CZ" sz="1700" dirty="0" smtClean="0">
              <a:solidFill>
                <a:srgbClr val="000000"/>
              </a:solidFill>
              <a:latin typeface="Arial" charset="0"/>
            </a:endParaRPr>
          </a:p>
          <a:p>
            <a:pPr algn="l"/>
            <a:r>
              <a:rPr lang="cs-CZ" sz="1700" dirty="0" smtClean="0">
                <a:solidFill>
                  <a:srgbClr val="000000"/>
                </a:solidFill>
                <a:latin typeface="Arial" charset="0"/>
              </a:rPr>
              <a:t>Náhrady </a:t>
            </a:r>
            <a:r>
              <a:rPr lang="cs-CZ" sz="1700" dirty="0">
                <a:solidFill>
                  <a:srgbClr val="000000"/>
                </a:solidFill>
                <a:latin typeface="Arial" charset="0"/>
              </a:rPr>
              <a:t>nákladů </a:t>
            </a:r>
          </a:p>
          <a:p>
            <a:pPr algn="l"/>
            <a:r>
              <a:rPr lang="cs-CZ" sz="1700" dirty="0">
                <a:solidFill>
                  <a:srgbClr val="000000"/>
                </a:solidFill>
                <a:latin typeface="Arial" charset="0"/>
              </a:rPr>
              <a:t>vynaložených v </a:t>
            </a:r>
          </a:p>
          <a:p>
            <a:pPr algn="l"/>
            <a:r>
              <a:rPr lang="cs-CZ" sz="1700" dirty="0">
                <a:solidFill>
                  <a:srgbClr val="000000"/>
                </a:solidFill>
                <a:latin typeface="Arial" charset="0"/>
              </a:rPr>
              <a:t>minulých obdobích</a:t>
            </a:r>
          </a:p>
          <a:p>
            <a:pPr algn="l"/>
            <a:r>
              <a:rPr lang="cs-CZ" sz="1400" dirty="0">
                <a:solidFill>
                  <a:srgbClr val="663300"/>
                </a:solidFill>
                <a:latin typeface="Arial" charset="0"/>
              </a:rPr>
              <a:t>nejčastěji SU 649</a:t>
            </a:r>
          </a:p>
          <a:p>
            <a:pPr algn="l"/>
            <a:endParaRPr lang="cs-CZ" sz="1700" dirty="0">
              <a:solidFill>
                <a:srgbClr val="663300"/>
              </a:solidFill>
              <a:latin typeface="Arial" charset="0"/>
            </a:endParaRPr>
          </a:p>
          <a:p>
            <a:pPr algn="l"/>
            <a:r>
              <a:rPr lang="cs-CZ" sz="1700" dirty="0">
                <a:solidFill>
                  <a:srgbClr val="000000"/>
                </a:solidFill>
                <a:latin typeface="Arial" charset="0"/>
              </a:rPr>
              <a:t>Nově zjištěné skutečnosti </a:t>
            </a:r>
          </a:p>
          <a:p>
            <a:pPr algn="l"/>
            <a:r>
              <a:rPr lang="cs-CZ" sz="1700" dirty="0">
                <a:solidFill>
                  <a:srgbClr val="000000"/>
                </a:solidFill>
                <a:latin typeface="Arial" charset="0"/>
              </a:rPr>
              <a:t>měnící pohled na N nebo </a:t>
            </a:r>
          </a:p>
          <a:p>
            <a:pPr algn="l"/>
            <a:r>
              <a:rPr lang="cs-CZ" sz="1700" dirty="0" smtClean="0">
                <a:solidFill>
                  <a:srgbClr val="000000"/>
                </a:solidFill>
                <a:latin typeface="Arial" charset="0"/>
              </a:rPr>
              <a:t>V </a:t>
            </a:r>
            <a:r>
              <a:rPr lang="cs-CZ" sz="1700" dirty="0">
                <a:solidFill>
                  <a:srgbClr val="000000"/>
                </a:solidFill>
                <a:latin typeface="Arial" charset="0"/>
              </a:rPr>
              <a:t>minulých obdobích</a:t>
            </a:r>
          </a:p>
          <a:p>
            <a:pPr algn="l"/>
            <a:r>
              <a:rPr lang="cs-CZ" sz="1400" dirty="0" smtClean="0">
                <a:solidFill>
                  <a:srgbClr val="663300"/>
                </a:solidFill>
                <a:latin typeface="Arial" charset="0"/>
              </a:rPr>
              <a:t>Dodatečně přiznaný transfer.</a:t>
            </a:r>
          </a:p>
          <a:p>
            <a:pPr algn="l"/>
            <a:r>
              <a:rPr lang="cs-CZ" sz="1400" dirty="0" smtClean="0">
                <a:solidFill>
                  <a:srgbClr val="663300"/>
                </a:solidFill>
                <a:latin typeface="Arial" charset="0"/>
              </a:rPr>
              <a:t>Zpětně přiznané pojistné plnění</a:t>
            </a:r>
          </a:p>
          <a:p>
            <a:pPr algn="l"/>
            <a:r>
              <a:rPr lang="cs-CZ" sz="1400" dirty="0" smtClean="0">
                <a:solidFill>
                  <a:srgbClr val="663300"/>
                </a:solidFill>
                <a:latin typeface="Arial" charset="0"/>
              </a:rPr>
              <a:t>nebo náhrada.</a:t>
            </a:r>
            <a:endParaRPr lang="cs-CZ" sz="1400" dirty="0">
              <a:solidFill>
                <a:srgbClr val="663300"/>
              </a:solidFill>
              <a:latin typeface="Arial" charset="0"/>
            </a:endParaRPr>
          </a:p>
        </p:txBody>
      </p:sp>
      <p:sp>
        <p:nvSpPr>
          <p:cNvPr id="293903" name="Rectangle 15"/>
          <p:cNvSpPr>
            <a:spLocks noChangeArrowheads="1"/>
          </p:cNvSpPr>
          <p:nvPr/>
        </p:nvSpPr>
        <p:spPr bwMode="auto">
          <a:xfrm>
            <a:off x="3203575" y="1989138"/>
            <a:ext cx="2663825" cy="1655762"/>
          </a:xfrm>
          <a:prstGeom prst="rect">
            <a:avLst/>
          </a:prstGeom>
          <a:solidFill>
            <a:srgbClr val="CCFFCC"/>
          </a:solidFill>
          <a:ln w="25400" algn="ctr">
            <a:solidFill>
              <a:srgbClr val="BB612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r>
              <a:rPr lang="cs-CZ" sz="1700" dirty="0">
                <a:solidFill>
                  <a:srgbClr val="000000"/>
                </a:solidFill>
                <a:latin typeface="Arial" charset="0"/>
              </a:rPr>
              <a:t>Vždy korekce nákladu </a:t>
            </a:r>
          </a:p>
          <a:p>
            <a:pPr algn="l"/>
            <a:r>
              <a:rPr lang="cs-CZ" sz="1700" dirty="0">
                <a:solidFill>
                  <a:srgbClr val="000000"/>
                </a:solidFill>
                <a:latin typeface="Arial" charset="0"/>
              </a:rPr>
              <a:t>nebo výnosu, kterého se </a:t>
            </a:r>
          </a:p>
          <a:p>
            <a:pPr algn="l"/>
            <a:r>
              <a:rPr lang="cs-CZ" sz="1700" dirty="0">
                <a:solidFill>
                  <a:srgbClr val="000000"/>
                </a:solidFill>
                <a:latin typeface="Arial" charset="0"/>
              </a:rPr>
              <a:t>operace týká</a:t>
            </a:r>
          </a:p>
          <a:p>
            <a:pPr algn="l"/>
            <a:r>
              <a:rPr lang="cs-CZ" sz="1400" dirty="0">
                <a:solidFill>
                  <a:srgbClr val="663300"/>
                </a:solidFill>
                <a:latin typeface="Arial" charset="0"/>
              </a:rPr>
              <a:t>Chybně zúčtovaná </a:t>
            </a:r>
          </a:p>
          <a:p>
            <a:pPr algn="l"/>
            <a:r>
              <a:rPr lang="cs-CZ" sz="1400" dirty="0">
                <a:solidFill>
                  <a:srgbClr val="663300"/>
                </a:solidFill>
                <a:latin typeface="Arial" charset="0"/>
              </a:rPr>
              <a:t>služba SU 518, oprava </a:t>
            </a:r>
          </a:p>
          <a:p>
            <a:pPr algn="l"/>
            <a:r>
              <a:rPr lang="cs-CZ" sz="1400" dirty="0">
                <a:solidFill>
                  <a:srgbClr val="663300"/>
                </a:solidFill>
                <a:latin typeface="Arial" charset="0"/>
              </a:rPr>
              <a:t>vždy účet 518</a:t>
            </a:r>
          </a:p>
        </p:txBody>
      </p:sp>
      <p:sp>
        <p:nvSpPr>
          <p:cNvPr id="293904" name="Rectangle 16"/>
          <p:cNvSpPr>
            <a:spLocks noChangeArrowheads="1"/>
          </p:cNvSpPr>
          <p:nvPr/>
        </p:nvSpPr>
        <p:spPr bwMode="auto">
          <a:xfrm>
            <a:off x="6300788" y="1989138"/>
            <a:ext cx="2663825" cy="4608512"/>
          </a:xfrm>
          <a:prstGeom prst="rect">
            <a:avLst/>
          </a:prstGeom>
          <a:solidFill>
            <a:srgbClr val="CCFFCC"/>
          </a:solidFill>
          <a:ln w="25400" algn="ctr">
            <a:solidFill>
              <a:srgbClr val="BB612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r>
              <a:rPr lang="cs-CZ" sz="1700" dirty="0">
                <a:solidFill>
                  <a:srgbClr val="000000"/>
                </a:solidFill>
                <a:latin typeface="Arial" charset="0"/>
              </a:rPr>
              <a:t>Stanovení významnosti</a:t>
            </a:r>
          </a:p>
          <a:p>
            <a:pPr algn="l"/>
            <a:r>
              <a:rPr lang="cs-CZ" sz="1700" dirty="0">
                <a:solidFill>
                  <a:srgbClr val="000000"/>
                </a:solidFill>
                <a:latin typeface="Arial" charset="0"/>
              </a:rPr>
              <a:t>0,3 % aktiv netto </a:t>
            </a:r>
            <a:r>
              <a:rPr lang="cs-CZ" sz="1700" dirty="0" smtClean="0">
                <a:solidFill>
                  <a:srgbClr val="000000"/>
                </a:solidFill>
                <a:latin typeface="Arial" charset="0"/>
              </a:rPr>
              <a:t>max.</a:t>
            </a:r>
            <a:endParaRPr lang="cs-CZ" sz="1700" dirty="0">
              <a:solidFill>
                <a:srgbClr val="000000"/>
              </a:solidFill>
              <a:latin typeface="Arial" charset="0"/>
            </a:endParaRPr>
          </a:p>
          <a:p>
            <a:pPr algn="l"/>
            <a:r>
              <a:rPr lang="cs-CZ" sz="1700" dirty="0">
                <a:solidFill>
                  <a:srgbClr val="000000"/>
                </a:solidFill>
                <a:latin typeface="Arial" charset="0"/>
              </a:rPr>
              <a:t>260.000,- Kč</a:t>
            </a:r>
          </a:p>
          <a:p>
            <a:pPr algn="l"/>
            <a:endParaRPr lang="cs-CZ" sz="1700" dirty="0" smtClean="0">
              <a:solidFill>
                <a:srgbClr val="000000"/>
              </a:solidFill>
              <a:latin typeface="Arial" charset="0"/>
            </a:endParaRPr>
          </a:p>
          <a:p>
            <a:pPr algn="l"/>
            <a:r>
              <a:rPr lang="cs-CZ" sz="1700" dirty="0" smtClean="0">
                <a:solidFill>
                  <a:srgbClr val="000000"/>
                </a:solidFill>
                <a:latin typeface="Arial" charset="0"/>
              </a:rPr>
              <a:t>Jednotlivý </a:t>
            </a:r>
            <a:r>
              <a:rPr lang="cs-CZ" sz="1700" dirty="0">
                <a:solidFill>
                  <a:srgbClr val="000000"/>
                </a:solidFill>
                <a:latin typeface="Arial" charset="0"/>
              </a:rPr>
              <a:t>případ, </a:t>
            </a:r>
          </a:p>
          <a:p>
            <a:pPr algn="l"/>
            <a:r>
              <a:rPr lang="cs-CZ" sz="1700" dirty="0">
                <a:solidFill>
                  <a:srgbClr val="000000"/>
                </a:solidFill>
                <a:latin typeface="Arial" charset="0"/>
              </a:rPr>
              <a:t>skupina obdobných </a:t>
            </a:r>
          </a:p>
          <a:p>
            <a:pPr algn="l"/>
            <a:r>
              <a:rPr lang="cs-CZ" sz="1700" dirty="0">
                <a:solidFill>
                  <a:srgbClr val="000000"/>
                </a:solidFill>
                <a:latin typeface="Arial" charset="0"/>
              </a:rPr>
              <a:t>případů. Vždy </a:t>
            </a:r>
          </a:p>
          <a:p>
            <a:pPr algn="l"/>
            <a:r>
              <a:rPr lang="cs-CZ" sz="1700" dirty="0">
                <a:solidFill>
                  <a:srgbClr val="000000"/>
                </a:solidFill>
                <a:latin typeface="Arial" charset="0"/>
              </a:rPr>
              <a:t>posuzujeme v kontextu.</a:t>
            </a:r>
          </a:p>
          <a:p>
            <a:pPr algn="l"/>
            <a:endParaRPr lang="cs-CZ" sz="1700" dirty="0">
              <a:solidFill>
                <a:srgbClr val="000000"/>
              </a:solidFill>
              <a:latin typeface="Arial" charset="0"/>
            </a:endParaRPr>
          </a:p>
          <a:p>
            <a:pPr algn="l"/>
            <a:r>
              <a:rPr lang="cs-CZ" sz="1700" dirty="0" smtClean="0">
                <a:solidFill>
                  <a:srgbClr val="000000"/>
                </a:solidFill>
                <a:latin typeface="Arial" charset="0"/>
              </a:rPr>
              <a:t>Přesahuje hladinu </a:t>
            </a:r>
          </a:p>
          <a:p>
            <a:pPr algn="l"/>
            <a:r>
              <a:rPr lang="cs-CZ" sz="1700" dirty="0" smtClean="0">
                <a:solidFill>
                  <a:srgbClr val="000000"/>
                </a:solidFill>
                <a:latin typeface="Arial" charset="0"/>
              </a:rPr>
              <a:t>Významnosti = SU </a:t>
            </a:r>
            <a:r>
              <a:rPr lang="cs-CZ" sz="1700" dirty="0">
                <a:solidFill>
                  <a:srgbClr val="000000"/>
                </a:solidFill>
                <a:latin typeface="Arial" charset="0"/>
              </a:rPr>
              <a:t>408</a:t>
            </a:r>
          </a:p>
          <a:p>
            <a:pPr algn="l"/>
            <a:endParaRPr lang="cs-CZ" sz="1700" dirty="0">
              <a:solidFill>
                <a:srgbClr val="000000"/>
              </a:solidFill>
              <a:latin typeface="Arial" charset="0"/>
            </a:endParaRPr>
          </a:p>
          <a:p>
            <a:pPr algn="l"/>
            <a:r>
              <a:rPr lang="cs-CZ" sz="1700" dirty="0" smtClean="0">
                <a:solidFill>
                  <a:srgbClr val="000000"/>
                </a:solidFill>
                <a:latin typeface="Arial" charset="0"/>
              </a:rPr>
              <a:t>Nevýznamné = účtujeme</a:t>
            </a:r>
          </a:p>
          <a:p>
            <a:pPr algn="l"/>
            <a:r>
              <a:rPr lang="cs-CZ" sz="1700" dirty="0" smtClean="0">
                <a:solidFill>
                  <a:srgbClr val="000000"/>
                </a:solidFill>
                <a:latin typeface="Arial" charset="0"/>
              </a:rPr>
              <a:t>N </a:t>
            </a:r>
            <a:r>
              <a:rPr lang="cs-CZ" sz="1700" dirty="0">
                <a:solidFill>
                  <a:srgbClr val="000000"/>
                </a:solidFill>
                <a:latin typeface="Arial" charset="0"/>
              </a:rPr>
              <a:t>nebo V, </a:t>
            </a:r>
            <a:r>
              <a:rPr lang="cs-CZ" sz="1700" dirty="0" smtClean="0">
                <a:solidFill>
                  <a:srgbClr val="000000"/>
                </a:solidFill>
                <a:latin typeface="Arial" charset="0"/>
              </a:rPr>
              <a:t>kterého </a:t>
            </a:r>
            <a:r>
              <a:rPr lang="cs-CZ" sz="1700" dirty="0">
                <a:solidFill>
                  <a:srgbClr val="000000"/>
                </a:solidFill>
                <a:latin typeface="Arial" charset="0"/>
              </a:rPr>
              <a:t>se </a:t>
            </a:r>
            <a:endParaRPr lang="cs-CZ" sz="1700" dirty="0" smtClean="0">
              <a:solidFill>
                <a:srgbClr val="000000"/>
              </a:solidFill>
              <a:latin typeface="Arial" charset="0"/>
            </a:endParaRPr>
          </a:p>
          <a:p>
            <a:pPr algn="l"/>
            <a:r>
              <a:rPr lang="cs-CZ" sz="1700" dirty="0" smtClean="0">
                <a:solidFill>
                  <a:srgbClr val="000000"/>
                </a:solidFill>
                <a:latin typeface="Arial" charset="0"/>
              </a:rPr>
              <a:t>operace týká</a:t>
            </a:r>
          </a:p>
          <a:p>
            <a:pPr algn="l"/>
            <a:endParaRPr lang="cs-CZ" sz="1700" dirty="0" smtClean="0">
              <a:solidFill>
                <a:srgbClr val="000000"/>
              </a:solidFill>
              <a:latin typeface="Arial" charset="0"/>
            </a:endParaRPr>
          </a:p>
          <a:p>
            <a:pPr algn="l"/>
            <a:r>
              <a:rPr lang="cs-CZ" sz="13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Neinvestiční transfery (k SU 672)</a:t>
            </a:r>
            <a:endParaRPr lang="en-US" sz="1300" dirty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293905" name="Rectangle 17"/>
          <p:cNvSpPr>
            <a:spLocks noChangeArrowheads="1"/>
          </p:cNvSpPr>
          <p:nvPr/>
        </p:nvSpPr>
        <p:spPr bwMode="auto">
          <a:xfrm>
            <a:off x="3203848" y="4725144"/>
            <a:ext cx="2663825" cy="1728589"/>
          </a:xfrm>
          <a:prstGeom prst="rect">
            <a:avLst/>
          </a:prstGeom>
          <a:solidFill>
            <a:srgbClr val="99CCFF"/>
          </a:solidFill>
          <a:ln w="25400" algn="ctr">
            <a:solidFill>
              <a:srgbClr val="BB612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/>
            <a:r>
              <a:rPr lang="cs-CZ" sz="1700" u="sng" dirty="0">
                <a:solidFill>
                  <a:srgbClr val="000000"/>
                </a:solidFill>
                <a:latin typeface="Arial" charset="0"/>
              </a:rPr>
              <a:t>Oprava rozvahových účtů</a:t>
            </a:r>
          </a:p>
          <a:p>
            <a:pPr algn="l"/>
            <a:endParaRPr lang="cs-CZ" sz="1700" dirty="0" smtClean="0">
              <a:solidFill>
                <a:srgbClr val="000000"/>
              </a:solidFill>
              <a:latin typeface="Arial" charset="0"/>
            </a:endParaRPr>
          </a:p>
          <a:p>
            <a:pPr algn="l"/>
            <a:r>
              <a:rPr lang="cs-CZ" sz="1700" dirty="0" smtClean="0">
                <a:solidFill>
                  <a:srgbClr val="000000"/>
                </a:solidFill>
                <a:latin typeface="Arial" charset="0"/>
              </a:rPr>
              <a:t>Vždy </a:t>
            </a:r>
            <a:r>
              <a:rPr lang="cs-CZ" sz="1700" dirty="0">
                <a:solidFill>
                  <a:srgbClr val="000000"/>
                </a:solidFill>
                <a:latin typeface="Arial" charset="0"/>
              </a:rPr>
              <a:t>na příslušných </a:t>
            </a:r>
          </a:p>
          <a:p>
            <a:pPr algn="l"/>
            <a:r>
              <a:rPr lang="cs-CZ" sz="1700" dirty="0">
                <a:solidFill>
                  <a:srgbClr val="000000"/>
                </a:solidFill>
                <a:latin typeface="Arial" charset="0"/>
              </a:rPr>
              <a:t>účtech </a:t>
            </a:r>
            <a:r>
              <a:rPr lang="cs-CZ" sz="1700" dirty="0" smtClean="0">
                <a:solidFill>
                  <a:srgbClr val="000000"/>
                </a:solidFill>
                <a:latin typeface="Arial" charset="0"/>
              </a:rPr>
              <a:t>rozvahy</a:t>
            </a:r>
          </a:p>
          <a:p>
            <a:pPr algn="l"/>
            <a:endParaRPr lang="cs-CZ" sz="1700" dirty="0" smtClean="0">
              <a:solidFill>
                <a:srgbClr val="000000"/>
              </a:solidFill>
              <a:latin typeface="Arial" charset="0"/>
            </a:endParaRPr>
          </a:p>
          <a:p>
            <a:pPr algn="l"/>
            <a:r>
              <a:rPr lang="cs-CZ" sz="1500" dirty="0" smtClean="0">
                <a:solidFill>
                  <a:schemeClr val="accent6">
                    <a:lumMod val="50000"/>
                  </a:schemeClr>
                </a:solidFill>
                <a:latin typeface="Arial" charset="0"/>
              </a:rPr>
              <a:t>Investiční transfery (SU 403)</a:t>
            </a:r>
            <a:endParaRPr lang="cs-CZ" sz="1500" dirty="0">
              <a:solidFill>
                <a:schemeClr val="accent6">
                  <a:lumMod val="50000"/>
                </a:schemeClr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229600" cy="1143000"/>
          </a:xfrm>
        </p:spPr>
        <p:txBody>
          <a:bodyPr/>
          <a:lstStyle/>
          <a:p>
            <a:r>
              <a:rPr lang="cs-CZ" dirty="0" smtClean="0"/>
              <a:t>Děkuji za pozornost!</a:t>
            </a:r>
            <a:endParaRPr lang="cs-CZ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4704</TotalTime>
  <Words>4634</Words>
  <Application>Microsoft Office PowerPoint</Application>
  <PresentationFormat>Předvádění na obrazovce (4:3)</PresentationFormat>
  <Paragraphs>1254</Paragraphs>
  <Slides>65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65</vt:i4>
      </vt:variant>
    </vt:vector>
  </HeadingPairs>
  <TitlesOfParts>
    <vt:vector size="66" baseType="lpstr">
      <vt:lpstr>Motiv sady Office</vt:lpstr>
      <vt:lpstr>Rozpočtová skladba, účetnictví a jejich vazby - 2022 pro územní samosprávné celky Akreditace programu: AK/PV-363/2020</vt:lpstr>
      <vt:lpstr>Novela rozpočtových pravidel zákon č. 484/2020 Sb.</vt:lpstr>
      <vt:lpstr>Zákon č. 250/2000 Sb.</vt:lpstr>
      <vt:lpstr>Zveřejňování rozpočtových dokumentů</vt:lpstr>
      <vt:lpstr>Vyhláška 419/2001 Sb. – návrh státního závěrečného účtu</vt:lpstr>
      <vt:lpstr>Snímek 6</vt:lpstr>
      <vt:lpstr>Vyhláška č. 5/2014 Sb. výkaz FIN 2-12M</vt:lpstr>
      <vt:lpstr>Snímek 8</vt:lpstr>
      <vt:lpstr>Poznámky k výkazu FIN 2-12M</vt:lpstr>
      <vt:lpstr>Snímek 10</vt:lpstr>
      <vt:lpstr>Snímek 11</vt:lpstr>
      <vt:lpstr>Snímek 12</vt:lpstr>
      <vt:lpstr>Snímek 13</vt:lpstr>
      <vt:lpstr>Vyhláška č. 412/2021 Sb., o rozpočtové skladbě</vt:lpstr>
      <vt:lpstr>Snímek 15</vt:lpstr>
      <vt:lpstr>Základní zásady vyhlášky</vt:lpstr>
      <vt:lpstr>Snímek 17</vt:lpstr>
      <vt:lpstr>Pokyn ministerstva financí</vt:lpstr>
      <vt:lpstr>Vybrané otázky z vymezení pojmů a obecných zásad</vt:lpstr>
      <vt:lpstr>Snímek 20</vt:lpstr>
      <vt:lpstr>Snímek 21</vt:lpstr>
      <vt:lpstr>Snímek 22</vt:lpstr>
      <vt:lpstr>Snímek 23</vt:lpstr>
      <vt:lpstr>Snímek 24</vt:lpstr>
      <vt:lpstr>Snímek 25</vt:lpstr>
      <vt:lpstr>Snímek 26</vt:lpstr>
      <vt:lpstr>Snímek 27</vt:lpstr>
      <vt:lpstr>Obecné zásady k třídění položek</vt:lpstr>
      <vt:lpstr>Snímek 29</vt:lpstr>
      <vt:lpstr>Snímek 30</vt:lpstr>
      <vt:lpstr>Snímek 31</vt:lpstr>
      <vt:lpstr>Změny rozpočtové skladby - položky</vt:lpstr>
      <vt:lpstr>Snímek 33</vt:lpstr>
      <vt:lpstr>Snímek 34</vt:lpstr>
      <vt:lpstr>Rozpočtové zachycení – finanční vypořádání dotace PO zprostředkované zřizovatelem</vt:lpstr>
      <vt:lpstr>Snímek 36</vt:lpstr>
      <vt:lpstr>Snímek 37</vt:lpstr>
      <vt:lpstr>Snímek 38</vt:lpstr>
      <vt:lpstr>Snímek 39</vt:lpstr>
      <vt:lpstr> Vrácení dotací – výzva x smlouva</vt:lpstr>
      <vt:lpstr>Odvětvové členění paragrafy</vt:lpstr>
      <vt:lpstr>Vybrané rozpočtové a účetní případy</vt:lpstr>
      <vt:lpstr>Finanční podpora provádění samoodběrových testů COVID-19  17. 1. 2022 do 18. 2. 2022 okruh osob rozšířen na všechny zaměstnavatele působící na území České republiky (i obce, kraje, PO) www.samotesty-covid.cz</vt:lpstr>
      <vt:lpstr>Stravenkový paušál</vt:lpstr>
      <vt:lpstr>Snímek 45</vt:lpstr>
      <vt:lpstr>Sberbank</vt:lpstr>
      <vt:lpstr>Snímek 47</vt:lpstr>
      <vt:lpstr>Pomoc Ukrajinským občanům</vt:lpstr>
      <vt:lpstr>Prodej pozemku</vt:lpstr>
      <vt:lpstr>Snímek 50</vt:lpstr>
      <vt:lpstr>Snímek 51</vt:lpstr>
      <vt:lpstr>Snímek 52</vt:lpstr>
      <vt:lpstr>Snímek 53</vt:lpstr>
      <vt:lpstr>Snímek 54</vt:lpstr>
      <vt:lpstr>Snímek 55</vt:lpstr>
      <vt:lpstr>Směna pozemků</vt:lpstr>
      <vt:lpstr>Snímek 57</vt:lpstr>
      <vt:lpstr>Bezúplatný převod majetku</vt:lpstr>
      <vt:lpstr>Snímek 59</vt:lpstr>
      <vt:lpstr>Převzetí - „koupě“ majetku za 1,- Kč</vt:lpstr>
      <vt:lpstr>Snímek 61</vt:lpstr>
      <vt:lpstr>Pohledávky / dluhy k 31.12.</vt:lpstr>
      <vt:lpstr>Snímek 63</vt:lpstr>
      <vt:lpstr>Snímek 64</vt:lpstr>
      <vt:lpstr>Děkuji za pozornost!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Rozpočtová skladba 2021 pro Justiční akademii Kroměříž</dc:title>
  <dc:creator>Lorenc</dc:creator>
  <cp:lastModifiedBy>Admin</cp:lastModifiedBy>
  <cp:revision>381</cp:revision>
  <dcterms:created xsi:type="dcterms:W3CDTF">2021-04-04T18:56:50Z</dcterms:created>
  <dcterms:modified xsi:type="dcterms:W3CDTF">2022-04-08T06:53:16Z</dcterms:modified>
</cp:coreProperties>
</file>