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0"/>
  </p:notesMasterIdLst>
  <p:handoutMasterIdLst>
    <p:handoutMasterId r:id="rId11"/>
  </p:handoutMasterIdLst>
  <p:sldIdLst>
    <p:sldId id="265" r:id="rId2"/>
    <p:sldId id="290" r:id="rId3"/>
    <p:sldId id="301" r:id="rId4"/>
    <p:sldId id="289" r:id="rId5"/>
    <p:sldId id="302" r:id="rId6"/>
    <p:sldId id="306" r:id="rId7"/>
    <p:sldId id="305" r:id="rId8"/>
    <p:sldId id="30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pos="6816" userDrawn="1">
          <p15:clr>
            <a:srgbClr val="A4A3A4"/>
          </p15:clr>
        </p15:guide>
        <p15:guide id="3" pos="816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35" autoAdjust="0"/>
    <p:restoredTop sz="79559" autoAdjust="0"/>
  </p:normalViewPr>
  <p:slideViewPr>
    <p:cSldViewPr>
      <p:cViewPr varScale="1">
        <p:scale>
          <a:sx n="117" d="100"/>
          <a:sy n="117" d="100"/>
        </p:scale>
        <p:origin x="-413" y="-86"/>
      </p:cViewPr>
      <p:guideLst>
        <p:guide orient="horz" pos="2160"/>
        <p:guide pos="3840"/>
        <p:guide pos="6816"/>
        <p:guide pos="81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3750" y="4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5748301D-3FF0-457D-B4FA-9F2AE3E97891}" type="datetime1">
              <a:rPr lang="cs-CZ" smtClean="0"/>
              <a:pPr algn="r" rtl="0"/>
              <a:t>08.06.2023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7BAE14B8-3CC9-472D-9BC5-A84D80684DE2}" type="slidenum">
              <a:rPr lang="cs-CZ" smtClean="0"/>
              <a:pPr algn="r" rtl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67CCE5E4-BC6D-4967-A411-590AFDB1F436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 rtl="0"/>
            <a:r>
              <a:rPr lang="cs-CZ" dirty="0"/>
              <a:t>Druhá úroveň</a:t>
            </a:r>
          </a:p>
          <a:p>
            <a:pPr lvl="2" rtl="0"/>
            <a:r>
              <a:rPr lang="cs-CZ" dirty="0"/>
              <a:t>Třetí úroveň</a:t>
            </a:r>
          </a:p>
          <a:p>
            <a:pPr lvl="3" rtl="0"/>
            <a:r>
              <a:rPr lang="cs-CZ" dirty="0"/>
              <a:t>Čtvrtá úroveň</a:t>
            </a:r>
          </a:p>
          <a:p>
            <a:pPr lvl="4" rtl="0"/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/>
            <a:fld id="{7FB667E1-E601-4AAF-B95C-B25720D70A60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7FB667E1-E601-4AAF-B95C-B25720D70A60}" type="slidenum">
              <a:rPr lang="cs-CZ" smtClean="0"/>
              <a:pPr algn="r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81876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7FB667E1-E601-4AAF-B95C-B25720D70A60}" type="slidenum">
              <a:rPr lang="cs-CZ" smtClean="0"/>
              <a:pPr algn="r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37181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dirty="0"/>
              <a:t>Může vyžadovat více než jeden snímek.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algn="r" rtl="0"/>
            <a:fld id="{7FB667E1-E601-4AAF-B95C-B25720D70A60}" type="slidenum">
              <a:rPr lang="cs-CZ" smtClean="0"/>
              <a:pPr algn="r" rtl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65826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dirty="0"/>
              <a:t>Může vyžadovat více než jeden snímek.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algn="r" rtl="0"/>
            <a:fld id="{7FB667E1-E601-4AAF-B95C-B25720D70A60}" type="slidenum">
              <a:rPr lang="cs-CZ" smtClean="0"/>
              <a:pPr algn="r" rtl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65826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7FB667E1-E601-4AAF-B95C-B25720D70A60}" type="slidenum">
              <a:rPr lang="cs-CZ" smtClean="0"/>
              <a:pPr algn="r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57398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BDFBBC-12FE-4B8C-B112-4E33379CA17E}" type="datetimeFigureOut">
              <a:rPr lang="cs-CZ" smtClean="0"/>
              <a:pPr/>
              <a:t>08.06.2023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237575D-66F1-4B5B-81AF-F15055D160C5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27371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7D421-93EE-494F-B976-7372B02A0FC6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42278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55D06-6CB8-4FA4-BA69-8DD69460335B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50704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74BB3-5F6F-42CB-8A9D-78F03DC54CA4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07936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FE74-D071-4549-B26E-6A92FA575393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07829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74BB3-5F6F-42CB-8A9D-78F03DC54CA4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89242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6972B-4512-40D7-82C9-90319E0B5A54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79450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529E-31BF-4A29-826C-D7785B819431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53408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74BB3-5F6F-42CB-8A9D-78F03DC54CA4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68997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AF2C3-976C-488D-B087-0F608E71BF1C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46407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BBEC1-38C3-46C3-96CD-13D747A1ED06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3495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1474BB3-5F6F-42CB-8A9D-78F03DC54CA4}" type="datetime1">
              <a:rPr lang="cs-CZ" smtClean="0"/>
              <a:pPr/>
              <a:t>08.06.2023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algn="r"/>
            <a:fld id="{CA8D9AD5-F248-4919-864A-CFD76CC027D6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3996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s.cz/mas.php?id=66&amp;sfzpnzul=1&amp;zpracovatel=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1344" y="1772816"/>
            <a:ext cx="3200400" cy="1990725"/>
          </a:xfrm>
        </p:spPr>
        <p:txBody>
          <a:bodyPr rtlCol="0" anchor="b">
            <a:normAutofit fontScale="90000"/>
          </a:bodyPr>
          <a:lstStyle/>
          <a:p>
            <a:pPr algn="ctr" rtl="0"/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NOVÁ ZELENÁ ÚSPORÁM  </a:t>
            </a:r>
            <a:r>
              <a:rPr lang="cs-CZ" b="1" dirty="0" err="1">
                <a:solidFill>
                  <a:schemeClr val="accent1">
                    <a:lumMod val="50000"/>
                  </a:schemeClr>
                </a:solidFill>
              </a:rPr>
              <a:t>Light</a:t>
            </a:r>
            <a:endParaRPr lang="cs-CZ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Podnadpis 3"/>
          <p:cNvSpPr>
            <a:spLocks noGrp="1"/>
          </p:cNvSpPr>
          <p:nvPr>
            <p:ph type="body" sz="half" idx="2"/>
          </p:nvPr>
        </p:nvSpPr>
        <p:spPr>
          <a:xfrm>
            <a:off x="191344" y="4149080"/>
            <a:ext cx="3200400" cy="1622012"/>
          </a:xfrm>
        </p:spPr>
        <p:txBody>
          <a:bodyPr rtlCol="0">
            <a:normAutofit/>
          </a:bodyPr>
          <a:lstStyle/>
          <a:p>
            <a:pPr rtl="0"/>
            <a:r>
              <a:rPr lang="cs-CZ" b="1" dirty="0" smtClean="0"/>
              <a:t>Radek Tvrdík   </a:t>
            </a:r>
            <a:endParaRPr lang="cs-CZ" b="1" dirty="0"/>
          </a:p>
          <a:p>
            <a:pPr rtl="0"/>
            <a:r>
              <a:rPr lang="cs-CZ" dirty="0"/>
              <a:t>MAS Lípa pro </a:t>
            </a:r>
            <a:r>
              <a:rPr lang="cs-CZ" dirty="0" smtClean="0"/>
              <a:t>venkov z.s.</a:t>
            </a:r>
            <a:endParaRPr lang="cs-CZ" dirty="0"/>
          </a:p>
        </p:txBody>
      </p:sp>
      <p:pic>
        <p:nvPicPr>
          <p:cNvPr id="1026" name="Picture 2" descr="Nová zelená úsporám Light letos nejspíš nebude | Kurzy.cz">
            <a:extLst>
              <a:ext uri="{FF2B5EF4-FFF2-40B4-BE49-F238E27FC236}">
                <a16:creationId xmlns:a16="http://schemas.microsoft.com/office/drawing/2014/main" xmlns="" id="{BBDCB652-EFE2-240E-CB63-511B90A0FF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824" r="8668"/>
          <a:stretch/>
        </p:blipFill>
        <p:spPr bwMode="auto">
          <a:xfrm>
            <a:off x="3503712" y="685800"/>
            <a:ext cx="8064896" cy="5486400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028" name="Picture 4" descr="Lípa pro venkov z.s.">
            <a:extLst>
              <a:ext uri="{FF2B5EF4-FFF2-40B4-BE49-F238E27FC236}">
                <a16:creationId xmlns:a16="http://schemas.microsoft.com/office/drawing/2014/main" xmlns="" id="{3D788BE1-8187-7A36-9B5F-CE1F8C794C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40704" y="260648"/>
            <a:ext cx="3458059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98809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>
            <a:extLst>
              <a:ext uri="{FF2B5EF4-FFF2-40B4-BE49-F238E27FC236}">
                <a16:creationId xmlns:a16="http://schemas.microsoft.com/office/drawing/2014/main" xmlns="" id="{CFC6A4FB-FAFB-EF47-21BF-A7FE64721D8C}"/>
              </a:ext>
            </a:extLst>
          </p:cNvPr>
          <p:cNvSpPr txBox="1"/>
          <p:nvPr/>
        </p:nvSpPr>
        <p:spPr>
          <a:xfrm>
            <a:off x="551384" y="1484784"/>
            <a:ext cx="10873208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Spuštění </a:t>
            </a:r>
            <a:r>
              <a:rPr lang="cs-CZ" sz="3200" b="1" dirty="0">
                <a:latin typeface="Calibri" panose="020F0502020204030204" pitchFamily="34" charset="0"/>
                <a:cs typeface="Calibri" panose="020F0502020204030204" pitchFamily="34" charset="0"/>
              </a:rPr>
              <a:t>příjmu žádostí:</a:t>
            </a:r>
          </a:p>
          <a:p>
            <a:r>
              <a:rPr lang="cs-CZ" sz="3200" b="1" dirty="0">
                <a:latin typeface="Calibri" panose="020F0502020204030204" pitchFamily="34" charset="0"/>
                <a:cs typeface="Calibri" panose="020F0502020204030204" pitchFamily="34" charset="0"/>
              </a:rPr>
              <a:t> 9. ledna 2023 – </a:t>
            </a:r>
            <a:r>
              <a:rPr lang="cs-CZ" sz="3200" dirty="0">
                <a:latin typeface="Calibri" panose="020F0502020204030204" pitchFamily="34" charset="0"/>
                <a:cs typeface="Calibri" panose="020F0502020204030204" pitchFamily="34" charset="0"/>
              </a:rPr>
              <a:t>elektronický příjem přes systém AIS </a:t>
            </a:r>
            <a:r>
              <a:rPr lang="cs-CZ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SFŽP</a:t>
            </a:r>
          </a:p>
          <a:p>
            <a:endParaRPr lang="cs-CZ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2.května 2023</a:t>
            </a:r>
            <a:r>
              <a:rPr lang="cs-CZ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– modifikace výzvy, doplnění solárních systémů na ohřev vody</a:t>
            </a:r>
            <a:endParaRPr lang="cs-CZ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- několikáté navýšení alokace </a:t>
            </a:r>
          </a:p>
          <a:p>
            <a:endParaRPr lang="cs-CZ" sz="20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3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- žádosti </a:t>
            </a:r>
            <a:r>
              <a:rPr lang="cs-CZ" sz="3200" i="1" dirty="0">
                <a:latin typeface="Calibri" panose="020F0502020204030204" pitchFamily="34" charset="0"/>
                <a:cs typeface="Calibri" panose="020F0502020204030204" pitchFamily="34" charset="0"/>
              </a:rPr>
              <a:t>jsou </a:t>
            </a:r>
            <a:r>
              <a:rPr lang="cs-CZ" sz="3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přijímány </a:t>
            </a:r>
            <a:r>
              <a:rPr lang="cs-CZ" sz="3200" b="1" dirty="0">
                <a:latin typeface="Calibri" panose="020F0502020204030204" pitchFamily="34" charset="0"/>
                <a:cs typeface="Calibri" panose="020F0502020204030204" pitchFamily="34" charset="0"/>
              </a:rPr>
              <a:t>do 31. 8. 2024 </a:t>
            </a:r>
            <a:r>
              <a:rPr lang="cs-CZ" sz="3200" dirty="0">
                <a:latin typeface="Calibri" panose="020F0502020204030204" pitchFamily="34" charset="0"/>
                <a:cs typeface="Calibri" panose="020F0502020204030204" pitchFamily="34" charset="0"/>
              </a:rPr>
              <a:t>nebo do vyčerpání alokace </a:t>
            </a:r>
          </a:p>
          <a:p>
            <a:endParaRPr lang="cs-CZ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xmlns="" id="{5B605F86-2D32-ADF5-CF0B-3202FE761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404664"/>
            <a:ext cx="9875520" cy="1224136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1">
                    <a:lumMod val="50000"/>
                  </a:schemeClr>
                </a:solidFill>
              </a:rPr>
              <a:t>ČASOVÁ OSA PROGRAMU</a:t>
            </a:r>
          </a:p>
        </p:txBody>
      </p:sp>
    </p:spTree>
    <p:extLst>
      <p:ext uri="{BB962C8B-B14F-4D97-AF65-F5344CB8AC3E}">
        <p14:creationId xmlns:p14="http://schemas.microsoft.com/office/powerpoint/2010/main" xmlns="" val="3765865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7A8B153-9F07-0548-B892-A4ED937AD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>
                <a:solidFill>
                  <a:schemeClr val="accent1">
                    <a:lumMod val="50000"/>
                  </a:schemeClr>
                </a:solidFill>
              </a:rPr>
              <a:t>OPRÁVNĚNÍ ŽADATELÉ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6FA10705-89D9-6A06-B695-EBFAC5B8397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79376" y="2057400"/>
            <a:ext cx="11305256" cy="3786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 Vlastníci nebo spoluvlastníci rodinného domu, nebo trvale obývané rekreační   </a:t>
            </a:r>
          </a:p>
          <a:p>
            <a:pPr marL="45720" indent="0">
              <a:buNone/>
            </a:pPr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     </a:t>
            </a:r>
            <a:r>
              <a:rPr lang="cs-CZ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stavby, kteří </a:t>
            </a:r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j</a:t>
            </a:r>
            <a:r>
              <a:rPr lang="cs-CZ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sou </a:t>
            </a:r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všichni příjemci </a:t>
            </a:r>
            <a:r>
              <a:rPr lang="cs-CZ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starobního důchodu</a:t>
            </a:r>
            <a:r>
              <a:rPr lang="cs-CZ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nebo </a:t>
            </a:r>
            <a:r>
              <a:rPr lang="cs-CZ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invalidního       </a:t>
            </a:r>
          </a:p>
          <a:p>
            <a:pPr marL="45720" indent="0">
              <a:buNone/>
            </a:pPr>
            <a:r>
              <a:rPr lang="cs-CZ" b="1" dirty="0">
                <a:solidFill>
                  <a:srgbClr val="000000"/>
                </a:solidFill>
                <a:latin typeface="Open Sans" panose="020B0606030504020204" pitchFamily="34" charset="0"/>
              </a:rPr>
              <a:t>     </a:t>
            </a:r>
            <a:r>
              <a:rPr lang="cs-CZ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důchodu 3. stupně</a:t>
            </a:r>
            <a:r>
              <a:rPr lang="cs-CZ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</a:p>
          <a:p>
            <a:pPr>
              <a:buFont typeface="Wingdings" panose="05000000000000000000" pitchFamily="2" charset="2"/>
              <a:buChar char="q"/>
            </a:pPr>
            <a:endParaRPr lang="cs-CZ" dirty="0" smtClean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cs-CZ" b="0" i="0" dirty="0" smtClean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 Domácnost </a:t>
            </a:r>
            <a:r>
              <a:rPr lang="cs-CZ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pobírala v období od 12. 9. 2022 </a:t>
            </a:r>
            <a:r>
              <a:rPr lang="cs-CZ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příspěvek</a:t>
            </a:r>
            <a:r>
              <a:rPr lang="cs-CZ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cs-CZ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na bydlení.</a:t>
            </a:r>
            <a:r>
              <a:rPr lang="cs-CZ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endParaRPr lang="cs-CZ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cs-CZ" b="0" i="0" dirty="0" smtClean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 Pokud </a:t>
            </a:r>
            <a:r>
              <a:rPr lang="cs-CZ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splňujete tyto předpoklady, můžete si zažádat o dotaci a to i zpětně od   </a:t>
            </a:r>
          </a:p>
          <a:p>
            <a:pPr marL="45720" indent="0">
              <a:buNone/>
            </a:pPr>
            <a:r>
              <a:rPr lang="cs-CZ" dirty="0">
                <a:solidFill>
                  <a:srgbClr val="000000"/>
                </a:solidFill>
                <a:latin typeface="Open Sans" panose="020B0606030504020204" pitchFamily="34" charset="0"/>
              </a:rPr>
              <a:t>    </a:t>
            </a:r>
            <a:r>
              <a:rPr lang="cs-CZ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12.9.2022 </a:t>
            </a:r>
            <a:r>
              <a:rPr lang="cs-CZ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!!!!!!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05755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xmlns="" id="{003257FB-9FB1-5B8E-3778-E9B613C9F8E1}"/>
              </a:ext>
            </a:extLst>
          </p:cNvPr>
          <p:cNvSpPr txBox="1"/>
          <p:nvPr/>
        </p:nvSpPr>
        <p:spPr>
          <a:xfrm>
            <a:off x="695400" y="392434"/>
            <a:ext cx="11017224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cs-CZ" sz="20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sz="36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Maximální </a:t>
            </a:r>
            <a:r>
              <a:rPr lang="cs-CZ" sz="36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celková výše podpory na realizaci opatření je omezena na </a:t>
            </a:r>
            <a:r>
              <a:rPr lang="cs-CZ" sz="36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150 000 + 90 000 Kč</a:t>
            </a:r>
            <a:r>
              <a:rPr lang="cs-CZ" sz="36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cs-CZ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b="1" dirty="0" smtClean="0"/>
              <a:t>Podpora </a:t>
            </a:r>
            <a:r>
              <a:rPr lang="cs-CZ" b="1" dirty="0"/>
              <a:t>pro jednotlivé typy opatření: </a:t>
            </a:r>
            <a:endParaRPr lang="cs-CZ" b="1" dirty="0" smtClean="0"/>
          </a:p>
          <a:p>
            <a:endParaRPr lang="cs-CZ" dirty="0" smtClean="0"/>
          </a:p>
          <a:p>
            <a:pPr lvl="1">
              <a:buFont typeface="Wingdings" pitchFamily="2" charset="2"/>
              <a:buChar char="v"/>
            </a:pPr>
            <a:r>
              <a:rPr lang="cs-CZ" dirty="0" smtClean="0"/>
              <a:t>  </a:t>
            </a:r>
            <a:r>
              <a:rPr lang="cs-CZ" b="1" dirty="0" smtClean="0"/>
              <a:t>Výměna vchodových dveří  - 18 000 Kč/kus</a:t>
            </a:r>
          </a:p>
          <a:p>
            <a:pPr>
              <a:buFont typeface="Wingdings" pitchFamily="2" charset="2"/>
              <a:buChar char="v"/>
            </a:pPr>
            <a:endParaRPr lang="cs-CZ" b="1" dirty="0" smtClean="0"/>
          </a:p>
          <a:p>
            <a:pPr lvl="1">
              <a:buFont typeface="Wingdings" pitchFamily="2" charset="2"/>
              <a:buChar char="v"/>
            </a:pPr>
            <a:r>
              <a:rPr lang="cs-CZ" b="1" dirty="0" smtClean="0"/>
              <a:t>  Výměna oken - 12 000 Kč/kus</a:t>
            </a:r>
          </a:p>
          <a:p>
            <a:pPr>
              <a:buFont typeface="Wingdings" pitchFamily="2" charset="2"/>
              <a:buChar char="v"/>
            </a:pPr>
            <a:endParaRPr lang="cs-CZ" b="1" dirty="0" smtClean="0"/>
          </a:p>
          <a:p>
            <a:pPr lvl="1">
              <a:buFont typeface="Wingdings" pitchFamily="2" charset="2"/>
              <a:buChar char="v"/>
            </a:pPr>
            <a:r>
              <a:rPr lang="cs-CZ" b="1" dirty="0" smtClean="0"/>
              <a:t>  Zateplení  fasády - 6 000 Kč/ metr obvodu stavby</a:t>
            </a:r>
          </a:p>
          <a:p>
            <a:pPr>
              <a:buFont typeface="Wingdings" pitchFamily="2" charset="2"/>
              <a:buChar char="v"/>
            </a:pPr>
            <a:endParaRPr lang="cs-CZ" b="1" dirty="0" smtClean="0"/>
          </a:p>
          <a:p>
            <a:pPr lvl="1">
              <a:buFont typeface="Wingdings" pitchFamily="2" charset="2"/>
              <a:buChar char="v"/>
            </a:pPr>
            <a:r>
              <a:rPr lang="cs-CZ" b="1" dirty="0" smtClean="0"/>
              <a:t>  Zateplení podlah - 60 000 Kč</a:t>
            </a:r>
          </a:p>
          <a:p>
            <a:pPr>
              <a:buFont typeface="Wingdings" pitchFamily="2" charset="2"/>
              <a:buChar char="v"/>
            </a:pPr>
            <a:endParaRPr lang="cs-CZ" b="1" dirty="0" smtClean="0"/>
          </a:p>
          <a:p>
            <a:pPr lvl="1">
              <a:buFont typeface="Wingdings" pitchFamily="2" charset="2"/>
              <a:buChar char="v"/>
            </a:pPr>
            <a:r>
              <a:rPr lang="cs-CZ" b="1" dirty="0" smtClean="0"/>
              <a:t>  Zateplení stropu/střechy - 50 000/120 000 Kč</a:t>
            </a:r>
          </a:p>
          <a:p>
            <a:pPr>
              <a:buFont typeface="Wingdings" pitchFamily="2" charset="2"/>
              <a:buChar char="v"/>
            </a:pPr>
            <a:endParaRPr lang="cs-CZ" b="1" dirty="0" smtClean="0"/>
          </a:p>
          <a:p>
            <a:pPr lvl="1">
              <a:buFont typeface="Wingdings" pitchFamily="2" charset="2"/>
              <a:buChar char="v"/>
            </a:pPr>
            <a:r>
              <a:rPr lang="cs-CZ" b="1" dirty="0" smtClean="0"/>
              <a:t>  Solární ohřev vody - 90 000 Kč/systém</a:t>
            </a:r>
            <a:endParaRPr lang="cs-CZ" b="1" dirty="0"/>
          </a:p>
          <a:p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576639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7A8B153-9F07-0548-B892-A4ED937AD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601524"/>
            <a:ext cx="9875520" cy="1099284"/>
          </a:xfrm>
        </p:spPr>
        <p:txBody>
          <a:bodyPr>
            <a:normAutofit/>
          </a:bodyPr>
          <a:lstStyle/>
          <a:p>
            <a:pPr algn="ctr"/>
            <a:r>
              <a:rPr lang="pl-PL" sz="3600" b="1" i="0" u="none" strike="noStrike" baseline="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Počet a stav žádostí</a:t>
            </a:r>
            <a:endParaRPr lang="cs-CZ" sz="36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xmlns="" id="{E4E9F335-70C2-1A02-963A-8B6F9DD5A30E}"/>
              </a:ext>
            </a:extLst>
          </p:cNvPr>
          <p:cNvSpPr txBox="1"/>
          <p:nvPr/>
        </p:nvSpPr>
        <p:spPr>
          <a:xfrm>
            <a:off x="767408" y="1916832"/>
            <a:ext cx="110172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Celkem k 6.6. 2023 </a:t>
            </a:r>
            <a:r>
              <a:rPr lang="cs-CZ" sz="2400" b="1" i="0" u="none" strike="noStrike" baseline="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podáno prostřednictvím MAS 287 žádostí</a:t>
            </a:r>
            <a:endParaRPr lang="cs-CZ" sz="2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xmlns="" id="{BB8E10B6-16E3-070F-C5A8-FC0BBEBE091D}"/>
              </a:ext>
            </a:extLst>
          </p:cNvPr>
          <p:cNvSpPr txBox="1"/>
          <p:nvPr/>
        </p:nvSpPr>
        <p:spPr>
          <a:xfrm>
            <a:off x="767408" y="2492896"/>
            <a:ext cx="82325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i="0" u="none" strike="noStrike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b)</a:t>
            </a:r>
            <a:r>
              <a:rPr lang="cs-CZ" sz="2800" b="1" i="0" u="none" strike="noStrike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cs-CZ" sz="2400" i="0" u="none" strike="noStrike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Ukončena administrace - </a:t>
            </a:r>
            <a:r>
              <a:rPr lang="cs-CZ" sz="2400" b="1" i="0" u="none" strike="noStrike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39 žádostí </a:t>
            </a:r>
            <a:r>
              <a:rPr lang="cs-CZ" sz="2400" i="0" u="none" strike="noStrike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(14%) </a:t>
            </a: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xmlns="" id="{BE23858C-61FE-BEF4-D172-DAE5AD8B8883}"/>
              </a:ext>
            </a:extLst>
          </p:cNvPr>
          <p:cNvSpPr txBox="1"/>
          <p:nvPr/>
        </p:nvSpPr>
        <p:spPr>
          <a:xfrm>
            <a:off x="767408" y="3140968"/>
            <a:ext cx="93610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i="0" u="none" strike="noStrike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c)</a:t>
            </a:r>
            <a:r>
              <a:rPr lang="cs-CZ" sz="2400" i="0" u="none" strike="noStrike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Podáno do systému AIS SFŽP - </a:t>
            </a:r>
            <a:r>
              <a:rPr lang="cs-CZ" sz="2400" b="1" i="0" u="none" strike="noStrike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171 žádostí </a:t>
            </a:r>
            <a:endParaRPr lang="cs-CZ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xmlns="" id="{F577DB62-C8ED-6277-FEAF-6A3242DE3901}"/>
              </a:ext>
            </a:extLst>
          </p:cNvPr>
          <p:cNvSpPr txBox="1"/>
          <p:nvPr/>
        </p:nvSpPr>
        <p:spPr>
          <a:xfrm>
            <a:off x="767408" y="3789040"/>
            <a:ext cx="89289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i="0" u="none" strike="noStrike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d)</a:t>
            </a:r>
            <a:r>
              <a:rPr lang="cs-CZ" sz="2400" i="0" u="none" strike="noStrike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  V současnosti</a:t>
            </a:r>
            <a:r>
              <a:rPr lang="cs-CZ" sz="2400" i="0" u="none" strike="noStrike" dirty="0" smtClean="0">
                <a:latin typeface="Calibri" panose="020F0502020204030204" pitchFamily="34" charset="0"/>
                <a:cs typeface="Calibri" panose="020F0502020204030204" pitchFamily="34" charset="0"/>
              </a:rPr>
              <a:t> rozpracováno  - </a:t>
            </a:r>
            <a:r>
              <a:rPr lang="cs-CZ" sz="2400" b="1" i="0" u="none" strike="noStrike" dirty="0" smtClean="0">
                <a:latin typeface="Calibri" panose="020F0502020204030204" pitchFamily="34" charset="0"/>
                <a:cs typeface="Calibri" panose="020F0502020204030204" pitchFamily="34" charset="0"/>
              </a:rPr>
              <a:t>57 žádostí</a:t>
            </a:r>
            <a:endParaRPr lang="cs-CZ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767408" y="4437112"/>
            <a:ext cx="57611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e)</a:t>
            </a:r>
            <a:r>
              <a:rPr 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Ukončeno a schváleno - </a:t>
            </a:r>
            <a:r>
              <a:rPr lang="cs-CZ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20 žádostí </a:t>
            </a:r>
            <a:r>
              <a:rPr 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(7%)</a:t>
            </a: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767408" y="5013176"/>
            <a:ext cx="100091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f)</a:t>
            </a:r>
            <a:r>
              <a:rPr 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cs-CZ" sz="2400" smtClean="0">
                <a:latin typeface="Calibri" panose="020F0502020204030204" pitchFamily="34" charset="0"/>
                <a:cs typeface="Calibri" panose="020F0502020204030204" pitchFamily="34" charset="0"/>
              </a:rPr>
              <a:t>Dalších </a:t>
            </a:r>
            <a:r>
              <a:rPr lang="cs-CZ" sz="2400" smtClean="0">
                <a:latin typeface="Calibri" panose="020F0502020204030204" pitchFamily="34" charset="0"/>
                <a:cs typeface="Calibri" panose="020F0502020204030204" pitchFamily="34" charset="0"/>
              </a:rPr>
              <a:t>143</a:t>
            </a:r>
            <a:r>
              <a:rPr lang="cs-CZ" sz="2400" b="1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žádostí </a:t>
            </a:r>
            <a:r>
              <a:rPr lang="cs-CZ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v území podáno prostřednictví dalších subjektů</a:t>
            </a: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4079776" y="5661248"/>
            <a:ext cx="30008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hlinkClick r:id="rId2"/>
              </a:rPr>
              <a:t>Lípa pro venkov z.s. - </a:t>
            </a:r>
            <a:r>
              <a:rPr lang="cs-CZ" dirty="0" err="1" smtClean="0">
                <a:hlinkClick r:id="rId2"/>
              </a:rPr>
              <a:t>LAGs.cz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66649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xmlns="" id="{003257FB-9FB1-5B8E-3778-E9B613C9F8E1}"/>
              </a:ext>
            </a:extLst>
          </p:cNvPr>
          <p:cNvSpPr txBox="1"/>
          <p:nvPr/>
        </p:nvSpPr>
        <p:spPr>
          <a:xfrm>
            <a:off x="695400" y="392434"/>
            <a:ext cx="11017224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cs-CZ" sz="20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sz="36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Statistika realizace jednotlivých typů opatření</a:t>
            </a:r>
            <a:r>
              <a:rPr lang="cs-CZ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cs-CZ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 smtClean="0"/>
          </a:p>
          <a:p>
            <a:pPr lvl="1">
              <a:buFont typeface="Wingdings" pitchFamily="2" charset="2"/>
              <a:buChar char="v"/>
            </a:pPr>
            <a:r>
              <a:rPr lang="cs-CZ" dirty="0" smtClean="0"/>
              <a:t>  </a:t>
            </a:r>
            <a:r>
              <a:rPr lang="cs-CZ" b="1" dirty="0" smtClean="0"/>
              <a:t>Výměna oken nebo dveří  -  205 x</a:t>
            </a:r>
          </a:p>
          <a:p>
            <a:pPr>
              <a:buFont typeface="Wingdings" pitchFamily="2" charset="2"/>
              <a:buChar char="v"/>
            </a:pPr>
            <a:endParaRPr lang="cs-CZ" b="1" dirty="0" smtClean="0"/>
          </a:p>
          <a:p>
            <a:pPr lvl="1">
              <a:buFont typeface="Wingdings" pitchFamily="2" charset="2"/>
              <a:buChar char="v"/>
            </a:pPr>
            <a:r>
              <a:rPr lang="cs-CZ" b="1" dirty="0" smtClean="0"/>
              <a:t>  Zateplení  fasády - 34 x</a:t>
            </a:r>
          </a:p>
          <a:p>
            <a:pPr>
              <a:buFont typeface="Wingdings" pitchFamily="2" charset="2"/>
              <a:buChar char="v"/>
            </a:pPr>
            <a:endParaRPr lang="cs-CZ" b="1" dirty="0" smtClean="0"/>
          </a:p>
          <a:p>
            <a:pPr lvl="1">
              <a:buFont typeface="Wingdings" pitchFamily="2" charset="2"/>
              <a:buChar char="v"/>
            </a:pPr>
            <a:r>
              <a:rPr lang="cs-CZ" b="1" dirty="0" smtClean="0"/>
              <a:t>  Zateplení stropu - 29 x</a:t>
            </a:r>
          </a:p>
          <a:p>
            <a:pPr lvl="1">
              <a:buFont typeface="Wingdings" pitchFamily="2" charset="2"/>
              <a:buChar char="v"/>
            </a:pPr>
            <a:endParaRPr lang="cs-CZ" b="1" dirty="0" smtClean="0"/>
          </a:p>
          <a:p>
            <a:pPr lvl="1">
              <a:buFont typeface="Wingdings" pitchFamily="2" charset="2"/>
              <a:buChar char="v"/>
            </a:pPr>
            <a:r>
              <a:rPr lang="cs-CZ" b="1" dirty="0" smtClean="0"/>
              <a:t>  Zateplení střechy - 11 x</a:t>
            </a:r>
          </a:p>
          <a:p>
            <a:pPr lvl="1">
              <a:buFont typeface="Wingdings" pitchFamily="2" charset="2"/>
              <a:buChar char="v"/>
            </a:pPr>
            <a:endParaRPr lang="cs-CZ" b="1" dirty="0" smtClean="0"/>
          </a:p>
          <a:p>
            <a:pPr lvl="1">
              <a:buFont typeface="Wingdings" pitchFamily="2" charset="2"/>
              <a:buChar char="v"/>
            </a:pPr>
            <a:r>
              <a:rPr lang="cs-CZ" b="1" dirty="0" smtClean="0"/>
              <a:t>  Zateplení podlah - 2x </a:t>
            </a:r>
          </a:p>
          <a:p>
            <a:pPr>
              <a:buFont typeface="Wingdings" pitchFamily="2" charset="2"/>
              <a:buChar char="v"/>
            </a:pPr>
            <a:endParaRPr lang="cs-CZ" b="1" dirty="0" smtClean="0"/>
          </a:p>
          <a:p>
            <a:pPr lvl="1">
              <a:buFont typeface="Wingdings" pitchFamily="2" charset="2"/>
              <a:buChar char="v"/>
            </a:pPr>
            <a:r>
              <a:rPr lang="cs-CZ" b="1" dirty="0" smtClean="0"/>
              <a:t>  Solární ohřev vody - 6x</a:t>
            </a:r>
            <a:endParaRPr lang="cs-CZ" b="1" dirty="0"/>
          </a:p>
          <a:p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576639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7A8B153-9F07-0548-B892-A4ED937AD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601524"/>
            <a:ext cx="9875520" cy="1235224"/>
          </a:xfrm>
        </p:spPr>
        <p:txBody>
          <a:bodyPr>
            <a:normAutofit/>
          </a:bodyPr>
          <a:lstStyle/>
          <a:p>
            <a:pPr algn="ctr"/>
            <a:r>
              <a:rPr lang="pl-PL" sz="3600" b="1" i="0" u="none" strike="noStrike" baseline="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Spolupráce MAS a obcí</a:t>
            </a:r>
            <a:endParaRPr lang="cs-CZ" sz="36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xmlns="" id="{E4E9F335-70C2-1A02-963A-8B6F9DD5A30E}"/>
              </a:ext>
            </a:extLst>
          </p:cNvPr>
          <p:cNvSpPr txBox="1"/>
          <p:nvPr/>
        </p:nvSpPr>
        <p:spPr>
          <a:xfrm>
            <a:off x="767408" y="2204864"/>
            <a:ext cx="110172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Wingdings" pitchFamily="2" charset="2"/>
              <a:buChar char="q"/>
            </a:pPr>
            <a:r>
              <a:rPr lang="cs-CZ" sz="24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Na projektu se podílí 6 zaměstnanců (4 v terénu + 2 administrativní podpora)</a:t>
            </a:r>
            <a:endParaRPr lang="cs-CZ" sz="2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xmlns="" id="{BB8E10B6-16E3-070F-C5A8-FC0BBEBE091D}"/>
              </a:ext>
            </a:extLst>
          </p:cNvPr>
          <p:cNvSpPr txBox="1"/>
          <p:nvPr/>
        </p:nvSpPr>
        <p:spPr>
          <a:xfrm>
            <a:off x="767408" y="2852936"/>
            <a:ext cx="104411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cs-CZ" sz="2400" i="0" u="none" strike="noStrike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Semináře v obcích – </a:t>
            </a:r>
            <a:r>
              <a:rPr lang="cs-CZ" sz="2400" b="1" i="0" u="none" strike="noStrike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Řendějov, Kácov, Zruč nad Sázavou, Suchdol, Opatovice I </a:t>
            </a:r>
            <a:endParaRPr lang="cs-CZ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xmlns="" id="{BE23858C-61FE-BEF4-D172-DAE5AD8B8883}"/>
              </a:ext>
            </a:extLst>
          </p:cNvPr>
          <p:cNvSpPr txBox="1"/>
          <p:nvPr/>
        </p:nvSpPr>
        <p:spPr>
          <a:xfrm>
            <a:off x="767408" y="3501008"/>
            <a:ext cx="93610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cs-CZ" sz="2400" i="0" u="none" strike="noStrike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Podpora v zakládání  ID občana ze strany obcí</a:t>
            </a:r>
            <a:r>
              <a:rPr lang="cs-CZ" sz="2400" b="1" i="0" u="none" strike="noStrike" baseline="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cs-CZ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6649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ázek 12" descr="Obsah obrázku text&#10;&#10;Popis byl vytvořen automaticky">
            <a:extLst>
              <a:ext uri="{FF2B5EF4-FFF2-40B4-BE49-F238E27FC236}">
                <a16:creationId xmlns:a16="http://schemas.microsoft.com/office/drawing/2014/main" xmlns="" id="{D3994904-56B6-6393-FBBB-22EFB52761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40405" y="347342"/>
            <a:ext cx="4471819" cy="6250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14537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Základ">
  <a:themeElements>
    <a:clrScheme name="Základ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Zákla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Základ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Motiv Offic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Základ</Template>
  <TotalTime>990</TotalTime>
  <Words>268</Words>
  <Application>Microsoft Office PowerPoint</Application>
  <PresentationFormat>Vlastní</PresentationFormat>
  <Paragraphs>74</Paragraphs>
  <Slides>8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Základ</vt:lpstr>
      <vt:lpstr>NOVÁ ZELENÁ ÚSPORÁM  Light</vt:lpstr>
      <vt:lpstr>ČASOVÁ OSA PROGRAMU</vt:lpstr>
      <vt:lpstr>OPRÁVNĚNÍ ŽADATELÉ</vt:lpstr>
      <vt:lpstr>Snímek 4</vt:lpstr>
      <vt:lpstr>Počet a stav žádostí</vt:lpstr>
      <vt:lpstr>Snímek 6</vt:lpstr>
      <vt:lpstr>Spolupráce MAS a obcí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NOVÁ ZELENÁ ÚSPORÁM  Light</dc:title>
  <dc:creator>jmuser2847</dc:creator>
  <cp:lastModifiedBy>Admin</cp:lastModifiedBy>
  <cp:revision>35</cp:revision>
  <dcterms:created xsi:type="dcterms:W3CDTF">2022-11-22T16:11:25Z</dcterms:created>
  <dcterms:modified xsi:type="dcterms:W3CDTF">2023-06-08T09:25:00Z</dcterms:modified>
</cp:coreProperties>
</file>