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59" r:id="rId5"/>
    <p:sldId id="258" r:id="rId6"/>
    <p:sldId id="264" r:id="rId7"/>
    <p:sldId id="262" r:id="rId8"/>
    <p:sldId id="265" r:id="rId9"/>
    <p:sldId id="274" r:id="rId10"/>
    <p:sldId id="275" r:id="rId11"/>
    <p:sldId id="276" r:id="rId12"/>
    <p:sldId id="26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32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5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614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19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30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558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34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93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97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56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44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FD0D6-06F0-42E9-9815-D721674387CE}" type="datetimeFigureOut">
              <a:rPr lang="cs-CZ" smtClean="0"/>
              <a:t>20.08.2020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CF42A-519E-4B46-BB31-FF1ABB80A7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2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tace.kr-stredoceksky.cz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stredocesky.cz/web/odbor-rizeni-dotacnich-projektu/stredocesky-fond-navratnych-financnich-zdroj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ralovaj@kr-s.cz" TargetMode="External"/><Relationship Id="rId4" Type="http://schemas.openxmlformats.org/officeDocument/2006/relationships/hyperlink" Target="mailto:pribylova@kr-s.cz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dotace.kr-stredoceksky.cz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ralovaj@kr-s.cz" TargetMode="External"/><Relationship Id="rId5" Type="http://schemas.openxmlformats.org/officeDocument/2006/relationships/hyperlink" Target="mailto:pribylova@kr-s.cz" TargetMode="External"/><Relationship Id="rId4" Type="http://schemas.openxmlformats.org/officeDocument/2006/relationships/hyperlink" Target="https://www.kr-stredocesky.cz/web/odbor-rizeni-dotacnich-projektu/stredocesky-fond-na-podporu-vysadby-stromu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pribyloval@kr-s.cz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ralovaj@kr-s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298138"/>
            <a:ext cx="9144000" cy="3099249"/>
          </a:xfrm>
        </p:spPr>
        <p:txBody>
          <a:bodyPr>
            <a:normAutofit fontScale="90000"/>
          </a:bodyPr>
          <a:lstStyle/>
          <a:p>
            <a:r>
              <a:rPr lang="cs-CZ" sz="4900" b="1" u="sng" dirty="0" smtClean="0"/>
              <a:t>Program 2020 pro poskytování dotací z rozpočtu Středočeského kraje ze Středočeského fondu podpory včasné přípravy projektů EU 2021+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0" y="5224385"/>
            <a:ext cx="9144000" cy="1105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04497" y="5752538"/>
            <a:ext cx="2873703" cy="1105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600" dirty="0" smtClean="0"/>
              <a:t>Ing. Jaroslav Cingr</a:t>
            </a:r>
          </a:p>
          <a:p>
            <a:endParaRPr lang="cs-CZ" sz="1600" dirty="0" smtClean="0"/>
          </a:p>
          <a:p>
            <a:r>
              <a:rPr lang="cs-CZ" sz="1600" dirty="0"/>
              <a:t>v</a:t>
            </a:r>
            <a:r>
              <a:rPr lang="cs-CZ" sz="1600" dirty="0" smtClean="0"/>
              <a:t>edoucí Odboru řízení dotačních projektů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9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5106" cy="174576"/>
          </a:xfrm>
          <a:prstGeom prst="rect">
            <a:avLst/>
          </a:prstGeom>
        </p:spPr>
      </p:pic>
      <p:sp>
        <p:nvSpPr>
          <p:cNvPr id="6" name="Nadpis 3"/>
          <p:cNvSpPr txBox="1">
            <a:spLocks/>
          </p:cNvSpPr>
          <p:nvPr/>
        </p:nvSpPr>
        <p:spPr>
          <a:xfrm>
            <a:off x="838200" y="385988"/>
            <a:ext cx="10515600" cy="10403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Přehled </a:t>
            </a: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podaných žádostí a poskytnutých dotací z hodnocených programů 2020</a:t>
            </a:r>
          </a:p>
        </p:txBody>
      </p:sp>
      <p:sp>
        <p:nvSpPr>
          <p:cNvPr id="7" name="Zástupný symbol pro obsah 4"/>
          <p:cNvSpPr txBox="1">
            <a:spLocks/>
          </p:cNvSpPr>
          <p:nvPr/>
        </p:nvSpPr>
        <p:spPr>
          <a:xfrm>
            <a:off x="357486" y="1684866"/>
            <a:ext cx="11607800" cy="4969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922864" y="1684866"/>
          <a:ext cx="9516536" cy="4188408"/>
        </p:xfrm>
        <a:graphic>
          <a:graphicData uri="http://schemas.openxmlformats.org/drawingml/2006/table">
            <a:tbl>
              <a:tblPr/>
              <a:tblGrid>
                <a:gridCol w="1964168"/>
                <a:gridCol w="954420"/>
                <a:gridCol w="982085"/>
                <a:gridCol w="982085"/>
                <a:gridCol w="982085"/>
                <a:gridCol w="982085"/>
                <a:gridCol w="926755"/>
                <a:gridCol w="926755"/>
                <a:gridCol w="816098"/>
              </a:tblGrid>
              <a:tr h="3544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fondu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Původní alokace </a:t>
                      </a: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Hodnocené žádosti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Poskytnuté dotace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Převis hodnocených žádostí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544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34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Fond podpory dobrovolných hasičů a složek IZS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62 637 715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19 637 715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47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Fond kultury a obnovy památek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39 038 849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19 038 849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95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Fond sportu a volného času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73 954 045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49 954 045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208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Humanitární fond - TZ </a:t>
                      </a: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Sociální oblast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37 591 671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2 591 671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Humanitární fond  TZ </a:t>
                      </a: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Zdravotnictví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3 314 011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3 314 011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Fond životního prostředí a zemědělství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20 000 000   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221 123 749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52 808 391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168 315 358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319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4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Fond prevence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7 101 658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2 101 658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42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4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150 000 000   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444 761 698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183 122 402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261 639 296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61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5106" cy="174576"/>
          </a:xfrm>
          <a:prstGeom prst="rect">
            <a:avLst/>
          </a:prstGeom>
        </p:spPr>
      </p:pic>
      <p:sp>
        <p:nvSpPr>
          <p:cNvPr id="6" name="Nadpis 3"/>
          <p:cNvSpPr txBox="1">
            <a:spLocks/>
          </p:cNvSpPr>
          <p:nvPr/>
        </p:nvSpPr>
        <p:spPr>
          <a:xfrm>
            <a:off x="838200" y="385988"/>
            <a:ext cx="10515600" cy="8840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PŘEHLED ČERPÁNÍ INFRASTRUKTURNÍHO FONDU 2017-2020</a:t>
            </a:r>
            <a:endParaRPr lang="cs-CZ" sz="2700" dirty="0"/>
          </a:p>
        </p:txBody>
      </p:sp>
      <p:sp>
        <p:nvSpPr>
          <p:cNvPr id="7" name="Zástupný symbol pro obsah 4"/>
          <p:cNvSpPr txBox="1">
            <a:spLocks/>
          </p:cNvSpPr>
          <p:nvPr/>
        </p:nvSpPr>
        <p:spPr>
          <a:xfrm>
            <a:off x="357486" y="1803400"/>
            <a:ext cx="11607800" cy="4605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965200" y="1862669"/>
          <a:ext cx="10032998" cy="3984570"/>
        </p:xfrm>
        <a:graphic>
          <a:graphicData uri="http://schemas.openxmlformats.org/drawingml/2006/table">
            <a:tbl>
              <a:tblPr/>
              <a:tblGrid>
                <a:gridCol w="916977"/>
                <a:gridCol w="1037897"/>
                <a:gridCol w="1061408"/>
                <a:gridCol w="1021103"/>
                <a:gridCol w="1061408"/>
                <a:gridCol w="1061408"/>
                <a:gridCol w="1061408"/>
                <a:gridCol w="997590"/>
                <a:gridCol w="1168893"/>
                <a:gridCol w="644906"/>
              </a:tblGrid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Podpora ZŠ a MŠ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Životní prostředí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04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Původní alokace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Navýšení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podpořených projektů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Dotace v 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Původní alokace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Navýšení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podpořených projektů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Dotace v 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27 670 179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127 670 179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11 053 943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61 053 943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94 650 854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15 652 146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65 652 146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96 446 172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21 448 089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71 448 089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100 235 765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50 000 000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27 670 179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419 002 970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200 000 000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48 154 178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248 154 178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00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298139"/>
            <a:ext cx="9144000" cy="2096061"/>
          </a:xfrm>
        </p:spPr>
        <p:txBody>
          <a:bodyPr>
            <a:normAutofit/>
          </a:bodyPr>
          <a:lstStyle/>
          <a:p>
            <a: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Středočeský Fond </a:t>
            </a:r>
            <a:r>
              <a:rPr lang="cs-CZ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návratných finančních zdrojů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0" y="5224385"/>
            <a:ext cx="9144000" cy="1105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04497" y="5752538"/>
            <a:ext cx="2873703" cy="7075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/>
              <a:t>Jitka Králová</a:t>
            </a:r>
          </a:p>
          <a:p>
            <a:endParaRPr lang="cs-CZ" sz="1400" dirty="0" smtClean="0"/>
          </a:p>
          <a:p>
            <a:r>
              <a:rPr lang="cs-CZ" sz="1400" dirty="0" smtClean="0"/>
              <a:t>Odbor řízení dotačních projektů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86880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5106" cy="174576"/>
          </a:xfrm>
          <a:prstGeom prst="rect">
            <a:avLst/>
          </a:prstGeom>
        </p:spPr>
      </p:pic>
      <p:sp>
        <p:nvSpPr>
          <p:cNvPr id="6" name="Nadpis 3"/>
          <p:cNvSpPr txBox="1">
            <a:spLocks/>
          </p:cNvSpPr>
          <p:nvPr/>
        </p:nvSpPr>
        <p:spPr>
          <a:xfrm>
            <a:off x="838200" y="385988"/>
            <a:ext cx="10515600" cy="10403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Pravidla pro poskytování individuální návratné finanční výpomoci</a:t>
            </a:r>
            <a:b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rozpočtu SK ze Středočeského Fondu návratných finančních zdrojů</a:t>
            </a:r>
            <a:endParaRPr lang="cs-CZ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ástupný symbol pro obsah 4"/>
          <p:cNvSpPr txBox="1">
            <a:spLocks/>
          </p:cNvSpPr>
          <p:nvPr/>
        </p:nvSpPr>
        <p:spPr>
          <a:xfrm>
            <a:off x="357486" y="1803400"/>
            <a:ext cx="11607800" cy="4605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Pravidla </a:t>
            </a:r>
            <a:r>
              <a:rPr lang="cs-CZ" sz="1600" dirty="0" smtClean="0"/>
              <a:t>byla schválena v únoru 2019 a postupně 2x aktualizována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Aktualizacemi byly postupně </a:t>
            </a:r>
            <a:r>
              <a:rPr lang="cs-CZ" sz="1600" dirty="0"/>
              <a:t>rozšířeny oblasti podpory, okruh oprávněných žadatelů a prodloužen termín pro podávání </a:t>
            </a:r>
            <a:r>
              <a:rPr lang="cs-CZ" sz="1600" dirty="0" smtClean="0"/>
              <a:t>žádostí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Účelem </a:t>
            </a:r>
            <a:r>
              <a:rPr lang="cs-CZ" sz="1600" b="1" dirty="0"/>
              <a:t>návratné finanční </a:t>
            </a:r>
            <a:r>
              <a:rPr lang="cs-CZ" sz="1600" b="1" dirty="0" smtClean="0"/>
              <a:t>výpomoci </a:t>
            </a:r>
            <a:r>
              <a:rPr lang="cs-CZ" sz="1600" dirty="0" smtClean="0"/>
              <a:t>(NFV) </a:t>
            </a:r>
            <a:r>
              <a:rPr lang="cs-CZ" sz="1600" dirty="0"/>
              <a:t>je podpora obnovy a rozvoje </a:t>
            </a:r>
            <a:r>
              <a:rPr lang="cs-CZ" sz="1600" b="1" dirty="0"/>
              <a:t>obcí do 3 tis. obyvatel </a:t>
            </a:r>
            <a:r>
              <a:rPr lang="cs-CZ" sz="1600" dirty="0"/>
              <a:t>na území Středočeského kraje </a:t>
            </a:r>
            <a:r>
              <a:rPr lang="cs-CZ" sz="1600" b="1" dirty="0"/>
              <a:t>při </a:t>
            </a:r>
            <a:r>
              <a:rPr lang="cs-CZ" sz="1600" b="1" dirty="0" smtClean="0"/>
              <a:t>PŘEDFINANCOVÁNÍ </a:t>
            </a:r>
            <a:r>
              <a:rPr lang="cs-CZ" sz="1600" b="1" dirty="0"/>
              <a:t>projektů spolufinancovaných z fondů EU/EHP nebo z národních </a:t>
            </a:r>
            <a:r>
              <a:rPr lang="cs-CZ" sz="1600" b="1" dirty="0" smtClean="0"/>
              <a:t>zdrojů</a:t>
            </a:r>
            <a:endParaRPr lang="cs-CZ" sz="1600" dirty="0" smtClean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NFV je </a:t>
            </a:r>
            <a:r>
              <a:rPr lang="cs-CZ" sz="1600" b="1" dirty="0" smtClean="0"/>
              <a:t>bezúročná</a:t>
            </a:r>
            <a:r>
              <a:rPr lang="cs-CZ" sz="1600" dirty="0" smtClean="0"/>
              <a:t>, a je poskytována maximálně </a:t>
            </a:r>
            <a:r>
              <a:rPr lang="cs-CZ" sz="1600" b="1" dirty="0" smtClean="0"/>
              <a:t>na 1 rok </a:t>
            </a:r>
            <a:r>
              <a:rPr lang="cs-CZ" sz="1600" dirty="0" smtClean="0"/>
              <a:t>(finanční prostředky musí být ale </a:t>
            </a:r>
            <a:r>
              <a:rPr lang="cs-CZ" sz="1600" dirty="0"/>
              <a:t>vráceny </a:t>
            </a:r>
            <a:r>
              <a:rPr lang="cs-CZ" sz="1600" b="1" dirty="0"/>
              <a:t>do 30 dnů v případě poskytnutí </a:t>
            </a:r>
            <a:r>
              <a:rPr lang="cs-CZ" sz="1600" b="1" dirty="0" smtClean="0"/>
              <a:t>dotace</a:t>
            </a:r>
            <a:r>
              <a:rPr lang="cs-CZ" sz="1600" dirty="0" smtClean="0"/>
              <a:t>)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Jedná se o finanční výpomoc obcím na překlenutí období mezi realizací, resp. fakturací a poskytnutím dotace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Žádosti jsou velmi jednoduché, s minimálními nároky na povinné přílohy, potřebu finančních prostředků je nutné predikovat podle finančního plánu projektu a žádat o NFV s dostatečným předstihem (musí schvalovat ZK)</a:t>
            </a:r>
            <a:endParaRPr lang="cs-CZ" sz="1600" dirty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Termín podávání žádostí je </a:t>
            </a:r>
            <a:r>
              <a:rPr lang="cs-CZ" sz="1600" dirty="0" smtClean="0"/>
              <a:t>zatím stanoven </a:t>
            </a:r>
            <a:r>
              <a:rPr lang="cs-CZ" sz="1600" b="1" dirty="0" smtClean="0"/>
              <a:t>do 18. prosince 2020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Žádosti se podávají v elektronické podobě prostřednictvím internetové aplikace na adrese </a:t>
            </a:r>
            <a:r>
              <a:rPr lang="cs-CZ" sz="1600" u="sng" dirty="0" smtClean="0">
                <a:hlinkClick r:id="rId3"/>
              </a:rPr>
              <a:t>http://dotace.kr-stredocesky.cz</a:t>
            </a:r>
            <a:r>
              <a:rPr lang="cs-CZ" sz="1600" dirty="0" smtClean="0"/>
              <a:t> včetně vložení všech povinných příloh a zároveň v elektronické podobě prostřednictvím datové schránky za účelem potvrzení autenticity</a:t>
            </a:r>
          </a:p>
          <a:p>
            <a:pPr algn="l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5161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6" y="385988"/>
            <a:ext cx="986400" cy="174805"/>
          </a:xfrm>
          <a:prstGeom prst="rect">
            <a:avLst/>
          </a:prstGeom>
        </p:spPr>
      </p:pic>
      <p:sp>
        <p:nvSpPr>
          <p:cNvPr id="6" name="Nadpis 3"/>
          <p:cNvSpPr txBox="1">
            <a:spLocks noGrp="1"/>
          </p:cNvSpPr>
          <p:nvPr>
            <p:ph type="title"/>
          </p:nvPr>
        </p:nvSpPr>
        <p:spPr>
          <a:xfrm>
            <a:off x="838200" y="385200"/>
            <a:ext cx="10515600" cy="1040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Pravidla pro poskytování individuální návratné finanční výpomoci</a:t>
            </a:r>
            <a:b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rozpočtu SK ze Středočeského Fondu návratných finančních zdrojů</a:t>
            </a:r>
            <a:endParaRPr lang="cs-CZ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ástupný symbol pro obsah 4"/>
          <p:cNvSpPr txBox="1">
            <a:spLocks noGrp="1"/>
          </p:cNvSpPr>
          <p:nvPr>
            <p:ph idx="1"/>
          </p:nvPr>
        </p:nvSpPr>
        <p:spPr>
          <a:xfrm>
            <a:off x="392400" y="1574800"/>
            <a:ext cx="11606400" cy="50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Žádosti o NFV na předfinancování projektů podpořených z: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u="sng" dirty="0"/>
              <a:t>OPŽP 2014-2020, prioritní osy 1, 3, 4 a 5 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u="sng" dirty="0"/>
              <a:t>IROP 2014-2020 (vzdělávání, doprava, IZS, sociální integrace, zateplování, zdravotnictví) 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0"/>
              <a:t>z rozpočtu SK ze Středočeského Fondu životního prostředí a zemědělství na vodohospodářskou infrastrukturu (konkrétní projekty</a:t>
            </a:r>
            <a:r>
              <a:rPr lang="cs-CZ" sz="1600" dirty="0" smtClean="0"/>
              <a:t>)</a:t>
            </a:r>
            <a:endParaRPr lang="cs-CZ" sz="1600" dirty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Alokace do fondu je 50 mil. Kč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Maximální</a:t>
            </a:r>
            <a:r>
              <a:rPr lang="cs-CZ" sz="1600" dirty="0" smtClean="0"/>
              <a:t> </a:t>
            </a:r>
            <a:r>
              <a:rPr lang="cs-CZ" sz="1600" b="1" dirty="0"/>
              <a:t>výše</a:t>
            </a:r>
            <a:r>
              <a:rPr lang="cs-CZ" sz="1600" dirty="0"/>
              <a:t> poskytnuté návratné finanční výpomoci je stanovena na </a:t>
            </a:r>
            <a:r>
              <a:rPr lang="cs-CZ" sz="1600" b="1" dirty="0"/>
              <a:t>5 mil. Kč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Dosud bylo poskytnuto 8 půjček v celkové výši více než 31 mil. Kč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Zapůjčené finanční prostředky jsou již zase postupně vraceny, systém funguje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600" dirty="0" smtClean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V </a:t>
            </a:r>
            <a:r>
              <a:rPr lang="cs-CZ" sz="1600" dirty="0"/>
              <a:t>srpnu 2020 byla schválena Pravidla II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Návratná finanční výpomoc podle Pravidel II je určena </a:t>
            </a:r>
            <a:r>
              <a:rPr lang="cs-CZ" sz="1600" b="1" dirty="0" smtClean="0"/>
              <a:t>obcím nebo dobrovolným svazkům </a:t>
            </a:r>
            <a:r>
              <a:rPr lang="cs-CZ" sz="1600" b="1" dirty="0"/>
              <a:t>obcí </a:t>
            </a:r>
            <a:r>
              <a:rPr lang="cs-CZ" sz="1600" dirty="0" smtClean="0"/>
              <a:t>(není omezeno počtem obyvatel) na </a:t>
            </a:r>
            <a:r>
              <a:rPr lang="cs-CZ" sz="1600" b="1" dirty="0" smtClean="0"/>
              <a:t>projektovou </a:t>
            </a:r>
            <a:r>
              <a:rPr lang="cs-CZ" sz="1600" b="1" dirty="0"/>
              <a:t>dokumentaci, analýzu, studii, </a:t>
            </a:r>
            <a:r>
              <a:rPr lang="cs-CZ" sz="1600" b="1" dirty="0" smtClean="0"/>
              <a:t>posudek, </a:t>
            </a:r>
            <a:r>
              <a:rPr lang="cs-CZ" sz="1600" dirty="0" smtClean="0"/>
              <a:t>atd. tematicky na: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dirty="0"/>
              <a:t>„Dofinancování projektů v oblasti vzdělávání“, oblast podpory „Základní a mateřské školy“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dirty="0"/>
              <a:t>„Dofinancování projektů v oblasti životního prostředí</a:t>
            </a:r>
            <a:r>
              <a:rPr lang="cs-CZ" sz="1600" b="1" dirty="0" smtClean="0"/>
              <a:t>“ 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163445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6" y="385988"/>
            <a:ext cx="986400" cy="174805"/>
          </a:xfrm>
          <a:prstGeom prst="rect">
            <a:avLst/>
          </a:prstGeom>
        </p:spPr>
      </p:pic>
      <p:sp>
        <p:nvSpPr>
          <p:cNvPr id="6" name="Nadpis 3"/>
          <p:cNvSpPr txBox="1">
            <a:spLocks noGrp="1"/>
          </p:cNvSpPr>
          <p:nvPr>
            <p:ph type="title"/>
          </p:nvPr>
        </p:nvSpPr>
        <p:spPr>
          <a:xfrm>
            <a:off x="838200" y="385200"/>
            <a:ext cx="10515600" cy="1040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Pravidla pro poskytování individuální návratné finanční výpomoci</a:t>
            </a:r>
            <a:b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rozpočtu SK ze Středočeského Fondu návratných finančních zdrojů</a:t>
            </a:r>
            <a:endParaRPr lang="cs-CZ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ástupný symbol pro obsah 4"/>
          <p:cNvSpPr txBox="1">
            <a:spLocks noGrp="1"/>
          </p:cNvSpPr>
          <p:nvPr>
            <p:ph idx="1"/>
          </p:nvPr>
        </p:nvSpPr>
        <p:spPr>
          <a:xfrm>
            <a:off x="392400" y="1574800"/>
            <a:ext cx="11606400" cy="50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NFV může být na základě žádosti poskytnuta na PD nebo dokumenty na které je </a:t>
            </a:r>
            <a:r>
              <a:rPr lang="cs-CZ" sz="1600" b="1" dirty="0"/>
              <a:t>zároveň </a:t>
            </a:r>
            <a:r>
              <a:rPr lang="cs-CZ" sz="1600" dirty="0"/>
              <a:t>řádně podána žádost nebo už poskytnuta dotace </a:t>
            </a:r>
            <a:r>
              <a:rPr lang="cs-CZ" sz="1600" b="1" dirty="0"/>
              <a:t>ze Středočeského Fondu podpory včasné přípravy projektů EU 2021+ a NIP</a:t>
            </a:r>
            <a:endParaRPr lang="cs-CZ" sz="1600" dirty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Termín podávání žádostí je stanoven </a:t>
            </a:r>
            <a:r>
              <a:rPr lang="cs-CZ" sz="1600" b="1" dirty="0"/>
              <a:t>od 17. září 2020 do 18. prosince 2020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Způsob podávání žádostí je obdobný jako u žádostí dle původních </a:t>
            </a:r>
            <a:r>
              <a:rPr lang="cs-CZ" sz="1600" dirty="0" smtClean="0"/>
              <a:t>pravidel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 smtClean="0"/>
              <a:t>NFV </a:t>
            </a:r>
            <a:r>
              <a:rPr lang="cs-CZ" sz="1600" dirty="0"/>
              <a:t>je </a:t>
            </a:r>
            <a:r>
              <a:rPr lang="cs-CZ" sz="1600" b="1" dirty="0"/>
              <a:t>bezúročná</a:t>
            </a:r>
            <a:r>
              <a:rPr lang="cs-CZ" sz="1600" dirty="0"/>
              <a:t>, a je poskytována maximálně </a:t>
            </a:r>
            <a:r>
              <a:rPr lang="cs-CZ" sz="1600" b="1" dirty="0"/>
              <a:t>na 1 rok </a:t>
            </a:r>
            <a:endParaRPr lang="cs-CZ" sz="1600" dirty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/>
              <a:t>Maximální</a:t>
            </a:r>
            <a:r>
              <a:rPr lang="cs-CZ" sz="1600" dirty="0"/>
              <a:t> </a:t>
            </a:r>
            <a:r>
              <a:rPr lang="cs-CZ" sz="1600" b="1" dirty="0"/>
              <a:t>výše</a:t>
            </a:r>
            <a:r>
              <a:rPr lang="cs-CZ" sz="1600" dirty="0"/>
              <a:t> poskytnuté návratné finanční výpomoci je stanovena na </a:t>
            </a:r>
            <a:r>
              <a:rPr lang="cs-CZ" sz="1600" b="1" dirty="0"/>
              <a:t>5 mil. Kč</a:t>
            </a:r>
          </a:p>
          <a:p>
            <a:pPr algn="l">
              <a:lnSpc>
                <a:spcPct val="100000"/>
              </a:lnSpc>
            </a:pPr>
            <a:endParaRPr lang="cs-CZ" sz="1400" b="1" dirty="0" smtClean="0"/>
          </a:p>
          <a:p>
            <a:pPr algn="l">
              <a:lnSpc>
                <a:spcPct val="100000"/>
              </a:lnSpc>
            </a:pPr>
            <a:r>
              <a:rPr lang="cs-CZ" sz="1400" b="1" dirty="0"/>
              <a:t>Všechny informace jsou na:</a:t>
            </a:r>
          </a:p>
          <a:p>
            <a:pPr algn="l">
              <a:lnSpc>
                <a:spcPct val="100000"/>
              </a:lnSpc>
            </a:pPr>
            <a:r>
              <a:rPr lang="cs-CZ" sz="1400" dirty="0">
                <a:hlinkClick r:id="rId3"/>
              </a:rPr>
              <a:t>https://www.kr-stredocesky.cz/web/odbor-</a:t>
            </a:r>
            <a:r>
              <a:rPr lang="cs-CZ" sz="1400" dirty="0" err="1">
                <a:hlinkClick r:id="rId3"/>
              </a:rPr>
              <a:t>rizeni</a:t>
            </a:r>
            <a:r>
              <a:rPr lang="cs-CZ" sz="1400" dirty="0">
                <a:hlinkClick r:id="rId3"/>
              </a:rPr>
              <a:t>-</a:t>
            </a:r>
            <a:r>
              <a:rPr lang="cs-CZ" sz="1400" dirty="0" err="1">
                <a:hlinkClick r:id="rId3"/>
              </a:rPr>
              <a:t>dotacnich</a:t>
            </a:r>
            <a:r>
              <a:rPr lang="cs-CZ" sz="1400" dirty="0">
                <a:hlinkClick r:id="rId3"/>
              </a:rPr>
              <a:t>-projektu/</a:t>
            </a:r>
            <a:r>
              <a:rPr lang="cs-CZ" sz="1400" dirty="0" err="1">
                <a:hlinkClick r:id="rId3"/>
              </a:rPr>
              <a:t>stredocesky</a:t>
            </a:r>
            <a:r>
              <a:rPr lang="cs-CZ" sz="1400" dirty="0">
                <a:hlinkClick r:id="rId3"/>
              </a:rPr>
              <a:t>-fond-</a:t>
            </a:r>
            <a:r>
              <a:rPr lang="cs-CZ" sz="1400" dirty="0" err="1">
                <a:hlinkClick r:id="rId3"/>
              </a:rPr>
              <a:t>navratnych</a:t>
            </a:r>
            <a:r>
              <a:rPr lang="cs-CZ" sz="1400" dirty="0">
                <a:hlinkClick r:id="rId3"/>
              </a:rPr>
              <a:t>-</a:t>
            </a:r>
            <a:r>
              <a:rPr lang="cs-CZ" sz="1400" dirty="0" err="1">
                <a:hlinkClick r:id="rId3"/>
              </a:rPr>
              <a:t>financnich-zdroju</a:t>
            </a:r>
            <a:r>
              <a:rPr lang="cs-CZ" sz="1400" dirty="0"/>
              <a:t>.  </a:t>
            </a:r>
          </a:p>
          <a:p>
            <a:pPr algn="l">
              <a:lnSpc>
                <a:spcPct val="100000"/>
              </a:lnSpc>
            </a:pPr>
            <a:endParaRPr lang="cs-CZ" sz="1400" b="1" dirty="0"/>
          </a:p>
          <a:p>
            <a:pPr algn="l">
              <a:lnSpc>
                <a:spcPct val="100000"/>
              </a:lnSpc>
            </a:pPr>
            <a:r>
              <a:rPr lang="cs-CZ" sz="1400" b="1" dirty="0"/>
              <a:t>Kontaktní osoby: Renata Přibylová, tel.: 257 280 142, e-mail:  </a:t>
            </a:r>
            <a:r>
              <a:rPr lang="cs-CZ" sz="1400" b="1" u="sng" dirty="0">
                <a:hlinkClick r:id="rId4"/>
              </a:rPr>
              <a:t>pribylova@kr-s.cz</a:t>
            </a:r>
            <a:r>
              <a:rPr lang="cs-CZ" sz="1400" b="1" dirty="0"/>
              <a:t> </a:t>
            </a:r>
            <a:r>
              <a:rPr lang="cs-CZ" sz="1400" dirty="0"/>
              <a:t>a Jitka Králová, tel.: 257 280 525, e-mail: </a:t>
            </a:r>
            <a:r>
              <a:rPr lang="cs-CZ" sz="1400" u="sng" dirty="0">
                <a:hlinkClick r:id="rId5"/>
              </a:rPr>
              <a:t>kralovaj@kr-s.cz</a:t>
            </a:r>
            <a:r>
              <a:rPr lang="cs-CZ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622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385200"/>
            <a:ext cx="5591503" cy="97969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1522800" y="2296800"/>
            <a:ext cx="9144000" cy="2095200"/>
          </a:xfrm>
        </p:spPr>
        <p:txBody>
          <a:bodyPr>
            <a:normAutofit/>
          </a:bodyPr>
          <a:lstStyle/>
          <a:p>
            <a:pPr algn="ctr"/>
            <a: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Středočeský Fond na podporu výsadby stromů</a:t>
            </a:r>
            <a:endParaRPr lang="cs-CZ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504497" y="5604933"/>
            <a:ext cx="2873703" cy="9652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/>
              <a:t>Jitka Králová</a:t>
            </a:r>
          </a:p>
          <a:p>
            <a:endParaRPr lang="cs-CZ" sz="1400" dirty="0" smtClean="0"/>
          </a:p>
          <a:p>
            <a:r>
              <a:rPr lang="cs-CZ" sz="1400" dirty="0" smtClean="0"/>
              <a:t>Odbor řízení dotačních projektů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20053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5106" cy="174576"/>
          </a:xfrm>
          <a:prstGeom prst="rect">
            <a:avLst/>
          </a:prstGeom>
        </p:spPr>
      </p:pic>
      <p:sp>
        <p:nvSpPr>
          <p:cNvPr id="5" name="Nadpis 3"/>
          <p:cNvSpPr txBox="1">
            <a:spLocks noGrp="1"/>
          </p:cNvSpPr>
          <p:nvPr>
            <p:ph type="title"/>
          </p:nvPr>
        </p:nvSpPr>
        <p:spPr>
          <a:xfrm>
            <a:off x="838200" y="385200"/>
            <a:ext cx="10515600" cy="1040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Pravidla pro poskytování darů obcím z rozpočtu SK ze Středočeského Fondu na podporu výsadby stromů</a:t>
            </a:r>
            <a:endParaRPr lang="cs-CZ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ástupný symbol pro obsah 4"/>
          <p:cNvSpPr txBox="1">
            <a:spLocks noGrp="1"/>
          </p:cNvSpPr>
          <p:nvPr>
            <p:ph idx="1"/>
          </p:nvPr>
        </p:nvSpPr>
        <p:spPr>
          <a:xfrm>
            <a:off x="392113" y="1681163"/>
            <a:ext cx="11606212" cy="49530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Pravidla byla </a:t>
            </a:r>
            <a:r>
              <a:rPr lang="cs-CZ" sz="1600" dirty="0" smtClean="0"/>
              <a:t>schválena začátkem letošního roku a v červnu byla aktualizována, resp. rozšířena o novou oblast podpory.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Je možné žádat pouze na projekty, které již byly podpořeny z jiných </a:t>
            </a:r>
            <a:r>
              <a:rPr lang="cs-CZ" sz="1600" b="1" dirty="0"/>
              <a:t>veřejných </a:t>
            </a:r>
            <a:r>
              <a:rPr lang="cs-CZ" sz="1600" b="1" dirty="0" smtClean="0"/>
              <a:t>zdrojů</a:t>
            </a:r>
            <a:endParaRPr lang="cs-CZ" sz="1600" dirty="0"/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u="sng" dirty="0"/>
              <a:t>ze Státního fondu životního prostředí v rámci Národního programu Životní prostředí – výzva č. 9/2019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1" u="sng" dirty="0"/>
              <a:t>z Ministerstva životního prostředí – výzva č. 1/2020</a:t>
            </a: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i="1" u="sng" dirty="0" smtClean="0"/>
              <a:t>a uvažuje </a:t>
            </a:r>
            <a:r>
              <a:rPr lang="cs-CZ" sz="1400" i="1" u="sng" dirty="0"/>
              <a:t>se o doplnění oblastí podpory o výzvu č. 2/2020 z MŽP </a:t>
            </a:r>
            <a:r>
              <a:rPr lang="cs-CZ" sz="1400" i="1" u="sng" dirty="0" smtClean="0"/>
              <a:t>(bude zřejmě předloženo na zasedání ZK </a:t>
            </a:r>
            <a:r>
              <a:rPr lang="cs-CZ" sz="1400" i="1" u="sng" dirty="0"/>
              <a:t>koncem letošního roku</a:t>
            </a:r>
            <a:r>
              <a:rPr lang="cs-CZ" sz="1400" i="1" u="sng" dirty="0" smtClean="0"/>
              <a:t>)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Dary jsou poskytovány na </a:t>
            </a:r>
            <a:r>
              <a:rPr lang="cs-CZ" sz="1600" b="1" dirty="0"/>
              <a:t>nezpůsobilé </a:t>
            </a:r>
            <a:r>
              <a:rPr lang="cs-CZ" sz="1600" b="1" dirty="0" smtClean="0"/>
              <a:t>výdaje následné </a:t>
            </a:r>
            <a:r>
              <a:rPr lang="cs-CZ" sz="1600" b="1" dirty="0"/>
              <a:t>péče </a:t>
            </a:r>
            <a:r>
              <a:rPr lang="cs-CZ" sz="1600" dirty="0"/>
              <a:t>o vysazené </a:t>
            </a:r>
            <a:r>
              <a:rPr lang="cs-CZ" sz="1600" dirty="0" smtClean="0"/>
              <a:t>stromy </a:t>
            </a:r>
            <a:r>
              <a:rPr lang="cs-CZ" sz="1400" i="1" dirty="0" smtClean="0"/>
              <a:t>(výdaje nezpůsobilé pro poskytovatele dotace)</a:t>
            </a:r>
            <a:endParaRPr lang="cs-CZ" sz="1400" i="1" dirty="0"/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Maximální</a:t>
            </a:r>
            <a:r>
              <a:rPr lang="cs-CZ" sz="1600" dirty="0" smtClean="0"/>
              <a:t> </a:t>
            </a:r>
            <a:r>
              <a:rPr lang="cs-CZ" sz="1600" dirty="0"/>
              <a:t>výše daru je určena násobkem počtu vysazených stromů a částky </a:t>
            </a:r>
            <a:r>
              <a:rPr lang="cs-CZ" sz="1600" b="1" dirty="0"/>
              <a:t>1500 Kč na 1 vysazený </a:t>
            </a:r>
            <a:r>
              <a:rPr lang="cs-CZ" sz="1600" b="1" dirty="0" smtClean="0"/>
              <a:t>strom</a:t>
            </a:r>
            <a:r>
              <a:rPr lang="cs-CZ" sz="1600" dirty="0" smtClean="0"/>
              <a:t> 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Termín </a:t>
            </a:r>
            <a:r>
              <a:rPr lang="cs-CZ" sz="1600" dirty="0" smtClean="0"/>
              <a:t>podávání žádostí o dary je stanoven </a:t>
            </a:r>
            <a:r>
              <a:rPr lang="cs-CZ" sz="1600" b="1" dirty="0" smtClean="0"/>
              <a:t>do 30. června 2021</a:t>
            </a: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b="1" dirty="0" smtClean="0"/>
              <a:t>Žádosti se podávají v </a:t>
            </a:r>
            <a:r>
              <a:rPr lang="cs-CZ" sz="1600" dirty="0"/>
              <a:t>elektronické podobě prostřednictvím internetové aplikace na adrese </a:t>
            </a:r>
            <a:r>
              <a:rPr lang="cs-CZ" sz="1600" u="sng" dirty="0">
                <a:hlinkClick r:id="rId3"/>
              </a:rPr>
              <a:t>http://dotace.kr-stredocesky.cz</a:t>
            </a:r>
            <a:r>
              <a:rPr lang="cs-CZ" sz="1600" dirty="0"/>
              <a:t> včetně vložení všech povinných příloh a zároveň v elektronické podobě prostřednictvím datové schránky za účelem potvrzení autenticity</a:t>
            </a:r>
            <a:endParaRPr lang="cs-CZ" sz="1600" dirty="0" smtClean="0"/>
          </a:p>
          <a:p>
            <a:pPr algn="l">
              <a:lnSpc>
                <a:spcPct val="100000"/>
              </a:lnSpc>
            </a:pPr>
            <a:r>
              <a:rPr lang="cs-CZ" sz="1600" dirty="0" smtClean="0"/>
              <a:t>Všechny informace jsou na:</a:t>
            </a:r>
          </a:p>
          <a:p>
            <a:pPr algn="l">
              <a:lnSpc>
                <a:spcPct val="100000"/>
              </a:lnSpc>
            </a:pPr>
            <a:r>
              <a:rPr lang="cs-CZ" sz="1600" dirty="0">
                <a:hlinkClick r:id="rId4"/>
              </a:rPr>
              <a:t>https://</a:t>
            </a:r>
            <a:r>
              <a:rPr lang="cs-CZ" sz="1600" dirty="0" smtClean="0">
                <a:hlinkClick r:id="rId4"/>
              </a:rPr>
              <a:t>www.kr-stredocesky.cz/web/odbor-rizeni-dotacnich-projektu/stredocesky-fond-na-podporu-vysadby-stromu</a:t>
            </a:r>
            <a:endParaRPr lang="cs-CZ" sz="1600" dirty="0" smtClean="0"/>
          </a:p>
          <a:p>
            <a:pPr algn="l">
              <a:lnSpc>
                <a:spcPct val="100000"/>
              </a:lnSpc>
            </a:pPr>
            <a:r>
              <a:rPr lang="cs-CZ" sz="1400" b="1" dirty="0" smtClean="0"/>
              <a:t>Kontaktní osoby: </a:t>
            </a:r>
          </a:p>
          <a:p>
            <a:pPr algn="l">
              <a:lnSpc>
                <a:spcPct val="100000"/>
              </a:lnSpc>
            </a:pPr>
            <a:r>
              <a:rPr lang="cs-CZ" sz="1400" b="1" dirty="0" smtClean="0"/>
              <a:t>Renata Přibylová, tel.: 257 280 142, e-mail:  </a:t>
            </a:r>
            <a:r>
              <a:rPr lang="cs-CZ" sz="1400" b="1" u="sng" dirty="0" smtClean="0">
                <a:hlinkClick r:id="rId5"/>
              </a:rPr>
              <a:t>pribylova@kr-s.cz</a:t>
            </a:r>
            <a:r>
              <a:rPr lang="cs-CZ" sz="1400" b="1" dirty="0" smtClean="0"/>
              <a:t> </a:t>
            </a:r>
            <a:r>
              <a:rPr lang="cs-CZ" sz="1400" dirty="0" smtClean="0"/>
              <a:t>a Jitka Králová, tel.: 257 280 525, e-mail: </a:t>
            </a:r>
            <a:r>
              <a:rPr lang="cs-CZ" sz="1400" u="sng" dirty="0" smtClean="0">
                <a:hlinkClick r:id="rId6"/>
              </a:rPr>
              <a:t>kralovaj@kr-s.cz</a:t>
            </a:r>
            <a:r>
              <a:rPr lang="cs-CZ" sz="1400" dirty="0" smtClean="0"/>
              <a:t> </a:t>
            </a:r>
          </a:p>
          <a:p>
            <a:pPr algn="l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35367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298139"/>
            <a:ext cx="9144000" cy="2096061"/>
          </a:xfrm>
        </p:spPr>
        <p:txBody>
          <a:bodyPr>
            <a:normAutofit fontScale="90000"/>
          </a:bodyPr>
          <a:lstStyle/>
          <a:p>
            <a: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Středočeský Fond </a:t>
            </a:r>
            <a:r>
              <a:rPr lang="cs-CZ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obnovy venkova</a:t>
            </a:r>
            <a:r>
              <a:rPr lang="cs-CZ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0" y="5224385"/>
            <a:ext cx="9144000" cy="1105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04497" y="5752538"/>
            <a:ext cx="2873703" cy="7583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/>
              <a:t>Jitka Králová</a:t>
            </a:r>
          </a:p>
          <a:p>
            <a:endParaRPr lang="cs-CZ" sz="1400" dirty="0" smtClean="0"/>
          </a:p>
          <a:p>
            <a:r>
              <a:rPr lang="cs-CZ" sz="1400" dirty="0" smtClean="0"/>
              <a:t>Odbor řízení dotačních projektů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13474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6311" cy="172812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838200" y="365126"/>
            <a:ext cx="10515600" cy="91334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400" b="1" dirty="0" smtClean="0"/>
              <a:t>    </a:t>
            </a:r>
            <a:r>
              <a:rPr lang="cs-CZ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Vyhodnocení Programu 2017–2020 pro poskytování dotací z rozpočtu SK </a:t>
            </a:r>
            <a:br>
              <a:rPr lang="cs-CZ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 Středočeského Fondu obnovy venkova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6400" y="1405468"/>
            <a:ext cx="11544300" cy="5147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400" b="1" dirty="0" smtClean="0"/>
              <a:t>Konečné vyhodnocení programu není ještě k dispozici, o </a:t>
            </a:r>
            <a:r>
              <a:rPr lang="cs-CZ" sz="1400" b="1" dirty="0"/>
              <a:t>109 </a:t>
            </a:r>
            <a:r>
              <a:rPr lang="cs-CZ" sz="1400" b="1" dirty="0" smtClean="0"/>
              <a:t>žádostech nebylo ještě rozhodnuto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cs-CZ" sz="1400" dirty="0" smtClean="0"/>
              <a:t>celkem </a:t>
            </a:r>
            <a:r>
              <a:rPr lang="cs-CZ" sz="1400" dirty="0"/>
              <a:t>mohlo podat žádost o dotaci z Fondu obnovy venkova 1030 obcí (obce do 2 tis. obyvatel dle číselníku ČSÚ platného k 1. 1. 2017)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dirty="0"/>
              <a:t>ze skoro 950 podaných žádostí podala zhruba stovka obcí žádosti dvě (v souladu s </a:t>
            </a:r>
            <a:r>
              <a:rPr lang="cs-CZ" sz="1400" dirty="0" smtClean="0"/>
              <a:t>Programem), což znamená že si žádost podalo asi 850 obcí (83 </a:t>
            </a:r>
            <a:r>
              <a:rPr lang="cs-CZ" sz="1400" dirty="0"/>
              <a:t>% </a:t>
            </a:r>
            <a:r>
              <a:rPr lang="cs-CZ" sz="1400" dirty="0" smtClean="0"/>
              <a:t>z oprávněných žadatelů)</a:t>
            </a:r>
            <a:endParaRPr lang="cs-CZ" sz="1400" dirty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i="1" dirty="0"/>
              <a:t>od dubna 2017 do I. čtvrtletí 2020 bylo podáno a schváleno 436 žádostí za 242 mil. </a:t>
            </a:r>
            <a:r>
              <a:rPr lang="cs-CZ" sz="1400" i="1" dirty="0" smtClean="0"/>
              <a:t>Kč, 11 </a:t>
            </a:r>
            <a:r>
              <a:rPr lang="cs-CZ" sz="1400" i="1" dirty="0"/>
              <a:t>obcí z tohoto počtu následně dotace v celkové výši 10 mil. Kč odmítlo a podalo si žádost znovu, na jiný projekt</a:t>
            </a:r>
            <a:endParaRPr lang="cs-CZ" sz="1400" dirty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b="1" dirty="0"/>
              <a:t>od dubna 2017 do I. čtvrtletí 2020</a:t>
            </a:r>
            <a:r>
              <a:rPr lang="cs-CZ" sz="1400" dirty="0"/>
              <a:t> bylo tedy reálně podpořeno </a:t>
            </a:r>
            <a:r>
              <a:rPr lang="cs-CZ" sz="1400" b="1" dirty="0"/>
              <a:t>425 žádostí o dotace v celkové výši 232 mil. Kč</a:t>
            </a:r>
            <a:endParaRPr lang="cs-CZ" sz="1400" dirty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b="1" dirty="0"/>
              <a:t>od dubna do června 2020</a:t>
            </a:r>
            <a:r>
              <a:rPr lang="cs-CZ" sz="1400" dirty="0"/>
              <a:t> bylo podáno dalších 518 žádostí za více než 237 mil. Kč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400" dirty="0"/>
              <a:t>z těchto 518 žádostí bylo na srpnovém ZK </a:t>
            </a:r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r>
              <a:rPr lang="cs-CZ" sz="1400" dirty="0"/>
              <a:t>schváleno </a:t>
            </a:r>
            <a:r>
              <a:rPr lang="cs-CZ" sz="1400" b="1" dirty="0"/>
              <a:t>397 žádostí za více než 181 mil. Kč</a:t>
            </a:r>
            <a:endParaRPr lang="cs-CZ" sz="1400" dirty="0"/>
          </a:p>
          <a:p>
            <a:pPr marL="1085850" lvl="2" indent="-171450" algn="l">
              <a:buFont typeface="Courier New" panose="02070309020205020404" pitchFamily="49" charset="0"/>
              <a:buChar char="o"/>
            </a:pPr>
            <a:r>
              <a:rPr lang="cs-CZ" sz="1400" dirty="0"/>
              <a:t>neschváleno 12 žádostí za 3,75 mil. Kč, které nebyly podány řádně nebo neodpovídaly pravidlům programu 2017-2020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b="1" dirty="0"/>
              <a:t>dosud bylo tedy celkem podpořeno 822 žádostí za více než 413 mil. Kč</a:t>
            </a:r>
            <a:endParaRPr lang="cs-CZ" sz="1400" dirty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400" b="1" dirty="0" smtClean="0"/>
              <a:t>o 109 </a:t>
            </a:r>
            <a:r>
              <a:rPr lang="cs-CZ" sz="1400" b="1" dirty="0"/>
              <a:t>žádostech za více než 52 mil. Kč bude rozhodovat příští ZK</a:t>
            </a:r>
            <a:endParaRPr lang="cs-CZ" sz="1400" dirty="0"/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cs-CZ" sz="1300" b="1" dirty="0" smtClean="0"/>
              <a:t>rozdělení mezi oblasti podpory: </a:t>
            </a:r>
            <a:r>
              <a:rPr lang="cs-CZ" sz="1300" b="1" dirty="0"/>
              <a:t> 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300" dirty="0"/>
              <a:t>dopravní infrastruktury  (cca 33 %)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300" dirty="0"/>
              <a:t>občanské vybavenosti (cca 34,6 %)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300" dirty="0"/>
              <a:t>technické infrastruktury (cca 18,4 %)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300" dirty="0"/>
              <a:t>úprav veřejných prostranství (cca 10 %)</a:t>
            </a:r>
          </a:p>
          <a:p>
            <a:pPr marL="628650" lvl="1" indent="-171450" algn="l">
              <a:buFont typeface="Wingdings" panose="05000000000000000000" pitchFamily="2" charset="2"/>
              <a:buChar char="§"/>
            </a:pPr>
            <a:r>
              <a:rPr lang="cs-CZ" sz="1300" dirty="0"/>
              <a:t>projektové dokumentace (cca 4 %)</a:t>
            </a:r>
          </a:p>
          <a:p>
            <a:pPr algn="l"/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73178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3900" y="1701799"/>
            <a:ext cx="10744200" cy="3733801"/>
          </a:xfrm>
        </p:spPr>
        <p:txBody>
          <a:bodyPr>
            <a:noAutofit/>
          </a:bodyPr>
          <a:lstStyle/>
          <a:p>
            <a:pPr algn="l"/>
            <a:r>
              <a:rPr lang="cs-CZ" sz="3200" dirty="0" smtClean="0"/>
              <a:t>Programové období 21 – 27:</a:t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- Výrazně větší šance na získání dotace je v prvních výzvách</a:t>
            </a:r>
            <a:br>
              <a:rPr lang="cs-CZ" sz="3200" dirty="0" smtClean="0"/>
            </a:br>
            <a:r>
              <a:rPr lang="cs-CZ" sz="3200" dirty="0" smtClean="0"/>
              <a:t>- Od roku 2021 bude vyšší míra spoluúčasti (30%)</a:t>
            </a:r>
            <a:br>
              <a:rPr lang="cs-CZ" sz="3200" dirty="0" smtClean="0"/>
            </a:br>
            <a:r>
              <a:rPr lang="cs-CZ" sz="3200" dirty="0" smtClean="0"/>
              <a:t>- Zachování N+3</a:t>
            </a:r>
            <a:br>
              <a:rPr lang="cs-CZ" sz="3200" dirty="0" smtClean="0"/>
            </a:br>
            <a:r>
              <a:rPr lang="cs-CZ" sz="3200" dirty="0" smtClean="0"/>
              <a:t>- Reálný začátek 2022</a:t>
            </a:r>
            <a:br>
              <a:rPr lang="cs-CZ" sz="3200" dirty="0" smtClean="0"/>
            </a:br>
            <a:r>
              <a:rPr lang="cs-CZ" sz="3200" dirty="0" smtClean="0"/>
              <a:t>- Zaměření na odolný region, digitalizaci, </a:t>
            </a:r>
            <a:r>
              <a:rPr lang="cs-CZ" sz="3200" dirty="0" err="1" smtClean="0"/>
              <a:t>kyberbezpečnost</a:t>
            </a:r>
            <a:r>
              <a:rPr lang="cs-CZ" sz="3200" dirty="0" smtClean="0"/>
              <a:t>, „zelená“, energetické úspory</a:t>
            </a:r>
            <a:endParaRPr lang="cs-CZ" sz="3200" b="1" i="1" u="sng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2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6311" cy="172812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838200" y="365126"/>
            <a:ext cx="10515600" cy="91334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2017–2020 pro poskytování dotací z rozpočtu SK </a:t>
            </a:r>
            <a:b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 Středočeského Fondu obnovy venkova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6400" y="1405468"/>
            <a:ext cx="11544300" cy="5147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/>
              <a:t>Lhůta pro podávání žádostí </a:t>
            </a:r>
            <a:r>
              <a:rPr lang="cs-CZ" sz="1600" dirty="0" smtClean="0"/>
              <a:t>o dotace </a:t>
            </a:r>
            <a:r>
              <a:rPr lang="cs-CZ" sz="1600" b="1" dirty="0" smtClean="0"/>
              <a:t>skončila </a:t>
            </a:r>
            <a:r>
              <a:rPr lang="cs-CZ" sz="1600" b="1" dirty="0"/>
              <a:t>30. června </a:t>
            </a:r>
            <a:r>
              <a:rPr lang="cs-CZ" sz="1600" b="1" dirty="0" smtClean="0"/>
              <a:t>2020!</a:t>
            </a:r>
            <a:endParaRPr lang="cs-CZ" sz="1600" b="1" dirty="0"/>
          </a:p>
          <a:p>
            <a:pPr algn="l"/>
            <a:r>
              <a:rPr lang="cs-CZ" sz="1600" b="1" dirty="0" smtClean="0"/>
              <a:t>Začátkem března 2020 proběhlo dotazníkové šetření ohledně Programu 2017-2020 z FOV: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z</a:t>
            </a:r>
            <a:r>
              <a:rPr lang="cs-CZ" sz="1600" dirty="0"/>
              <a:t> celkového počtu </a:t>
            </a:r>
            <a:r>
              <a:rPr lang="cs-CZ" sz="1600" b="1" dirty="0" smtClean="0"/>
              <a:t>1030</a:t>
            </a:r>
            <a:r>
              <a:rPr lang="cs-CZ" sz="1600" dirty="0" smtClean="0"/>
              <a:t> </a:t>
            </a:r>
            <a:r>
              <a:rPr lang="cs-CZ" sz="1600" dirty="0"/>
              <a:t>oslovených obcí se dotazníkového šetření zúčastnilo </a:t>
            </a:r>
            <a:r>
              <a:rPr lang="cs-CZ" sz="1600" b="1" dirty="0"/>
              <a:t>552</a:t>
            </a:r>
            <a:r>
              <a:rPr lang="cs-CZ" sz="1600" dirty="0"/>
              <a:t> </a:t>
            </a:r>
            <a:r>
              <a:rPr lang="cs-CZ" sz="1600" dirty="0" smtClean="0"/>
              <a:t>obcí a z</a:t>
            </a:r>
            <a:r>
              <a:rPr lang="cs-CZ" sz="1600" dirty="0"/>
              <a:t> tohoto celkového počtu odpovědí bylo </a:t>
            </a:r>
            <a:r>
              <a:rPr lang="cs-CZ" sz="1600" b="1" dirty="0"/>
              <a:t>307</a:t>
            </a:r>
            <a:r>
              <a:rPr lang="cs-CZ" sz="1600" dirty="0"/>
              <a:t> odpovědí obcí, </a:t>
            </a:r>
            <a:r>
              <a:rPr lang="cs-CZ" sz="1600" dirty="0" smtClean="0"/>
              <a:t>které už v té době měly podanou </a:t>
            </a:r>
            <a:r>
              <a:rPr lang="cs-CZ" sz="1600" dirty="0"/>
              <a:t>žádost o </a:t>
            </a:r>
            <a:r>
              <a:rPr lang="cs-CZ" sz="1600" dirty="0" smtClean="0"/>
              <a:t>dotaci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z těchto 307 obcí byly podmínky Programu: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pro </a:t>
            </a:r>
            <a:r>
              <a:rPr lang="cs-CZ" sz="1600" b="1" dirty="0" smtClean="0"/>
              <a:t>287</a:t>
            </a:r>
            <a:r>
              <a:rPr lang="cs-CZ" sz="1600" dirty="0" smtClean="0"/>
              <a:t> obcí byly podmínky celkového Programu </a:t>
            </a:r>
            <a:r>
              <a:rPr lang="cs-CZ" sz="1600" b="1" dirty="0" smtClean="0"/>
              <a:t>vyhovující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pro </a:t>
            </a:r>
            <a:r>
              <a:rPr lang="cs-CZ" sz="1600" b="1" dirty="0" smtClean="0"/>
              <a:t>20 </a:t>
            </a:r>
            <a:r>
              <a:rPr lang="cs-CZ" sz="1600" dirty="0"/>
              <a:t>obcí byly podmínky celkového Programu </a:t>
            </a:r>
            <a:r>
              <a:rPr lang="cs-CZ" sz="1600" b="1" dirty="0" smtClean="0"/>
              <a:t>nevyhovující </a:t>
            </a:r>
            <a:r>
              <a:rPr lang="cs-CZ" sz="1600" dirty="0" smtClean="0"/>
              <a:t>(povinnost uveřejnění VZMR nad 200 tis. Kč na profilu zadavatele 10x, papírová forma podávání žádostí + tištěné přílohy 6x, termín realizace projektu – jeden rok od podpisu smlouvy o poskytnutí dotace 2x, dlouhé období Programu 1x, velké množství administrace 1x)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konkrétní dotaz na elektronické vyplňování žádosti – pro </a:t>
            </a:r>
            <a:r>
              <a:rPr lang="cs-CZ" sz="1600" b="1" dirty="0" smtClean="0"/>
              <a:t>304</a:t>
            </a:r>
            <a:r>
              <a:rPr lang="cs-CZ" sz="1600" dirty="0" smtClean="0"/>
              <a:t> obcí bylo elektronické vyplňování žádosti </a:t>
            </a:r>
            <a:r>
              <a:rPr lang="cs-CZ" sz="1600" b="1" dirty="0" smtClean="0"/>
              <a:t>vyhovující</a:t>
            </a:r>
            <a:r>
              <a:rPr lang="cs-CZ" sz="1600" dirty="0" smtClean="0"/>
              <a:t>, pro </a:t>
            </a:r>
            <a:r>
              <a:rPr lang="cs-CZ" sz="1600" b="1" dirty="0" smtClean="0"/>
              <a:t>3</a:t>
            </a:r>
            <a:r>
              <a:rPr lang="cs-CZ" sz="1600" dirty="0" smtClean="0"/>
              <a:t> obce bylo </a:t>
            </a:r>
            <a:r>
              <a:rPr lang="cs-CZ" sz="1600" b="1" dirty="0" smtClean="0"/>
              <a:t>nevyhovující</a:t>
            </a:r>
            <a:r>
              <a:rPr lang="cs-CZ" sz="1600" dirty="0" smtClean="0"/>
              <a:t> (složité vyplňování žádosti)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z celkového počtu odpovědí bylo </a:t>
            </a:r>
            <a:r>
              <a:rPr lang="cs-CZ" sz="1600" b="1" dirty="0"/>
              <a:t>245</a:t>
            </a:r>
            <a:r>
              <a:rPr lang="cs-CZ" sz="1600" dirty="0"/>
              <a:t> odpovědí těch obcí, které o dotaci z </a:t>
            </a:r>
            <a:r>
              <a:rPr lang="cs-CZ" sz="1600" dirty="0" smtClean="0"/>
              <a:t>Programu </a:t>
            </a:r>
            <a:r>
              <a:rPr lang="cs-CZ" sz="1600" b="1" dirty="0"/>
              <a:t>dosud </a:t>
            </a:r>
            <a:r>
              <a:rPr lang="cs-CZ" sz="1600" b="1" dirty="0" smtClean="0"/>
              <a:t>nepožádaly</a:t>
            </a:r>
            <a:r>
              <a:rPr lang="cs-CZ" sz="1600" dirty="0" smtClean="0"/>
              <a:t>, z těchto </a:t>
            </a:r>
            <a:r>
              <a:rPr lang="cs-CZ" sz="1600" dirty="0"/>
              <a:t>245 odpovědí </a:t>
            </a:r>
            <a:r>
              <a:rPr lang="cs-CZ" sz="1600" dirty="0" smtClean="0"/>
              <a:t>bylo </a:t>
            </a:r>
            <a:r>
              <a:rPr lang="cs-CZ" sz="1600" dirty="0"/>
              <a:t>u důvodu v 55 případech uvedeno, že obec bude ještě </a:t>
            </a:r>
            <a:r>
              <a:rPr lang="cs-CZ" sz="1600" dirty="0" smtClean="0"/>
              <a:t>žádost podávat (</a:t>
            </a:r>
            <a:r>
              <a:rPr lang="cs-CZ" sz="1600" b="1" dirty="0" smtClean="0"/>
              <a:t>za období březen až červen 2020 bylo podáno 518 žádostí!</a:t>
            </a:r>
            <a:r>
              <a:rPr lang="cs-CZ" sz="1600" dirty="0" smtClean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600" dirty="0" smtClean="0"/>
              <a:t>jako další důvody nepodání žádosti byly uvedeny odpovědi – obec nenašla vhodný projekt (123), časová náročnost administrace žádosti (52), časová náročnost přípravy a realizace projektu (6), veškeré </a:t>
            </a:r>
            <a:r>
              <a:rPr lang="cs-CZ" sz="1600" dirty="0"/>
              <a:t>finanční prostředky obce byly v daném období vloženy do projektu, který nebylo možno spolufinancovat </a:t>
            </a:r>
            <a:r>
              <a:rPr lang="cs-CZ" sz="1600" dirty="0" smtClean="0"/>
              <a:t>z tohoto</a:t>
            </a:r>
            <a:r>
              <a:rPr lang="cs-CZ" sz="1600" dirty="0"/>
              <a:t> </a:t>
            </a:r>
            <a:r>
              <a:rPr lang="cs-CZ" sz="1600" dirty="0" smtClean="0"/>
              <a:t>Programu, </a:t>
            </a:r>
            <a:r>
              <a:rPr lang="cs-CZ" sz="1400" dirty="0" smtClean="0"/>
              <a:t>jednalo se o projekty na vodovody</a:t>
            </a:r>
            <a:r>
              <a:rPr lang="cs-CZ" sz="1400" dirty="0"/>
              <a:t>, </a:t>
            </a:r>
            <a:r>
              <a:rPr lang="cs-CZ" sz="1400" dirty="0" smtClean="0"/>
              <a:t>kanalizace nebo komunikace, na které již byla poskytnuta dotace z jiného středočeského fondu (15), nízká částka dotace (1) – obec měla možnost žádat o 367 tis. Kč!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5298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986311" cy="172812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838200" y="365126"/>
            <a:ext cx="10515600" cy="91334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2017–2020 pro poskytování dotací z rozpočtu SK </a:t>
            </a:r>
            <a:b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 Středočeského Fondu obnovy venkova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06400" y="1159933"/>
            <a:ext cx="11544300" cy="5393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500" b="1" dirty="0" smtClean="0"/>
              <a:t>Připravuje se návrh obdobného programu pro další období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400" dirty="0" smtClean="0"/>
              <a:t>připravované změny vycházejí </a:t>
            </a:r>
            <a:r>
              <a:rPr lang="cs-CZ" sz="1400" dirty="0"/>
              <a:t>částečně </a:t>
            </a:r>
            <a:r>
              <a:rPr lang="cs-CZ" sz="1400" dirty="0" smtClean="0"/>
              <a:t>ze </a:t>
            </a:r>
            <a:r>
              <a:rPr lang="cs-CZ" sz="1400" dirty="0"/>
              <a:t>zkušeností </a:t>
            </a:r>
            <a:r>
              <a:rPr lang="cs-CZ" sz="1400" dirty="0" smtClean="0"/>
              <a:t>administrátorů stávajícího programu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400" dirty="0" smtClean="0"/>
              <a:t>většina ale vychází z</a:t>
            </a:r>
            <a:r>
              <a:rPr lang="cs-CZ" sz="1400" dirty="0"/>
              <a:t> návrhů a připomínek starostek a starostů </a:t>
            </a:r>
            <a:endParaRPr lang="cs-CZ" sz="1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400" dirty="0" smtClean="0"/>
              <a:t>drobné </a:t>
            </a:r>
            <a:r>
              <a:rPr lang="cs-CZ" sz="1400" dirty="0"/>
              <a:t>rozšíření příkladů uznatelných nákladů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způsob podávání žádostí – vkládání elektronických příloh do aplikace a zasílání pouze samotných žádostí datovou schránkou (nutné z důvodu </a:t>
            </a:r>
            <a:r>
              <a:rPr lang="cs-CZ" sz="1500" dirty="0"/>
              <a:t>p</a:t>
            </a:r>
            <a:r>
              <a:rPr lang="cs-CZ" sz="1500" dirty="0" smtClean="0"/>
              <a:t>otvrzení autenticity)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delší lhůty na doplnění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výraznější zvýhodnění hospodářsky a sociálně znevýhodněných území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rozšíření oblastí </a:t>
            </a:r>
            <a:r>
              <a:rPr lang="cs-CZ" sz="1500" dirty="0"/>
              <a:t>podpory i na  tzv. „měkké projekty</a:t>
            </a:r>
            <a:r>
              <a:rPr lang="cs-CZ" sz="1500" dirty="0" smtClean="0"/>
              <a:t>“ jako </a:t>
            </a:r>
            <a:r>
              <a:rPr lang="cs-CZ" sz="1500" dirty="0"/>
              <a:t>např. „příspěvek na úhradu dopravní obslužnosti“, „příspěvek na provoz prodejny“ </a:t>
            </a:r>
            <a:r>
              <a:rPr lang="cs-CZ" sz="1500" dirty="0" smtClean="0"/>
              <a:t>nebo některé další</a:t>
            </a:r>
            <a:endParaRPr lang="cs-CZ" sz="1500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diskutuje se o stanovení výše plnění VZMR od které je nutno řídit se speciálními ustanoveními programu </a:t>
            </a:r>
            <a:r>
              <a:rPr lang="cs-CZ" sz="1400" i="1" dirty="0" smtClean="0"/>
              <a:t>(v Programu 2017-2020 byla tato hodnota stanovena na 200 tis. Kč)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způsob zadávání VZMR </a:t>
            </a:r>
            <a:r>
              <a:rPr lang="cs-CZ" sz="1500" dirty="0"/>
              <a:t>–</a:t>
            </a:r>
            <a:r>
              <a:rPr lang="cs-CZ" sz="1500" dirty="0" smtClean="0"/>
              <a:t> </a:t>
            </a:r>
            <a:r>
              <a:rPr lang="cs-CZ" sz="1500" b="1" dirty="0" smtClean="0"/>
              <a:t>buď</a:t>
            </a:r>
            <a:r>
              <a:rPr lang="cs-CZ" sz="1500" dirty="0" smtClean="0"/>
              <a:t> zveřejnění zakázky na profilu zadavatele </a:t>
            </a:r>
            <a:r>
              <a:rPr lang="cs-CZ" sz="1500" b="1" dirty="0" smtClean="0"/>
              <a:t>nebo </a:t>
            </a:r>
            <a:r>
              <a:rPr lang="cs-CZ" sz="1500" dirty="0" smtClean="0"/>
              <a:t>prokazatelné oslovení minimálně </a:t>
            </a:r>
            <a:r>
              <a:rPr lang="cs-CZ" sz="1500" b="1" i="1" dirty="0" smtClean="0"/>
              <a:t>tří až pěti </a:t>
            </a:r>
            <a:r>
              <a:rPr lang="cs-CZ" sz="1500" dirty="0" smtClean="0"/>
              <a:t>potencionálních dodavatelů veřejné zakázky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návrhy na změny budou projednávány ve Výborech a na dalších úrovních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500" dirty="0" smtClean="0"/>
              <a:t>výzva k předložení návrhů (k diskuzi)</a:t>
            </a:r>
          </a:p>
          <a:p>
            <a:pPr algn="l"/>
            <a:r>
              <a:rPr lang="cs-CZ" sz="1400" b="1" dirty="0"/>
              <a:t>Kontaktní osoby: </a:t>
            </a:r>
          </a:p>
          <a:p>
            <a:pPr algn="l"/>
            <a:r>
              <a:rPr lang="cs-CZ" sz="1400" b="1" dirty="0"/>
              <a:t>Ing. Libuše Přibylová, tel.: 257 280 423, e-mail:  </a:t>
            </a:r>
            <a:r>
              <a:rPr lang="cs-CZ" sz="1400" b="1" u="sng" dirty="0">
                <a:hlinkClick r:id="rId3"/>
              </a:rPr>
              <a:t>pribyloval@kr-s.cz</a:t>
            </a:r>
            <a:r>
              <a:rPr lang="cs-CZ" sz="1400" b="1" dirty="0"/>
              <a:t> </a:t>
            </a:r>
            <a:r>
              <a:rPr lang="cs-CZ" sz="1400" dirty="0"/>
              <a:t>a Jitka Králová, tel.: 257 280 525, e-mail: </a:t>
            </a:r>
            <a:r>
              <a:rPr lang="cs-CZ" sz="1400" u="sng" dirty="0">
                <a:hlinkClick r:id="rId4"/>
              </a:rPr>
              <a:t>kralovaj@kr-s.cz</a:t>
            </a:r>
            <a:endParaRPr lang="cs-CZ" sz="1400" u="sng" dirty="0"/>
          </a:p>
          <a:p>
            <a:pPr algn="l"/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4190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cs-CZ" b="1" dirty="0" smtClean="0"/>
              <a:t>Aktualizací programu usnesením ZK ze dne 3.8.2020 byly přidány tyto témata (předpoklad je příprava pro projekty hlavně ve výzvách IROP, SFDI, MŠMT):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II. </a:t>
            </a:r>
            <a:r>
              <a:rPr lang="cs-CZ" dirty="0" smtClean="0"/>
              <a:t>Doprava - Budování </a:t>
            </a:r>
            <a:r>
              <a:rPr lang="cs-CZ" dirty="0"/>
              <a:t>bezbariérových komunikací - opatření ke zvýšení bezpečnosti nebo plynulosti dopravy nebo opatření ke zpřístupňování dopravy osobám s omezenou schopností pohybu nebo orientace.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III. Sociální </a:t>
            </a:r>
            <a:r>
              <a:rPr lang="cs-CZ" dirty="0" smtClean="0"/>
              <a:t>oblast</a:t>
            </a:r>
            <a:r>
              <a:rPr lang="cs-CZ" dirty="0"/>
              <a:t> </a:t>
            </a:r>
            <a:r>
              <a:rPr lang="cs-CZ" dirty="0" smtClean="0"/>
              <a:t>- Výstavba </a:t>
            </a:r>
            <a:r>
              <a:rPr lang="cs-CZ" dirty="0"/>
              <a:t>objektů infrastruktury sociálních služeb podle zákona č. 108/2006 Sb. o sociálních službách, a sociálního bydlení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IV. Oblast </a:t>
            </a:r>
            <a:r>
              <a:rPr lang="cs-CZ" dirty="0" smtClean="0"/>
              <a:t>IT </a:t>
            </a:r>
          </a:p>
          <a:p>
            <a:pPr algn="just"/>
            <a:r>
              <a:rPr lang="cs-CZ" dirty="0" smtClean="0"/>
              <a:t>a</a:t>
            </a:r>
            <a:r>
              <a:rPr lang="cs-CZ" dirty="0"/>
              <a:t>) Elektronizace služeb veřejné správy - např. </a:t>
            </a:r>
            <a:r>
              <a:rPr lang="cs-CZ" dirty="0" err="1"/>
              <a:t>eVeřejné</a:t>
            </a:r>
            <a:r>
              <a:rPr lang="cs-CZ" dirty="0"/>
              <a:t> zakázky, elektronizace agend stavebního práva, aj.</a:t>
            </a:r>
          </a:p>
          <a:p>
            <a:pPr algn="just"/>
            <a:r>
              <a:rPr lang="cs-CZ" dirty="0" smtClean="0"/>
              <a:t>b</a:t>
            </a:r>
            <a:r>
              <a:rPr lang="cs-CZ" dirty="0"/>
              <a:t>) Kybernetická bezpečnost - realizace technických opatření dle zákona o kybernetické bezpečnosti a mezinárodních standardů a norem v oblasti bezpečnosti informací, portálová řešení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V. Oblast </a:t>
            </a:r>
            <a:r>
              <a:rPr lang="cs-CZ" dirty="0" smtClean="0"/>
              <a:t>vzdělávání - Navyšování </a:t>
            </a:r>
            <a:r>
              <a:rPr lang="cs-CZ" dirty="0"/>
              <a:t>kapacit mateřských a základních škol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43" y="450725"/>
            <a:ext cx="5591503" cy="97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0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277701" y="490284"/>
            <a:ext cx="1820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Oblasti podpory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8409" y="0"/>
            <a:ext cx="97412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45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051965" y="1720840"/>
            <a:ext cx="9977479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informace</a:t>
            </a:r>
          </a:p>
          <a:p>
            <a:pPr algn="just"/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přípravy dokumentace do podporovaných oblastí (voda, doprava, soc. věci, IT, školství) k podání žádostí do dotačních zdrojů programového období 2021 – 2027;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Schválená alokace 30 mil. Kč;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Podávání žádostí v oblasti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životní prostředí –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1. 2.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18. 12.;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Podávání žádostí v oblasti dopravy, soc. věci, IT, vzdělávání – od </a:t>
            </a:r>
            <a:r>
              <a:rPr lang="pl-PL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</a:t>
            </a:r>
            <a:r>
              <a:rPr lang="pl-PL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do </a:t>
            </a:r>
            <a:r>
              <a:rPr lang="pl-PL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 </a:t>
            </a:r>
            <a:r>
              <a:rPr lang="pl-PL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12.;</a:t>
            </a:r>
            <a:endParaRPr lang="pl-PL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Elektronické podání žádostí včetně příloh, podepsaná žádost v listinné podobě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Hodnotící kritérium u každé žádosti: soulad projektu se schválenou strategií žadatele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žadatel podává žádost v oblasti vzdělávání, předmět dotace projektová dokumentace, musí dodat dále jako přílohu prohlášení okolních obcí, že mají zájem využívat připravované navýšení kapacit </a:t>
            </a: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MŠ/ZŠ a </a:t>
            </a:r>
            <a:r>
              <a:rPr lang="cs-CZ" sz="2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prohlášení své, že tento zájem bude pozitivně reflektovat.</a:t>
            </a:r>
            <a:endParaRPr lang="cs-CZ" sz="20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Oprávnění žadatelé: obce, příspěvkové organizace obcí, dobrovolné svazky obcí;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Realizace projektu - 1 rok od podpisu smlouvy, lze prodloužit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Podmínka: do 2 let od realizace – podání žádosti o dotaci</a:t>
            </a:r>
          </a:p>
          <a:p>
            <a:pPr algn="just"/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5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žadatel podává žádost v oblasti </a:t>
            </a:r>
            <a:r>
              <a:rPr lang="cs-CZ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vzdělávání:</a:t>
            </a:r>
          </a:p>
          <a:p>
            <a:pPr algn="just"/>
            <a:endParaRPr lang="cs-CZ" sz="1800" b="1" dirty="0" smtClean="0"/>
          </a:p>
          <a:p>
            <a:pPr algn="just"/>
            <a:r>
              <a:rPr lang="cs-CZ" sz="1800" dirty="0" smtClean="0"/>
              <a:t>Souhrnná </a:t>
            </a:r>
            <a:r>
              <a:rPr lang="cs-CZ" sz="1800" dirty="0"/>
              <a:t>dotace na přípravu 1 projektu nepřekročí maximální částku 2 835 000 Kč v případě projektové dokumentace, resp. 810 000 Kč v případě technické dokumentace, tj. žadatelé mohou žádat vícekrát, ale finanční limit na přípravu 1 projektu musí být respektován (jak technická studie, tak projektová dokumentace</a:t>
            </a:r>
            <a:r>
              <a:rPr lang="cs-CZ" sz="1800" dirty="0" smtClean="0"/>
              <a:t>).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Pokud žadatel v oblasti vzdělávání prokáže, že podporovaná projektová dokumentace pro vydání územního rozhodnutí nebo stavebního povolení, je zahrnuta v jiném dokumentu, bude výdaj za takovouto dokumentaci uznán jako způsobilý</a:t>
            </a:r>
            <a:r>
              <a:rPr lang="cs-CZ" sz="1800" dirty="0" smtClean="0"/>
              <a:t>.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Technická studie zahrnuje návrh technického řešení a prostorového uspořádání záměru včetně odhadu stavebních nákladů a slouží jako podklad pro vypracování navazujících stupňů projektové dokumentace a současně jako podklad pro zpracování případné změny územního plánu obce/města. Technická studie může být zpracována v rozsahu architektonické studie.</a:t>
            </a:r>
          </a:p>
          <a:p>
            <a:endParaRPr 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43" y="450725"/>
            <a:ext cx="5591503" cy="97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27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b="1" dirty="0" smtClean="0"/>
              <a:t>Počet poskytnutých dotací z fondu</a:t>
            </a:r>
            <a:endParaRPr lang="cs-CZ" sz="18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984653" cy="698153"/>
          </a:xfrm>
          <a:prstGeom prst="rect">
            <a:avLst/>
          </a:prstGeom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450561"/>
            <a:ext cx="6850540" cy="510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88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endParaRPr lang="cs-CZ" sz="18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3984653" cy="698153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454" y="1333500"/>
            <a:ext cx="8054813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0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298139"/>
            <a:ext cx="9144000" cy="2096061"/>
          </a:xfrm>
        </p:spPr>
        <p:txBody>
          <a:bodyPr>
            <a:normAutofit fontScale="90000"/>
          </a:bodyPr>
          <a:lstStyle/>
          <a:p>
            <a: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CELKOVÝ PŘEHLED O DOTAČNÍM ŘÍZENÍ STŘEDOČESKÉHO KRAJE </a:t>
            </a:r>
            <a:b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ROCE 2020</a:t>
            </a:r>
            <a:endParaRPr lang="cs-CZ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7" y="385988"/>
            <a:ext cx="5591503" cy="979690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0" y="5224385"/>
            <a:ext cx="9144000" cy="1105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504497" y="5752538"/>
            <a:ext cx="2873703" cy="7075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400" dirty="0" smtClean="0"/>
              <a:t>Jitka Králová</a:t>
            </a:r>
          </a:p>
          <a:p>
            <a:endParaRPr lang="cs-CZ" sz="1400" dirty="0" smtClean="0"/>
          </a:p>
          <a:p>
            <a:r>
              <a:rPr lang="cs-CZ" sz="1400" dirty="0" smtClean="0"/>
              <a:t>Odbor řízení dotačních projektů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72293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1451</Words>
  <Application>Microsoft Office PowerPoint</Application>
  <PresentationFormat>Širokoúhlá obrazovka</PresentationFormat>
  <Paragraphs>299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Times New Roman</vt:lpstr>
      <vt:lpstr>Wingdings</vt:lpstr>
      <vt:lpstr>Motiv Office</vt:lpstr>
      <vt:lpstr>Program 2020 pro poskytování dotací z rozpočtu Středočeského kraje ze Středočeského fondu podpory včasné přípravy projektů EU 2021+ </vt:lpstr>
      <vt:lpstr>Programové období 21 – 27:  - Výrazně větší šance na získání dotace je v prvních výzvách - Od roku 2021 bude vyšší míra spoluúčasti (30%) - Zachování N+3 - Reálný začátek 2022 - Zaměření na odolný region, digitalizaci, kyberbezpečnost, „zelená“, energetické úspory</vt:lpstr>
      <vt:lpstr>Prezentace aplikace PowerPoint</vt:lpstr>
      <vt:lpstr>Prezentace aplikace PowerPoint</vt:lpstr>
      <vt:lpstr>Prezentace aplikace PowerPoint</vt:lpstr>
      <vt:lpstr>Prezentace aplikace PowerPoint</vt:lpstr>
      <vt:lpstr>  Počet poskytnutých dotací z fondu</vt:lpstr>
      <vt:lpstr>  </vt:lpstr>
      <vt:lpstr>CELKOVÝ PŘEHLED O DOTAČNÍM ŘÍZENÍ STŘEDOČESKÉHO KRAJE  V ROCE 2020</vt:lpstr>
      <vt:lpstr>Prezentace aplikace PowerPoint</vt:lpstr>
      <vt:lpstr>Prezentace aplikace PowerPoint</vt:lpstr>
      <vt:lpstr>Středočeský Fond návratných finančních zdrojů</vt:lpstr>
      <vt:lpstr>Prezentace aplikace PowerPoint</vt:lpstr>
      <vt:lpstr>Pravidla pro poskytování individuální návratné finanční výpomoci z rozpočtu SK ze Středočeského Fondu návratných finančních zdrojů</vt:lpstr>
      <vt:lpstr>Pravidla pro poskytování individuální návratné finanční výpomoci z rozpočtu SK ze Středočeského Fondu návratných finančních zdrojů</vt:lpstr>
      <vt:lpstr>Středočeský Fond na podporu výsadby stromů</vt:lpstr>
      <vt:lpstr>Pravidla pro poskytování darů obcím z rozpočtu SK ze Středočeského Fondu na podporu výsadby stromů</vt:lpstr>
      <vt:lpstr>Středočeský Fond obnovy venkova 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Energetické úspory prezentace k projektům EPC I a EPC II</dc:title>
  <dc:creator>Barák Petr</dc:creator>
  <cp:lastModifiedBy>Cingr Jaroslav</cp:lastModifiedBy>
  <cp:revision>69</cp:revision>
  <cp:lastPrinted>2019-02-11T10:12:30Z</cp:lastPrinted>
  <dcterms:created xsi:type="dcterms:W3CDTF">2019-02-04T09:41:37Z</dcterms:created>
  <dcterms:modified xsi:type="dcterms:W3CDTF">2020-08-20T07:20:30Z</dcterms:modified>
</cp:coreProperties>
</file>