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56" r:id="rId1"/>
    <p:sldMasterId id="2147483870" r:id="rId2"/>
  </p:sldMasterIdLst>
  <p:notesMasterIdLst>
    <p:notesMasterId r:id="rId25"/>
  </p:notesMasterIdLst>
  <p:handoutMasterIdLst>
    <p:handoutMasterId r:id="rId26"/>
  </p:handoutMasterIdLst>
  <p:sldIdLst>
    <p:sldId id="256" r:id="rId3"/>
    <p:sldId id="533" r:id="rId4"/>
    <p:sldId id="524" r:id="rId5"/>
    <p:sldId id="366" r:id="rId6"/>
    <p:sldId id="523" r:id="rId7"/>
    <p:sldId id="529" r:id="rId8"/>
    <p:sldId id="517" r:id="rId9"/>
    <p:sldId id="359" r:id="rId10"/>
    <p:sldId id="513" r:id="rId11"/>
    <p:sldId id="519" r:id="rId12"/>
    <p:sldId id="520" r:id="rId13"/>
    <p:sldId id="521" r:id="rId14"/>
    <p:sldId id="530" r:id="rId15"/>
    <p:sldId id="321" r:id="rId16"/>
    <p:sldId id="516" r:id="rId17"/>
    <p:sldId id="425" r:id="rId18"/>
    <p:sldId id="525" r:id="rId19"/>
    <p:sldId id="527" r:id="rId20"/>
    <p:sldId id="528" r:id="rId21"/>
    <p:sldId id="526" r:id="rId22"/>
    <p:sldId id="531" r:id="rId23"/>
    <p:sldId id="532" r:id="rId24"/>
  </p:sldIdLst>
  <p:sldSz cx="9144000" cy="6858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zal Rostislav" initials="MR" lastIdx="14" clrIdx="0"/>
  <p:cmAuthor id="2" name="Fišerová Martina" initials="FM" lastIdx="1" clrIdx="1"/>
  <p:cmAuthor id="3" name="Jan Heřmánek" initials="J.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2E7A"/>
    <a:srgbClr val="E3DE00"/>
    <a:srgbClr val="FFFF99"/>
    <a:srgbClr val="FFFFFF"/>
    <a:srgbClr val="4472C4"/>
    <a:srgbClr val="1D70B8"/>
    <a:srgbClr val="1D71B8"/>
    <a:srgbClr val="00B19D"/>
    <a:srgbClr val="AAD571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27F97BB-C833-4FB7-BDE5-3F7075034690}" styleName="Styl s motivem 2 – zvýraznění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ABFCF23-3B69-468F-B69F-88F6DE6A72F2}" styleName="Střední styl 1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46" autoAdjust="0"/>
    <p:restoredTop sz="88673" autoAdjust="0"/>
  </p:normalViewPr>
  <p:slideViewPr>
    <p:cSldViewPr snapToGrid="0">
      <p:cViewPr varScale="1">
        <p:scale>
          <a:sx n="113" d="100"/>
          <a:sy n="113" d="100"/>
        </p:scale>
        <p:origin x="114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84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282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zros\AppData\Local\Microsoft\Windows\INetCache\Content.Outlook\RLO8C9YY\KategorieObc&#237;_IndixCLL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zros\AppData\Local\Microsoft\Windows\INetCache\Content.Outlook\RLO8C9YY\KategorieObc&#237;_IndixCLL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cs-CZ" sz="1200" b="1" dirty="0">
                <a:solidFill>
                  <a:sysClr val="windowText" lastClr="000000"/>
                </a:solidFill>
              </a:rPr>
              <a:t>Finanční</a:t>
            </a:r>
            <a:r>
              <a:rPr lang="cs-CZ" sz="1200" b="1" baseline="0" dirty="0">
                <a:solidFill>
                  <a:sysClr val="windowText" lastClr="000000"/>
                </a:solidFill>
              </a:rPr>
              <a:t> podpora</a:t>
            </a:r>
            <a:r>
              <a:rPr lang="cs-CZ" sz="1200" b="1" dirty="0">
                <a:solidFill>
                  <a:sysClr val="windowText" lastClr="000000"/>
                </a:solidFill>
              </a:rPr>
              <a:t> projektů obcí </a:t>
            </a:r>
          </a:p>
          <a:p>
            <a:pPr>
              <a:defRPr sz="1200">
                <a:solidFill>
                  <a:sysClr val="windowText" lastClr="000000"/>
                </a:solidFill>
              </a:defRPr>
            </a:pPr>
            <a:r>
              <a:rPr lang="cs-CZ" sz="1200" b="1" dirty="0">
                <a:solidFill>
                  <a:sysClr val="windowText" lastClr="000000"/>
                </a:solidFill>
              </a:rPr>
              <a:t> individuální projekty x projekty</a:t>
            </a:r>
            <a:r>
              <a:rPr lang="cs-CZ" sz="1200" b="1" baseline="0" dirty="0">
                <a:solidFill>
                  <a:sysClr val="windowText" lastClr="000000"/>
                </a:solidFill>
              </a:rPr>
              <a:t> p</a:t>
            </a:r>
            <a:r>
              <a:rPr lang="cs-CZ" sz="1200" b="1" dirty="0">
                <a:solidFill>
                  <a:sysClr val="windowText" lastClr="000000"/>
                </a:solidFill>
              </a:rPr>
              <a:t>řes CLLD</a:t>
            </a:r>
          </a:p>
        </c:rich>
      </c:tx>
      <c:layout>
        <c:manualLayout>
          <c:xMode val="edge"/>
          <c:yMode val="edge"/>
          <c:x val="0.17566652350274398"/>
          <c:y val="1.90748659953114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Pracovní!$C$32</c:f>
              <c:strCache>
                <c:ptCount val="1"/>
                <c:pt idx="0">
                  <c:v>Objem individuálních projektů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numFmt formatCode="#,##0\ &quot;Kč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Pracovní!$A$33:$A$39</c:f>
              <c:strCache>
                <c:ptCount val="7"/>
                <c:pt idx="0">
                  <c:v>1 - 500</c:v>
                </c:pt>
                <c:pt idx="1">
                  <c:v>501 - 1 000</c:v>
                </c:pt>
                <c:pt idx="2">
                  <c:v>1 001 - 3 000</c:v>
                </c:pt>
                <c:pt idx="3">
                  <c:v>3 001 - 5 000</c:v>
                </c:pt>
                <c:pt idx="4">
                  <c:v>5 001 - 10 000</c:v>
                </c:pt>
                <c:pt idx="5">
                  <c:v>10 001 - 15 000</c:v>
                </c:pt>
                <c:pt idx="6">
                  <c:v>15 001 - 25 000</c:v>
                </c:pt>
              </c:strCache>
            </c:strRef>
          </c:cat>
          <c:val>
            <c:numRef>
              <c:f>Pracovní!$C$33:$C$39</c:f>
              <c:numCache>
                <c:formatCode>#\ ##0\ "Kč"</c:formatCode>
                <c:ptCount val="7"/>
                <c:pt idx="0">
                  <c:v>900810977.73000002</c:v>
                </c:pt>
                <c:pt idx="1">
                  <c:v>2027794615.3700004</c:v>
                </c:pt>
                <c:pt idx="2">
                  <c:v>6271031595.75</c:v>
                </c:pt>
                <c:pt idx="3">
                  <c:v>2798302755.1299996</c:v>
                </c:pt>
                <c:pt idx="4">
                  <c:v>4230498277.9200006</c:v>
                </c:pt>
                <c:pt idx="5">
                  <c:v>1738909943.1000001</c:v>
                </c:pt>
                <c:pt idx="6">
                  <c:v>3516849657.0400009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18-4D97-B373-E9BA263663EB}"/>
            </c:ext>
          </c:extLst>
        </c:ser>
        <c:ser>
          <c:idx val="1"/>
          <c:order val="1"/>
          <c:tx>
            <c:strRef>
              <c:f>Pracovní!$E$32</c:f>
              <c:strCache>
                <c:ptCount val="1"/>
                <c:pt idx="0">
                  <c:v>Objem 4.1 CLLD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numFmt formatCode="#,##0\ &quot;Kč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Pracovní!$A$33:$A$39</c:f>
              <c:strCache>
                <c:ptCount val="7"/>
                <c:pt idx="0">
                  <c:v>1 - 500</c:v>
                </c:pt>
                <c:pt idx="1">
                  <c:v>501 - 1 000</c:v>
                </c:pt>
                <c:pt idx="2">
                  <c:v>1 001 - 3 000</c:v>
                </c:pt>
                <c:pt idx="3">
                  <c:v>3 001 - 5 000</c:v>
                </c:pt>
                <c:pt idx="4">
                  <c:v>5 001 - 10 000</c:v>
                </c:pt>
                <c:pt idx="5">
                  <c:v>10 001 - 15 000</c:v>
                </c:pt>
                <c:pt idx="6">
                  <c:v>15 001 - 25 000</c:v>
                </c:pt>
              </c:strCache>
            </c:strRef>
          </c:cat>
          <c:val>
            <c:numRef>
              <c:f>Pracovní!$E$33:$E$39</c:f>
              <c:numCache>
                <c:formatCode>#\ ##0\ "Kč"</c:formatCode>
                <c:ptCount val="7"/>
                <c:pt idx="0">
                  <c:v>592836423.28000033</c:v>
                </c:pt>
                <c:pt idx="1">
                  <c:v>836947577.76999938</c:v>
                </c:pt>
                <c:pt idx="2">
                  <c:v>1441539067.29</c:v>
                </c:pt>
                <c:pt idx="3">
                  <c:v>453682033.18999982</c:v>
                </c:pt>
                <c:pt idx="4">
                  <c:v>665126567.29999959</c:v>
                </c:pt>
                <c:pt idx="5">
                  <c:v>199990608.53000009</c:v>
                </c:pt>
                <c:pt idx="6">
                  <c:v>273459261.4199999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18-4D97-B373-E9BA263663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overlap val="100"/>
        <c:axId val="881433640"/>
        <c:axId val="881427736"/>
      </c:barChart>
      <c:catAx>
        <c:axId val="8814336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81427736"/>
        <c:crosses val="autoZero"/>
        <c:auto val="1"/>
        <c:lblAlgn val="ctr"/>
        <c:lblOffset val="100"/>
        <c:noMultiLvlLbl val="0"/>
      </c:catAx>
      <c:valAx>
        <c:axId val="881427736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prstDash val="sysDash"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881433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cs-CZ" b="0">
                <a:solidFill>
                  <a:sysClr val="windowText" lastClr="000000"/>
                </a:solidFill>
              </a:rPr>
              <a:t>Podíly obcí do 25</a:t>
            </a:r>
            <a:r>
              <a:rPr lang="cs-CZ" b="0" baseline="0">
                <a:solidFill>
                  <a:sysClr val="windowText" lastClr="000000"/>
                </a:solidFill>
              </a:rPr>
              <a:t> tis. obyvatel</a:t>
            </a:r>
            <a:r>
              <a:rPr lang="cs-CZ" b="0">
                <a:solidFill>
                  <a:sysClr val="windowText" lastClr="000000"/>
                </a:solidFill>
              </a:rPr>
              <a:t> na objemu podpořenýc</a:t>
            </a:r>
            <a:r>
              <a:rPr lang="cs-CZ" b="0" baseline="0">
                <a:solidFill>
                  <a:sysClr val="windowText" lastClr="000000"/>
                </a:solidFill>
              </a:rPr>
              <a:t>h projektů</a:t>
            </a:r>
            <a:endParaRPr lang="en-US" b="0">
              <a:solidFill>
                <a:sysClr val="windowText" lastClr="000000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4999654938273807"/>
          <c:y val="0.15884403418756762"/>
          <c:w val="0.52563955460397294"/>
          <c:h val="0.77720113404418378"/>
        </c:manualLayout>
      </c:layout>
      <c:pieChart>
        <c:varyColors val="1"/>
        <c:ser>
          <c:idx val="0"/>
          <c:order val="0"/>
          <c:tx>
            <c:strRef>
              <c:f>Pracovní!$G$32</c:f>
              <c:strCache>
                <c:ptCount val="1"/>
                <c:pt idx="0">
                  <c:v>Podíl objemu kategorie na všech projektech*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explosion val="1"/>
          <c:dPt>
            <c:idx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078-40D7-A6DA-F19B2480EAA4}"/>
              </c:ext>
            </c:extLst>
          </c:dPt>
          <c:dPt>
            <c:idx val="1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078-40D7-A6DA-F19B2480EAA4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078-40D7-A6DA-F19B2480EAA4}"/>
              </c:ext>
            </c:extLst>
          </c:dPt>
          <c:dPt>
            <c:idx val="3"/>
            <c:bubble3D val="0"/>
            <c:spPr>
              <a:solidFill>
                <a:schemeClr val="accent5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078-40D7-A6DA-F19B2480EAA4}"/>
              </c:ext>
            </c:extLst>
          </c:dPt>
          <c:dPt>
            <c:idx val="4"/>
            <c:bubble3D val="0"/>
            <c:spPr>
              <a:solidFill>
                <a:schemeClr val="accent6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078-40D7-A6DA-F19B2480EAA4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078-40D7-A6DA-F19B2480EAA4}"/>
              </c:ext>
            </c:extLst>
          </c:dPt>
          <c:dPt>
            <c:idx val="6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078-40D7-A6DA-F19B2480EAA4}"/>
              </c:ext>
            </c:extLst>
          </c:dPt>
          <c:dLbls>
            <c:dLbl>
              <c:idx val="0"/>
              <c:numFmt formatCode="0\ 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D078-40D7-A6DA-F19B2480EAA4}"/>
                </c:ext>
              </c:extLst>
            </c:dLbl>
            <c:dLbl>
              <c:idx val="1"/>
              <c:numFmt formatCode="0\ 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D078-40D7-A6DA-F19B2480EAA4}"/>
                </c:ext>
              </c:extLst>
            </c:dLbl>
            <c:dLbl>
              <c:idx val="2"/>
              <c:numFmt formatCode="0\ 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D078-40D7-A6DA-F19B2480EAA4}"/>
                </c:ext>
              </c:extLst>
            </c:dLbl>
            <c:dLbl>
              <c:idx val="3"/>
              <c:numFmt formatCode="0\ 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D078-40D7-A6DA-F19B2480EAA4}"/>
                </c:ext>
              </c:extLst>
            </c:dLbl>
            <c:dLbl>
              <c:idx val="4"/>
              <c:numFmt formatCode="0\ 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D078-40D7-A6DA-F19B2480EAA4}"/>
                </c:ext>
              </c:extLst>
            </c:dLbl>
            <c:dLbl>
              <c:idx val="5"/>
              <c:numFmt formatCode="0\ 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D078-40D7-A6DA-F19B2480EAA4}"/>
                </c:ext>
              </c:extLst>
            </c:dLbl>
            <c:dLbl>
              <c:idx val="6"/>
              <c:numFmt formatCode="0\ 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D078-40D7-A6DA-F19B2480EAA4}"/>
                </c:ext>
              </c:extLst>
            </c:dLbl>
            <c:numFmt formatCode="0\ 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Pracovní!$A$33:$A$39</c:f>
              <c:strCache>
                <c:ptCount val="7"/>
                <c:pt idx="0">
                  <c:v>1 - 500</c:v>
                </c:pt>
                <c:pt idx="1">
                  <c:v>501 - 1 000</c:v>
                </c:pt>
                <c:pt idx="2">
                  <c:v>1 001 - 3 000</c:v>
                </c:pt>
                <c:pt idx="3">
                  <c:v>3 001 - 5 000</c:v>
                </c:pt>
                <c:pt idx="4">
                  <c:v>5 001 - 10 000</c:v>
                </c:pt>
                <c:pt idx="5">
                  <c:v>10 001 - 15 000</c:v>
                </c:pt>
                <c:pt idx="6">
                  <c:v>15 001 - 25 000</c:v>
                </c:pt>
              </c:strCache>
            </c:strRef>
          </c:cat>
          <c:val>
            <c:numRef>
              <c:f>Pracovní!$G$33:$G$39</c:f>
              <c:numCache>
                <c:formatCode>0.0%</c:formatCode>
                <c:ptCount val="7"/>
                <c:pt idx="0">
                  <c:v>5.7563592638888474E-2</c:v>
                </c:pt>
                <c:pt idx="1">
                  <c:v>0.11040413722130051</c:v>
                </c:pt>
                <c:pt idx="2">
                  <c:v>0.29723432420909368</c:v>
                </c:pt>
                <c:pt idx="3">
                  <c:v>0.12532805767688751</c:v>
                </c:pt>
                <c:pt idx="4">
                  <c:v>0.18867220879071364</c:v>
                </c:pt>
                <c:pt idx="5">
                  <c:v>7.4723178606862006E-2</c:v>
                </c:pt>
                <c:pt idx="6">
                  <c:v>0.1460745008562544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078-40D7-A6DA-F19B2480EA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4571258183154565"/>
          <c:y val="0.32735182197950319"/>
          <c:w val="0.23830340386087359"/>
          <c:h val="0.515380032274542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DA828EF0-7CBA-D14D-8B93-4AEC502D1E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60A80E7-8FBD-DD48-987B-63C5EE2A5E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856ED-4A75-E14F-82F9-3E3A8AD014FD}" type="datetimeFigureOut">
              <a:rPr lang="cs-CZ" smtClean="0"/>
              <a:t>18.08.2020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1A00D05-E443-ED44-AA5F-6BE2623753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4666CAB-A58F-8B4D-9AF9-5F2D5B23779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CA9EE-A766-5048-BAAD-8086428685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532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1D0AC-43AB-41D4-86E8-17FEADBDF08C}" type="datetimeFigureOut">
              <a:rPr lang="cs-CZ" smtClean="0"/>
              <a:t>18.08.2020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AEC34-F7C9-4DC8-A740-BE07CA3057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312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42111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6139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AEC34-F7C9-4DC8-A740-BE07CA305709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82820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1" i="0" kern="1200" baseline="0" dirty="0">
              <a:solidFill>
                <a:srgbClr val="FF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295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758A3C-3B05-48C5-9A81-9ECA945227A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22950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96966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IROP 2021-2027 plánováno zavedení </a:t>
            </a:r>
            <a:r>
              <a:rPr lang="cs-CZ" sz="1200" u="sng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paušální sazby </a:t>
            </a:r>
            <a:br>
              <a:rPr lang="cs-CZ" sz="1200" u="sng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určité vytipované kategorie nákladů (např. právní služby, odborné a znalecké posudky, administrace veřejných zakázek, výdaje na zpracování studie proveditelnosti, na publicitu)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Způsobilost výdajů od 1. 1. 2021</a:t>
            </a:r>
          </a:p>
          <a:p>
            <a:pPr marL="1257300" lvl="2" indent="-34290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Možnost registrovat projekt ve fázi realizace (nesmí být dokončen)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7CA9-27A4-4243-830C-2C89B6E46066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8111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Cílem Roadshow IROP je představit nejen změny a novinky v IROP pro období 2021-2027, ale také nastavení a zaměření Integrovaných územních investic (ITI) a Komunitně vedeného místního rozvoje (CLLD) pro období 2021-2027. Roadshow IROP během roku 2020 postupně navštíví všechna krajská města.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AEC34-F7C9-4DC8-A740-BE07CA305709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43936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5" name="Google Shape;10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1834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71B8"/>
              </a:buClr>
              <a:buSzPts val="2800"/>
              <a:buFont typeface="Arial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cs-CZ"/>
              <a:t>Kliknutím lze upravit styl.</a:t>
            </a:r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38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D71B8"/>
              </a:buClr>
              <a:buSzPts val="1500"/>
              <a:buFont typeface="Arial"/>
              <a:buChar char="•"/>
              <a:defRPr b="0">
                <a:solidFill>
                  <a:srgbClr val="4C4C4C"/>
                </a:solidFill>
              </a:defRPr>
            </a:lvl1pPr>
            <a:lvl2pPr marL="914400" lvl="1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3pPr>
            <a:lvl4pPr marL="1828800" lvl="3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4pPr>
            <a:lvl5pPr marL="2286000" lvl="4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7" name="Google Shape;27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CD09803C-109F-484A-83D6-FFACFBED6390}" type="datetimeFigureOut">
              <a:rPr lang="cs-CZ" smtClean="0"/>
              <a:pPr/>
              <a:t>18.08.2020</a:t>
            </a:fld>
            <a:endParaRPr lang="cs-CZ"/>
          </a:p>
        </p:txBody>
      </p:sp>
      <p:sp>
        <p:nvSpPr>
          <p:cNvPr id="28" name="Google Shape;28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cs-CZ"/>
          </a:p>
        </p:txBody>
      </p:sp>
      <p:sp>
        <p:nvSpPr>
          <p:cNvPr id="29" name="Google Shape;29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FDE5F6C0-4E17-4BB5-911A-51F62883F08C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30" name="Google Shape;30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309100" y="5973175"/>
            <a:ext cx="4525800" cy="1131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2313565"/>
      </p:ext>
    </p:extLst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áhlaví části" type="secHead">
  <p:cSld name="Záhlaví části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71B8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4C4C4C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4C4C4C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4C4C4C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9236412"/>
      </p:ext>
    </p:extLst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va obsahy" type="twoObj">
  <p:cSld name="Dva obsah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71B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385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1pPr>
            <a:lvl2pPr marL="914400" lvl="1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3pPr>
            <a:lvl4pPr marL="1828800" lvl="3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4pPr>
            <a:lvl5pPr marL="2286000" lvl="4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385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1pPr>
            <a:lvl2pPr marL="914400" lvl="1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3pPr>
            <a:lvl4pPr marL="1828800" lvl="3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4pPr>
            <a:lvl5pPr marL="2286000" lvl="4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4C4C4C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4C4C4C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27859732"/>
      </p:ext>
    </p:extLst>
  </p:cSld>
  <p:clrMapOvr>
    <a:masterClrMapping/>
  </p:clrMapOvr>
  <p:transition spd="slow">
    <p:pu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ovnání" type="twoTxTwoObj">
  <p:cSld name="Porovnání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71B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1">
                <a:solidFill>
                  <a:srgbClr val="4C4C4C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385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1pPr>
            <a:lvl2pPr marL="914400" lvl="1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3pPr>
            <a:lvl4pPr marL="1828800" lvl="3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4pPr>
            <a:lvl5pPr marL="2286000" lvl="4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1">
                <a:solidFill>
                  <a:srgbClr val="4C4C4C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4" name="Google Shape;64;p8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385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1pPr>
            <a:lvl2pPr marL="914400" lvl="1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3pPr>
            <a:lvl4pPr marL="1828800" lvl="3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4pPr>
            <a:lvl5pPr marL="2286000" lvl="4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4C4C4C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4C4C4C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83164560"/>
      </p:ext>
    </p:extLst>
  </p:cSld>
  <p:clrMapOvr>
    <a:masterClrMapping/>
  </p:clrMapOvr>
  <p:transition spd="slow">
    <p:pu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nom nadpis" type="titleOnly">
  <p:cSld name="Jenom nadpis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71B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4C4C4C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4C4C4C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25571885"/>
      </p:ext>
    </p:extLst>
  </p:cSld>
  <p:clrMapOvr>
    <a:masterClrMapping/>
  </p:clrMapOvr>
  <p:transition spd="slow">
    <p:push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ázdný" type="blank">
  <p:cSld name="Prázdný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27453549"/>
      </p:ext>
    </p:extLst>
  </p:cSld>
  <p:clrMapOvr>
    <a:masterClrMapping/>
  </p:clrMapOvr>
  <p:transition spd="slow">
    <p:push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sah s titulkem" type="objTx">
  <p:cSld name="Obsah s titulkem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71B8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>
                <a:solidFill>
                  <a:srgbClr val="4C4C4C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800"/>
              <a:buChar char="•"/>
              <a:defRPr sz="2800">
                <a:solidFill>
                  <a:srgbClr val="4C4C4C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 sz="2400">
                <a:solidFill>
                  <a:srgbClr val="4C4C4C"/>
                </a:solidFill>
              </a:defRPr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rgbClr val="4C4C4C"/>
                </a:solidFill>
              </a:defRPr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rgbClr val="4C4C4C"/>
                </a:solidFill>
              </a:defRPr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80" name="Google Shape;80;p11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4C4C4C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1" name="Google Shape;81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4C4C4C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4C4C4C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20494785"/>
      </p:ext>
    </p:extLst>
  </p:cSld>
  <p:clrMapOvr>
    <a:masterClrMapping/>
  </p:clrMapOvr>
  <p:transition spd="slow">
    <p:push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svislý text" type="vertTx">
  <p:cSld name="Nadpis a svislý 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71B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3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385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1pPr>
            <a:lvl2pPr marL="914400" lvl="1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3pPr>
            <a:lvl4pPr marL="1828800" lvl="3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4pPr>
            <a:lvl5pPr marL="2286000" lvl="4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16557391"/>
      </p:ext>
    </p:extLst>
  </p:cSld>
  <p:clrMapOvr>
    <a:masterClrMapping/>
  </p:clrMapOvr>
  <p:transition spd="slow">
    <p:push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vislý nadpis a text" type="vertTitleAndTx">
  <p:cSld name="Svislý nadpis a tex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71B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4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385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1pPr>
            <a:lvl2pPr marL="914400" lvl="1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3pPr>
            <a:lvl4pPr marL="1828800" lvl="3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4pPr>
            <a:lvl5pPr marL="2286000" lvl="4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46906593"/>
      </p:ext>
    </p:extLst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nom nadpis" type="titleOnly">
  <p:cSld name="Jenom nadpis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71B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cs-CZ"/>
              <a:t>Kliknutím lze upravit styl.</a:t>
            </a:r>
            <a:endParaRPr/>
          </a:p>
        </p:txBody>
      </p:sp>
      <p:sp>
        <p:nvSpPr>
          <p:cNvPr id="70" name="Google Shape;70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4C4C4C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CD09803C-109F-484A-83D6-FFACFBED6390}" type="datetimeFigureOut">
              <a:rPr lang="cs-CZ" smtClean="0"/>
              <a:t>18.08.2020</a:t>
            </a:fld>
            <a:endParaRPr lang="cs-CZ"/>
          </a:p>
        </p:txBody>
      </p:sp>
      <p:sp>
        <p:nvSpPr>
          <p:cNvPr id="71" name="Google Shape;71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4C4C4C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cs-CZ"/>
          </a:p>
        </p:txBody>
      </p:sp>
      <p:sp>
        <p:nvSpPr>
          <p:cNvPr id="72" name="Google Shape;72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FDE5F6C0-4E17-4BB5-911A-51F62883F0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7247061"/>
      </p:ext>
    </p:extLst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sah s titulkem" type="objTx">
  <p:cSld name="Obsah s titulkem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71B8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cs-CZ"/>
              <a:t>Kliknutím lze upravit styl.</a:t>
            </a:r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>
                <a:solidFill>
                  <a:srgbClr val="4C4C4C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800"/>
              <a:buChar char="•"/>
              <a:defRPr sz="2800">
                <a:solidFill>
                  <a:srgbClr val="4C4C4C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 sz="2400">
                <a:solidFill>
                  <a:srgbClr val="4C4C4C"/>
                </a:solidFill>
              </a:defRPr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rgbClr val="4C4C4C"/>
                </a:solidFill>
              </a:defRPr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>
                <a:solidFill>
                  <a:srgbClr val="4C4C4C"/>
                </a:solidFill>
              </a:defRPr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0" name="Google Shape;80;p11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4C4C4C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1" name="Google Shape;81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4C4C4C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CD09803C-109F-484A-83D6-FFACFBED6390}" type="datetimeFigureOut">
              <a:rPr lang="cs-CZ" smtClean="0"/>
              <a:t>18.08.2020</a:t>
            </a:fld>
            <a:endParaRPr lang="cs-CZ"/>
          </a:p>
        </p:txBody>
      </p:sp>
      <p:sp>
        <p:nvSpPr>
          <p:cNvPr id="82" name="Google Shape;82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4C4C4C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cs-CZ"/>
          </a:p>
        </p:txBody>
      </p:sp>
      <p:sp>
        <p:nvSpPr>
          <p:cNvPr id="83" name="Google Shape;83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FDE5F6C0-4E17-4BB5-911A-51F62883F0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1673761"/>
      </p:ext>
    </p:extLst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ázek s titulkem" type="picTx">
  <p:cSld name="Obrázek s titulkem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71B8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cs-CZ"/>
              <a:t>Kliknutím lze upravit styl.</a:t>
            </a:r>
            <a:endParaRPr/>
          </a:p>
        </p:txBody>
      </p:sp>
      <p:sp>
        <p:nvSpPr>
          <p:cNvPr id="86" name="Google Shape;86;p12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D71B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71B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71B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71B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71B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cs-CZ"/>
              <a:t>Kliknutím na ikonu přidáte obrázek.</a:t>
            </a:r>
            <a:endParaRPr/>
          </a:p>
        </p:txBody>
      </p:sp>
      <p:sp>
        <p:nvSpPr>
          <p:cNvPr id="87" name="Google Shape;87;p12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4C4C4C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8" name="Google Shape;88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CD09803C-109F-484A-83D6-FFACFBED6390}" type="datetimeFigureOut">
              <a:rPr lang="cs-CZ" smtClean="0"/>
              <a:pPr/>
              <a:t>18.08.2020</a:t>
            </a:fld>
            <a:endParaRPr lang="cs-CZ"/>
          </a:p>
        </p:txBody>
      </p:sp>
      <p:sp>
        <p:nvSpPr>
          <p:cNvPr id="89" name="Google Shape;89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cs-CZ"/>
          </a:p>
        </p:txBody>
      </p:sp>
      <p:sp>
        <p:nvSpPr>
          <p:cNvPr id="90" name="Google Shape;90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FDE5F6C0-4E17-4BB5-911A-51F62883F08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5865357"/>
      </p:ext>
    </p:extLst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svislý text" type="vertTx">
  <p:cSld name="Nadpis a svislý 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71B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cs-CZ"/>
              <a:t>Kliknutím lze upravit styl.</a:t>
            </a:r>
            <a:endParaRPr/>
          </a:p>
        </p:txBody>
      </p:sp>
      <p:sp>
        <p:nvSpPr>
          <p:cNvPr id="93" name="Google Shape;93;p13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385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1pPr>
            <a:lvl2pPr marL="914400" lvl="1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3pPr>
            <a:lvl4pPr marL="1828800" lvl="3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4pPr>
            <a:lvl5pPr marL="2286000" lvl="4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4" name="Google Shape;94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CD09803C-109F-484A-83D6-FFACFBED6390}" type="datetimeFigureOut">
              <a:rPr lang="cs-CZ" smtClean="0"/>
              <a:t>18.08.2020</a:t>
            </a:fld>
            <a:endParaRPr lang="cs-CZ"/>
          </a:p>
        </p:txBody>
      </p:sp>
      <p:sp>
        <p:nvSpPr>
          <p:cNvPr id="95" name="Google Shape;95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cs-CZ"/>
          </a:p>
        </p:txBody>
      </p:sp>
      <p:sp>
        <p:nvSpPr>
          <p:cNvPr id="96" name="Google Shape;96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FDE5F6C0-4E17-4BB5-911A-51F62883F0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1163595"/>
      </p:ext>
    </p:extLst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vislý nadpis a text" type="vertTitleAndTx">
  <p:cSld name="Svislý nadpis a tex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71B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cs-CZ"/>
              <a:t>Kliknutím lze upravit styl.</a:t>
            </a:r>
            <a:endParaRPr/>
          </a:p>
        </p:txBody>
      </p:sp>
      <p:sp>
        <p:nvSpPr>
          <p:cNvPr id="99" name="Google Shape;99;p14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385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1pPr>
            <a:lvl2pPr marL="914400" lvl="1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3pPr>
            <a:lvl4pPr marL="1828800" lvl="3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4pPr>
            <a:lvl5pPr marL="2286000" lvl="4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>
                <a:solidFill>
                  <a:srgbClr val="4C4C4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0" name="Google Shape;100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CD09803C-109F-484A-83D6-FFACFBED6390}" type="datetimeFigureOut">
              <a:rPr lang="cs-CZ" smtClean="0"/>
              <a:t>18.08.2020</a:t>
            </a:fld>
            <a:endParaRPr lang="cs-CZ"/>
          </a:p>
        </p:txBody>
      </p:sp>
      <p:sp>
        <p:nvSpPr>
          <p:cNvPr id="101" name="Google Shape;101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cs-CZ"/>
          </a:p>
        </p:txBody>
      </p:sp>
      <p:sp>
        <p:nvSpPr>
          <p:cNvPr id="102" name="Google Shape;102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FDE5F6C0-4E17-4BB5-911A-51F62883F0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28086"/>
      </p:ext>
    </p:extLst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Úvodní snímek">
  <p:cSld name="1_Úvodní snímek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>
            <a:spLocks noGrp="1"/>
          </p:cNvSpPr>
          <p:nvPr>
            <p:ph type="ctrTitle"/>
          </p:nvPr>
        </p:nvSpPr>
        <p:spPr>
          <a:xfrm>
            <a:off x="685800" y="2696902"/>
            <a:ext cx="7772400" cy="1461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71B8"/>
              </a:buClr>
              <a:buSzPts val="5000"/>
              <a:buFont typeface="Arial"/>
              <a:buNone/>
              <a:defRPr sz="5000">
                <a:solidFill>
                  <a:srgbClr val="1D71B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ubTitle" idx="1"/>
          </p:nvPr>
        </p:nvSpPr>
        <p:spPr>
          <a:xfrm>
            <a:off x="1143000" y="4317356"/>
            <a:ext cx="6858000" cy="940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000"/>
              <a:buNone/>
              <a:defRPr sz="3000">
                <a:solidFill>
                  <a:srgbClr val="4C4C4C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  <p:pic>
        <p:nvPicPr>
          <p:cNvPr id="37" name="Google Shape;37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309100" y="5973175"/>
            <a:ext cx="4525800" cy="1131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7818304"/>
      </p:ext>
    </p:extLst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Úvodní snímek" type="title">
  <p:cSld name="Úvodní snímek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>
            <a:spLocks noGrp="1"/>
          </p:cNvSpPr>
          <p:nvPr>
            <p:ph type="ctrTitle"/>
          </p:nvPr>
        </p:nvSpPr>
        <p:spPr>
          <a:xfrm>
            <a:off x="685800" y="2696902"/>
            <a:ext cx="7772400" cy="1461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71B8"/>
              </a:buClr>
              <a:buSzPts val="5000"/>
              <a:buFont typeface="Arial"/>
              <a:buNone/>
              <a:defRPr sz="5000">
                <a:solidFill>
                  <a:srgbClr val="1D71B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ubTitle" idx="1"/>
          </p:nvPr>
        </p:nvSpPr>
        <p:spPr>
          <a:xfrm>
            <a:off x="1143000" y="4317356"/>
            <a:ext cx="6858000" cy="940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000"/>
              <a:buNone/>
              <a:defRPr sz="3000">
                <a:solidFill>
                  <a:srgbClr val="4C4C4C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  <p:pic>
        <p:nvPicPr>
          <p:cNvPr id="22" name="Google Shape;2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634918" y="6079792"/>
            <a:ext cx="3874162" cy="871942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75948" y="420525"/>
            <a:ext cx="2392102" cy="23921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03696453"/>
      </p:ext>
    </p:extLst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Úvodní snímek">
  <p:cSld name="2_Úvodní snímek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>
            <a:spLocks noGrp="1"/>
          </p:cNvSpPr>
          <p:nvPr>
            <p:ph type="ctrTitle"/>
          </p:nvPr>
        </p:nvSpPr>
        <p:spPr>
          <a:xfrm>
            <a:off x="685799" y="695469"/>
            <a:ext cx="7772400" cy="1461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71B8"/>
              </a:buClr>
              <a:buSzPts val="5000"/>
              <a:buFont typeface="Arial"/>
              <a:buNone/>
              <a:defRPr sz="5000" b="1">
                <a:solidFill>
                  <a:srgbClr val="1D71B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ubTitle" idx="1"/>
          </p:nvPr>
        </p:nvSpPr>
        <p:spPr>
          <a:xfrm>
            <a:off x="1142998" y="2317521"/>
            <a:ext cx="6858000" cy="154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4C4C4C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  <p:pic>
        <p:nvPicPr>
          <p:cNvPr id="44" name="Google Shape;44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634918" y="6056642"/>
            <a:ext cx="3874162" cy="871942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45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75948" y="3591538"/>
            <a:ext cx="2392102" cy="23921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5464075"/>
      </p:ext>
    </p:extLst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9">
            <a:alphaModFix/>
          </a:blip>
          <a:srcRect l="1013" b="6089"/>
          <a:stretch/>
        </p:blipFill>
        <p:spPr>
          <a:xfrm>
            <a:off x="0" y="1"/>
            <a:ext cx="9143999" cy="613287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71B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1D71B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38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D71B8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71B8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71B8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71B8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71B8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CD09803C-109F-484A-83D6-FFACFBED6390}" type="datetimeFigureOut">
              <a:rPr lang="cs-CZ" smtClean="0"/>
              <a:pPr/>
              <a:t>18.08.2020</a:t>
            </a:fld>
            <a:endParaRPr lang="cs-CZ"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cs-CZ"/>
          </a:p>
        </p:txBody>
      </p:sp>
      <p:sp>
        <p:nvSpPr>
          <p:cNvPr id="15" name="Google Shape;15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FDE5F6C0-4E17-4BB5-911A-51F62883F08C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BA1EF0B5-C7E7-4D35-8DA3-8FBF269A83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"/>
            <a:ext cx="9143999" cy="6132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96499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58" r:id="rId1"/>
    <p:sldLayoutId id="2147483864" r:id="rId2"/>
    <p:sldLayoutId id="2147483866" r:id="rId3"/>
    <p:sldLayoutId id="2147483867" r:id="rId4"/>
    <p:sldLayoutId id="2147483868" r:id="rId5"/>
    <p:sldLayoutId id="2147483869" r:id="rId6"/>
    <p:sldLayoutId id="2147483885" r:id="rId7"/>
  </p:sldLayoutIdLst>
  <p:transition spd="slow">
    <p:push/>
  </p:transition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12">
            <a:alphaModFix/>
          </a:blip>
          <a:srcRect l="1013" b="6089"/>
          <a:stretch/>
        </p:blipFill>
        <p:spPr>
          <a:xfrm>
            <a:off x="0" y="1"/>
            <a:ext cx="9143999" cy="613287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71B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1D71B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38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D71B8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71B8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71B8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71B8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71B8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271535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71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2" r:id="rId9"/>
    <p:sldLayoutId id="2147483883" r:id="rId10"/>
  </p:sldLayoutIdLst>
  <p:transition spd="slow">
    <p:push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4.svg"/><Relationship Id="rId18" Type="http://schemas.openxmlformats.org/officeDocument/2006/relationships/image" Target="../media/image13.png"/><Relationship Id="rId3" Type="http://schemas.openxmlformats.org/officeDocument/2006/relationships/image" Target="../media/image33.svg"/><Relationship Id="rId21" Type="http://schemas.openxmlformats.org/officeDocument/2006/relationships/image" Target="../media/image126.svg"/><Relationship Id="rId7" Type="http://schemas.openxmlformats.org/officeDocument/2006/relationships/image" Target="../media/image82.svg"/><Relationship Id="rId17" Type="http://schemas.openxmlformats.org/officeDocument/2006/relationships/image" Target="../media/image147.svg"/><Relationship Id="rId2" Type="http://schemas.openxmlformats.org/officeDocument/2006/relationships/image" Target="../media/image6.png"/><Relationship Id="rId16" Type="http://schemas.openxmlformats.org/officeDocument/2006/relationships/image" Target="../media/image12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24" Type="http://schemas.openxmlformats.org/officeDocument/2006/relationships/image" Target="../media/image16.png"/><Relationship Id="rId11" Type="http://schemas.openxmlformats.org/officeDocument/2006/relationships/image" Target="../media/image46.svg"/><Relationship Id="rId5" Type="http://schemas.openxmlformats.org/officeDocument/2006/relationships/image" Target="../media/image31.svg"/><Relationship Id="rId15" Type="http://schemas.openxmlformats.org/officeDocument/2006/relationships/image" Target="../media/image80.svg"/><Relationship Id="rId23" Type="http://schemas.openxmlformats.org/officeDocument/2006/relationships/image" Target="../media/image120.svg"/><Relationship Id="rId10" Type="http://schemas.openxmlformats.org/officeDocument/2006/relationships/image" Target="../media/image10.png"/><Relationship Id="rId19" Type="http://schemas.openxmlformats.org/officeDocument/2006/relationships/image" Target="../media/image122.svg"/><Relationship Id="rId4" Type="http://schemas.openxmlformats.org/officeDocument/2006/relationships/image" Target="../media/image7.png"/><Relationship Id="rId9" Type="http://schemas.openxmlformats.org/officeDocument/2006/relationships/image" Target="../media/image124.svg"/><Relationship Id="rId14" Type="http://schemas.openxmlformats.org/officeDocument/2006/relationships/image" Target="../media/image11.png"/><Relationship Id="rId22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irop.mmr.cz/cs/irop-2021-2027/roadshow-irop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8.svg"/><Relationship Id="rId3" Type="http://schemas.openxmlformats.org/officeDocument/2006/relationships/hyperlink" Target="mailto:irop@mmr.cz" TargetMode="External"/><Relationship Id="rId7" Type="http://schemas.openxmlformats.org/officeDocument/2006/relationships/image" Target="../media/image18.png"/><Relationship Id="rId2" Type="http://schemas.openxmlformats.org/officeDocument/2006/relationships/hyperlink" Target="http://www.irop.mmr.cz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6.svg"/><Relationship Id="rId5" Type="http://schemas.openxmlformats.org/officeDocument/2006/relationships/image" Target="../media/image17.png"/><Relationship Id="rId4" Type="http://schemas.openxmlformats.org/officeDocument/2006/relationships/hyperlink" Target="mailto:clldirop@mmr.cz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8.svg"/><Relationship Id="rId3" Type="http://schemas.openxmlformats.org/officeDocument/2006/relationships/hyperlink" Target="mailto:Miroslava.Ticha@mmr.cz" TargetMode="External"/><Relationship Id="rId7" Type="http://schemas.openxmlformats.org/officeDocument/2006/relationships/image" Target="../media/image18.png"/><Relationship Id="rId2" Type="http://schemas.openxmlformats.org/officeDocument/2006/relationships/hyperlink" Target="https://www.mmr.cz/cs/narodni-dotace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6.svg"/><Relationship Id="rId4" Type="http://schemas.openxmlformats.org/officeDocument/2006/relationships/image" Target="../media/image17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8.svg"/><Relationship Id="rId3" Type="http://schemas.openxmlformats.org/officeDocument/2006/relationships/image" Target="../media/image19.png"/><Relationship Id="rId7" Type="http://schemas.openxmlformats.org/officeDocument/2006/relationships/image" Target="../media/image21.png"/><Relationship Id="rId2" Type="http://schemas.openxmlformats.org/officeDocument/2006/relationships/hyperlink" Target="https://www.irop.mmr.cz/cs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6.svg"/><Relationship Id="rId5" Type="http://schemas.openxmlformats.org/officeDocument/2006/relationships/image" Target="../media/image20.png"/><Relationship Id="rId4" Type="http://schemas.openxmlformats.org/officeDocument/2006/relationships/image" Target="../media/image1440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 txBox="1">
            <a:spLocks noGrp="1"/>
          </p:cNvSpPr>
          <p:nvPr>
            <p:ph type="ctrTitle"/>
          </p:nvPr>
        </p:nvSpPr>
        <p:spPr>
          <a:xfrm>
            <a:off x="685800" y="2713230"/>
            <a:ext cx="7772400" cy="1461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 defTabSz="457200">
              <a:lnSpc>
                <a:spcPct val="100000"/>
              </a:lnSpc>
              <a:buClrTx/>
              <a:buSzTx/>
            </a:pPr>
            <a:r>
              <a:rPr lang="cs-CZ" sz="3200" b="1" kern="1200" dirty="0">
                <a:solidFill>
                  <a:srgbClr val="0070C0"/>
                </a:solidFill>
                <a:latin typeface="Myriad Pro Black"/>
                <a:ea typeface="+mn-ea"/>
                <a:cs typeface="Arial" panose="020B0604020202020204" pitchFamily="34" charset="0"/>
              </a:rPr>
              <a:t>Integrovaný regionální operační program 2021 </a:t>
            </a:r>
            <a:r>
              <a:rPr lang="cs-CZ" sz="3200" b="1" kern="1200" dirty="0" smtClean="0">
                <a:solidFill>
                  <a:srgbClr val="0070C0"/>
                </a:solidFill>
                <a:latin typeface="Myriad Pro Black"/>
                <a:ea typeface="+mn-ea"/>
                <a:cs typeface="Arial" panose="020B0604020202020204" pitchFamily="34" charset="0"/>
              </a:rPr>
              <a:t>– 2027 </a:t>
            </a:r>
            <a:r>
              <a:rPr lang="cs-CZ" sz="3200" b="1" kern="1200" dirty="0" smtClean="0">
                <a:solidFill>
                  <a:srgbClr val="0070C0"/>
                </a:solidFill>
                <a:latin typeface="Myriad Pro Black"/>
                <a:ea typeface="+mn-ea"/>
                <a:cs typeface="Arial" panose="020B0604020202020204" pitchFamily="34" charset="0"/>
              </a:rPr>
              <a:t/>
            </a:r>
            <a:br>
              <a:rPr lang="cs-CZ" sz="3200" b="1" kern="1200" dirty="0" smtClean="0">
                <a:solidFill>
                  <a:srgbClr val="0070C0"/>
                </a:solidFill>
                <a:latin typeface="Myriad Pro Black"/>
                <a:ea typeface="+mn-ea"/>
                <a:cs typeface="Arial" panose="020B0604020202020204" pitchFamily="34" charset="0"/>
              </a:rPr>
            </a:br>
            <a:r>
              <a:rPr lang="cs-CZ" sz="3200" b="1" kern="1200" dirty="0" smtClean="0">
                <a:solidFill>
                  <a:srgbClr val="0070C0"/>
                </a:solidFill>
                <a:latin typeface="Myriad Pro Black"/>
                <a:ea typeface="+mn-ea"/>
                <a:cs typeface="Arial" panose="020B0604020202020204" pitchFamily="34" charset="0"/>
              </a:rPr>
              <a:t>a </a:t>
            </a:r>
            <a:r>
              <a:rPr lang="cs-CZ" sz="3200" b="1" kern="1200" dirty="0" smtClean="0">
                <a:solidFill>
                  <a:srgbClr val="0070C0"/>
                </a:solidFill>
                <a:latin typeface="Myriad Pro Black"/>
                <a:ea typeface="+mn-ea"/>
                <a:cs typeface="Arial" panose="020B0604020202020204" pitchFamily="34" charset="0"/>
              </a:rPr>
              <a:t>národní dotační programy MMR</a:t>
            </a:r>
            <a:endParaRPr lang="cs-CZ" sz="3200" b="1" kern="1200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9" name="Google Shape;109;p15"/>
          <p:cNvSpPr txBox="1"/>
          <p:nvPr/>
        </p:nvSpPr>
        <p:spPr>
          <a:xfrm>
            <a:off x="628651" y="4490357"/>
            <a:ext cx="7886699" cy="783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cs-CZ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Ing. </a:t>
            </a:r>
            <a:r>
              <a:rPr lang="cs-CZ" sz="1600" kern="12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Rostislav </a:t>
            </a:r>
            <a:r>
              <a:rPr lang="cs-CZ" sz="1600" kern="12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Mazal, ředitel řídicího orgánu IROP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cs-CZ" sz="1600" kern="12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cs-CZ" sz="1600" kern="12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Setkání starostů členských obcí MAS Lípa pro venkov z.s.</a:t>
            </a:r>
            <a:br>
              <a:rPr lang="cs-CZ" sz="1600" kern="12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cs-CZ" sz="1600" kern="12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20. 8. </a:t>
            </a:r>
            <a:r>
              <a:rPr lang="cs-CZ" sz="1600" kern="12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2020 Zbraslavice </a:t>
            </a:r>
            <a:endParaRPr lang="cs-CZ" sz="1600" kern="12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cs-CZ" sz="1600" kern="12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6DB45F6E-7C5C-4CCF-889A-9E0300EF88F4}"/>
              </a:ext>
            </a:extLst>
          </p:cNvPr>
          <p:cNvSpPr txBox="1"/>
          <p:nvPr/>
        </p:nvSpPr>
        <p:spPr>
          <a:xfrm>
            <a:off x="622329" y="478512"/>
            <a:ext cx="7899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1D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Připravované nástroje</a:t>
            </a:r>
            <a:endParaRPr lang="cs-CZ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F173DD9-077B-4C7B-84BB-77CB6F2E5781}"/>
              </a:ext>
            </a:extLst>
          </p:cNvPr>
          <p:cNvSpPr txBox="1"/>
          <p:nvPr/>
        </p:nvSpPr>
        <p:spPr>
          <a:xfrm>
            <a:off x="622328" y="1471438"/>
            <a:ext cx="81997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Clr>
                <a:srgbClr val="1D70B8"/>
              </a:buClr>
            </a:pPr>
            <a:r>
              <a:rPr lang="cs-CZ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Obecně</a:t>
            </a:r>
          </a:p>
          <a:p>
            <a:pPr marL="1257300" lvl="2" indent="-34290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Max. 30 % alokace v IROP na integrované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nástroje (ITI a CLLD)</a:t>
            </a:r>
            <a:endParaRPr lang="cs-CZ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Vymezením aktivit a dalšími nástroji maximálně eliminovat případné překryvy mezi nástroji územní dimenze a individuálními projekty</a:t>
            </a:r>
          </a:p>
          <a:p>
            <a:pPr marL="1257300" lvl="2" indent="-34290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roli nositele posuzování souladu projektového záměru s integrovanou strategií</a:t>
            </a:r>
          </a:p>
          <a:p>
            <a:pPr lvl="3">
              <a:buClr>
                <a:srgbClr val="1D70B8"/>
              </a:buClr>
            </a:pPr>
            <a:endParaRPr lang="cs-CZ" sz="16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1D70B8"/>
              </a:buClr>
            </a:pPr>
            <a:r>
              <a:rPr lang="cs-CZ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CLLD</a:t>
            </a:r>
          </a:p>
          <a:p>
            <a:pPr marL="1257300" lvl="2" indent="-34290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Samostatný specifický cíl  5.1 IROP</a:t>
            </a:r>
          </a:p>
          <a:p>
            <a:pPr marL="1257300" lvl="2" indent="-34290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Větší důraz na animační činnost, přípravu projektů v území, spolupráci     se žadateli</a:t>
            </a:r>
          </a:p>
          <a:p>
            <a:pPr lvl="3">
              <a:buClr>
                <a:srgbClr val="1D70B8"/>
              </a:buClr>
            </a:pPr>
            <a:endParaRPr lang="cs-CZ" sz="16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1D70B8"/>
              </a:buClr>
            </a:pPr>
            <a:r>
              <a:rPr lang="cs-CZ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ITI</a:t>
            </a:r>
          </a:p>
          <a:p>
            <a:pPr marL="1257300" lvl="2" indent="-34290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Pouze nástroj ITI (stávající IPRÚ v roli ITI)</a:t>
            </a:r>
          </a:p>
          <a:p>
            <a:pPr marL="1257300" lvl="2" indent="-34290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ITI bude vykonávat pouze roli nositele, bez zapojení zprostředkujícího subjektu ITI</a:t>
            </a:r>
          </a:p>
          <a:p>
            <a:pPr marL="1257300" lvl="2" indent="-34290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Součástí strategie již stěžejní strategické projekty</a:t>
            </a:r>
          </a:p>
          <a:p>
            <a:pPr marL="1257300" lvl="2" indent="-34290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Opět vyčleněná alokace ve specifických cílech IROP</a:t>
            </a:r>
          </a:p>
          <a:p>
            <a:pPr lvl="1">
              <a:buClr>
                <a:srgbClr val="1D70B8"/>
              </a:buClr>
            </a:pPr>
            <a:endParaRPr lang="cs-CZ" sz="16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Clr>
                <a:srgbClr val="1D70B8"/>
              </a:buClr>
              <a:buFont typeface="Arial" panose="020B0604020202020204" pitchFamily="34" charset="0"/>
              <a:buChar char="•"/>
            </a:pPr>
            <a:endParaRPr lang="cs-CZ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>
              <a:buClr>
                <a:srgbClr val="1D70B8"/>
              </a:buClr>
            </a:pPr>
            <a:endParaRPr lang="cs-CZ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941264"/>
      </p:ext>
    </p:extLst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6DB45F6E-7C5C-4CCF-889A-9E0300EF88F4}"/>
              </a:ext>
            </a:extLst>
          </p:cNvPr>
          <p:cNvSpPr txBox="1"/>
          <p:nvPr/>
        </p:nvSpPr>
        <p:spPr>
          <a:xfrm>
            <a:off x="622329" y="478512"/>
            <a:ext cx="7899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1D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Připravované nástroje</a:t>
            </a:r>
            <a:endParaRPr lang="cs-CZ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F173DD9-077B-4C7B-84BB-77CB6F2E5781}"/>
              </a:ext>
            </a:extLst>
          </p:cNvPr>
          <p:cNvSpPr txBox="1"/>
          <p:nvPr/>
        </p:nvSpPr>
        <p:spPr>
          <a:xfrm>
            <a:off x="622328" y="1471438"/>
            <a:ext cx="789934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Clr>
                <a:srgbClr val="1D70B8"/>
              </a:buClr>
              <a:buFont typeface="Arial" panose="020B0604020202020204" pitchFamily="34" charset="0"/>
              <a:buChar char="•"/>
            </a:pPr>
            <a:endParaRPr lang="cs-CZ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1D70B8"/>
              </a:buClr>
            </a:pPr>
            <a:r>
              <a:rPr lang="cs-CZ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KPSV +</a:t>
            </a:r>
          </a:p>
          <a:p>
            <a:pPr marL="1257300" lvl="2" indent="-34290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Koordinovaný přístup k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sociálnímu vyloučení 2021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  <a:p>
            <a:pPr marL="1257300" lvl="2" indent="-34290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Koordinuje Agentura pro sociální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začleňování (součást MMR)</a:t>
            </a:r>
            <a:endParaRPr lang="cs-CZ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Zapojené programy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OP Z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+, OP JAK, IROP</a:t>
            </a:r>
          </a:p>
          <a:p>
            <a:pPr marL="1257300" lvl="2" indent="-34290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IROP – sociální služby, sociální bydlení, vzdělávání </a:t>
            </a:r>
          </a:p>
          <a:p>
            <a:pPr marL="1257300" lvl="2" indent="-34290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Opět vyčleněná alokace ve vyhlášených výzvách IROP</a:t>
            </a:r>
          </a:p>
          <a:p>
            <a:pPr lvl="1">
              <a:buClr>
                <a:srgbClr val="1D70B8"/>
              </a:buClr>
            </a:pPr>
            <a:endParaRPr lang="cs-CZ" sz="16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1D70B8"/>
              </a:buClr>
            </a:pPr>
            <a:endParaRPr lang="cs-CZ" sz="16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1D70B8"/>
              </a:buClr>
            </a:pPr>
            <a:r>
              <a:rPr lang="cs-CZ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</a:t>
            </a:r>
          </a:p>
          <a:p>
            <a:pPr marL="1200150" lvl="2" indent="-28575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Regionální akční plány jen v IROP</a:t>
            </a:r>
          </a:p>
          <a:p>
            <a:pPr marL="1200150" lvl="2" indent="-28575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Primárně krajská témata</a:t>
            </a:r>
          </a:p>
          <a:p>
            <a:pPr marL="1200150" lvl="2" indent="-28575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Silnice II. třídy, střední školství, zdravotnická záchranná služba, deinstitucionalizace sociálních služeb</a:t>
            </a:r>
          </a:p>
          <a:p>
            <a:pPr marL="1200150" lvl="2" indent="-28575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 schválen Regionální stálou konferencí</a:t>
            </a:r>
          </a:p>
          <a:p>
            <a:pPr marL="1200150" lvl="2" indent="-285750"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Výzva IROP s alokací po krajích podle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předem definovaného 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klíče</a:t>
            </a:r>
          </a:p>
        </p:txBody>
      </p:sp>
    </p:spTree>
    <p:extLst>
      <p:ext uri="{BB962C8B-B14F-4D97-AF65-F5344CB8AC3E}">
        <p14:creationId xmlns:p14="http://schemas.microsoft.com/office/powerpoint/2010/main" val="1783293175"/>
      </p:ext>
    </p:extLst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6DB45F6E-7C5C-4CCF-889A-9E0300EF88F4}"/>
              </a:ext>
            </a:extLst>
          </p:cNvPr>
          <p:cNvSpPr txBox="1"/>
          <p:nvPr/>
        </p:nvSpPr>
        <p:spPr>
          <a:xfrm>
            <a:off x="1115314" y="387314"/>
            <a:ext cx="69133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1D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Implementační struktura IROP 2021-2027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2F173DD9-077B-4C7B-84BB-77CB6F2E5781}"/>
              </a:ext>
            </a:extLst>
          </p:cNvPr>
          <p:cNvSpPr txBox="1"/>
          <p:nvPr/>
        </p:nvSpPr>
        <p:spPr>
          <a:xfrm>
            <a:off x="720000" y="2011417"/>
            <a:ext cx="7704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lnSpc>
                <a:spcPct val="200000"/>
              </a:lnSpc>
              <a:spcBef>
                <a:spcPts val="600"/>
              </a:spcBef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Řídicí orgán IROP 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Ministerstvo pro místní rozvoj; odbor řízení operačních programů</a:t>
            </a:r>
          </a:p>
          <a:p>
            <a:pPr marL="800100" lvl="1" indent="-342900">
              <a:lnSpc>
                <a:spcPct val="200000"/>
              </a:lnSpc>
              <a:spcBef>
                <a:spcPts val="600"/>
              </a:spcBef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Zprostředkující subjekt 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Centrum pro regionální rozvoj České republiky s krajskými pobočkami</a:t>
            </a:r>
          </a:p>
          <a:p>
            <a:pPr marL="800100" lvl="1" indent="-342900">
              <a:lnSpc>
                <a:spcPct val="200000"/>
              </a:lnSpc>
              <a:spcBef>
                <a:spcPts val="600"/>
              </a:spcBef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Nositelé integrovaných strategií ITI </a:t>
            </a:r>
            <a:r>
              <a:rPr lang="cs-CZ" sz="1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(města) a CLLD (MAS)</a:t>
            </a:r>
            <a:endParaRPr lang="cs-CZ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0514746"/>
      </p:ext>
    </p:extLst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162859"/>
            <a:ext cx="7886700" cy="987552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1D70B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Klíčové změny pro období </a:t>
            </a:r>
            <a:r>
              <a:rPr lang="cs-CZ" sz="3200" b="1" dirty="0" smtClean="0">
                <a:solidFill>
                  <a:srgbClr val="1D70B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2021</a:t>
            </a:r>
            <a:r>
              <a:rPr lang="cs-CZ" sz="3200" dirty="0">
                <a:solidFill>
                  <a:srgbClr val="1D70B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sz="3200" dirty="0" smtClean="0">
                <a:solidFill>
                  <a:srgbClr val="1D70B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- 2027</a:t>
            </a:r>
            <a:r>
              <a:rPr lang="cs-CZ" sz="3200" b="1" dirty="0" smtClean="0">
                <a:solidFill>
                  <a:srgbClr val="1D70B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br>
              <a:rPr lang="cs-CZ" sz="3200" b="1" dirty="0" smtClean="0">
                <a:solidFill>
                  <a:srgbClr val="1D70B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cs-CZ" sz="3200" b="1" dirty="0" smtClean="0">
                <a:solidFill>
                  <a:srgbClr val="1D70B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 CLLD </a:t>
            </a:r>
            <a:endParaRPr lang="cs-CZ" sz="3200" b="1" dirty="0">
              <a:solidFill>
                <a:srgbClr val="1D70B8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628649" y="1150411"/>
            <a:ext cx="8049683" cy="4882173"/>
          </a:xfrm>
        </p:spPr>
        <p:txBody>
          <a:bodyPr>
            <a:normAutofit fontScale="92500"/>
          </a:bodyPr>
          <a:lstStyle/>
          <a:p>
            <a:pPr marL="457200" lvl="2" indent="-457200">
              <a:lnSpc>
                <a:spcPct val="150000"/>
              </a:lnSpc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</a:rPr>
              <a:t>S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>nížení 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</a:rPr>
              <a:t>míry spolufinancování z rozpočtu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>EU</a:t>
            </a:r>
            <a:endParaRPr lang="cs-CZ" sz="1600" dirty="0">
              <a:solidFill>
                <a:schemeClr val="tx2">
                  <a:lumMod val="50000"/>
                </a:schemeClr>
              </a:solidFill>
            </a:endParaRPr>
          </a:p>
          <a:p>
            <a:pPr marL="457200" lvl="2" indent="-457200">
              <a:lnSpc>
                <a:spcPct val="150000"/>
              </a:lnSpc>
            </a:pP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>Kategorizace 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</a:rPr>
              <a:t>regionů (3 kategorie v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>ČR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>) – více rozvinuté, méně rozvinuté, tranzitní</a:t>
            </a:r>
            <a:endParaRPr lang="cs-CZ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lvl="2" indent="-457200">
              <a:lnSpc>
                <a:spcPct val="150000"/>
              </a:lnSpc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</a:rPr>
              <a:t>Větší důraz na animační činnost, přípravu projektů v území, spolupráci se žadateli</a:t>
            </a:r>
          </a:p>
          <a:p>
            <a:pPr marL="457200" lvl="2" indent="-457200">
              <a:lnSpc>
                <a:spcPct val="150000"/>
              </a:lnSpc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</a:rPr>
              <a:t>Eliminace činností souvisejících s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>administrativou samotných projektů</a:t>
            </a:r>
            <a:endParaRPr lang="cs-CZ" sz="1600" dirty="0">
              <a:solidFill>
                <a:schemeClr val="tx2">
                  <a:lumMod val="50000"/>
                </a:schemeClr>
              </a:solidFill>
            </a:endParaRPr>
          </a:p>
          <a:p>
            <a:pPr marL="457200" lvl="2" indent="-457200">
              <a:lnSpc>
                <a:spcPct val="150000"/>
              </a:lnSpc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</a:rPr>
              <a:t>V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</a:rPr>
              <a:t>roli nositele posuzování souladu projektového záměru s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>SCLLD (</a:t>
            </a:r>
            <a:r>
              <a:rPr lang="cs-CZ" sz="1600" dirty="0" err="1" smtClean="0">
                <a:solidFill>
                  <a:schemeClr val="tx2">
                    <a:lumMod val="50000"/>
                  </a:schemeClr>
                </a:solidFill>
              </a:rPr>
              <a:t>prog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>. rámec IROP)</a:t>
            </a:r>
            <a:endParaRPr lang="cs-CZ" sz="1600" dirty="0">
              <a:solidFill>
                <a:schemeClr val="tx2">
                  <a:lumMod val="50000"/>
                </a:schemeClr>
              </a:solidFill>
            </a:endParaRPr>
          </a:p>
          <a:p>
            <a:pPr marL="457200" lvl="2" indent="-457200">
              <a:lnSpc>
                <a:spcPct val="150000"/>
              </a:lnSpc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</a:rPr>
              <a:t>Aktivity pro CLLD více zacíleny do potřeb území MAS</a:t>
            </a:r>
          </a:p>
          <a:p>
            <a:pPr marL="457200" lvl="2" indent="-457200">
              <a:lnSpc>
                <a:spcPct val="160000"/>
              </a:lnSpc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</a:rPr>
              <a:t>Vpuštění CLLD do odlišných aktivit oproti individuálním projektům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</a:rPr>
              <a:t>např.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>národní 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</a:rPr>
              <a:t>kulturní památky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>vs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</a:rPr>
              <a:t>.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> kulturní 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</a:rPr>
              <a:t>památky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>)</a:t>
            </a:r>
          </a:p>
          <a:p>
            <a:pPr marL="457200" lvl="2" indent="-457200">
              <a:lnSpc>
                <a:spcPct val="160000"/>
              </a:lnSpc>
            </a:pP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>Režie 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</a:rPr>
              <a:t>a animace MAS budou financovány v Operačním programu Technická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>pomoc</a:t>
            </a:r>
          </a:p>
          <a:p>
            <a:pPr marL="457200" lvl="2" indent="-457200">
              <a:lnSpc>
                <a:spcPct val="160000"/>
              </a:lnSpc>
            </a:pP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>Zjednodušené vykazování nákladů</a:t>
            </a:r>
          </a:p>
          <a:p>
            <a:pPr marL="457200" lvl="2" indent="-457200">
              <a:lnSpc>
                <a:spcPct val="150000"/>
              </a:lnSpc>
            </a:pP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>CLLD bude i 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</a:rPr>
              <a:t>v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>PRV; OP 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</a:rPr>
              <a:t>Z+;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</a:rPr>
              <a:t>OPŽP a OP TAK</a:t>
            </a:r>
            <a:endParaRPr lang="cs-CZ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lvl="2" indent="-457200">
              <a:lnSpc>
                <a:spcPct val="150000"/>
              </a:lnSpc>
            </a:pPr>
            <a:endParaRPr lang="cs-CZ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lvl="2" indent="0">
              <a:lnSpc>
                <a:spcPct val="150000"/>
              </a:lnSpc>
              <a:buNone/>
            </a:pPr>
            <a:endParaRPr lang="cs-CZ" sz="1600" dirty="0">
              <a:solidFill>
                <a:schemeClr val="tx2">
                  <a:lumMod val="50000"/>
                </a:schemeClr>
              </a:solidFill>
            </a:endParaRPr>
          </a:p>
          <a:p>
            <a:pPr marL="0" lvl="2" indent="0">
              <a:lnSpc>
                <a:spcPct val="150000"/>
              </a:lnSpc>
              <a:buNone/>
            </a:pPr>
            <a:endParaRPr lang="cs-CZ" sz="1600" dirty="0">
              <a:solidFill>
                <a:schemeClr val="tx1"/>
              </a:solidFill>
            </a:endParaRPr>
          </a:p>
          <a:p>
            <a:pPr marL="457200" lvl="2" indent="-457200">
              <a:buFont typeface="+mj-lt"/>
              <a:buAutoNum type="arabicParenR"/>
            </a:pPr>
            <a:endParaRPr lang="cs-CZ" dirty="0"/>
          </a:p>
          <a:p>
            <a:pPr marL="457200" lvl="2" indent="-457200">
              <a:buFont typeface="+mj-lt"/>
              <a:buAutoNum type="arabicParenR"/>
            </a:pPr>
            <a:endParaRPr lang="cs-CZ" dirty="0"/>
          </a:p>
          <a:p>
            <a:pPr marL="0" lvl="2" indent="0">
              <a:buNone/>
            </a:pPr>
            <a:endParaRPr lang="cs-CZ" dirty="0"/>
          </a:p>
          <a:p>
            <a:pPr marL="0" lvl="2" indent="0">
              <a:buNone/>
            </a:pPr>
            <a:endParaRPr lang="cs-CZ" sz="1758" b="1" dirty="0"/>
          </a:p>
        </p:txBody>
      </p:sp>
    </p:spTree>
    <p:extLst>
      <p:ext uri="{BB962C8B-B14F-4D97-AF65-F5344CB8AC3E}">
        <p14:creationId xmlns:p14="http://schemas.microsoft.com/office/powerpoint/2010/main" val="303807169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157" y="192084"/>
            <a:ext cx="8419248" cy="1083088"/>
          </a:xfrm>
        </p:spPr>
        <p:txBody>
          <a:bodyPr>
            <a:noAutofit/>
          </a:bodyPr>
          <a:lstStyle/>
          <a:p>
            <a:pPr algn="ctr"/>
            <a:r>
              <a:rPr lang="cs-CZ" sz="3600" dirty="0"/>
              <a:t/>
            </a:r>
            <a:br>
              <a:rPr lang="cs-CZ" sz="3600" dirty="0"/>
            </a:br>
            <a:r>
              <a:rPr lang="cs-CZ" sz="3200" dirty="0"/>
              <a:t>Specifický cíl </a:t>
            </a:r>
            <a:r>
              <a:rPr lang="cs-CZ" sz="3200" dirty="0" smtClean="0"/>
              <a:t>5.1 </a:t>
            </a:r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/>
              <a:t>Komunitně vedený místní rozvoj</a:t>
            </a:r>
            <a:r>
              <a:rPr lang="cs-CZ" sz="3600" dirty="0"/>
              <a:t/>
            </a:r>
            <a:br>
              <a:rPr lang="cs-CZ" sz="3600" dirty="0"/>
            </a:b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3324" y="1311286"/>
            <a:ext cx="7627081" cy="4958885"/>
          </a:xfrm>
        </p:spPr>
        <p:txBody>
          <a:bodyPr numCol="1">
            <a:noAutofit/>
          </a:bodyPr>
          <a:lstStyle/>
          <a:p>
            <a:pPr marL="0" lvl="0" indent="0">
              <a:lnSpc>
                <a:spcPts val="2000"/>
              </a:lnSpc>
              <a:buNone/>
            </a:pPr>
            <a:r>
              <a:rPr lang="cs-CZ" sz="1600" dirty="0">
                <a:solidFill>
                  <a:schemeClr val="accent4"/>
                </a:solidFill>
              </a:rPr>
              <a:t>Bezpečnost v dopravě (např. chodníky, lávky, mosty, retardéry, semafory…) vč. rekonstrukcí </a:t>
            </a:r>
            <a:r>
              <a:rPr lang="cs-CZ" sz="1600" dirty="0" smtClean="0">
                <a:solidFill>
                  <a:schemeClr val="accent4"/>
                </a:solidFill>
              </a:rPr>
              <a:t>(ne oprava) místních </a:t>
            </a:r>
            <a:r>
              <a:rPr lang="cs-CZ" sz="1600" dirty="0">
                <a:solidFill>
                  <a:schemeClr val="accent4"/>
                </a:solidFill>
              </a:rPr>
              <a:t>komunikací</a:t>
            </a:r>
          </a:p>
          <a:p>
            <a:pPr marL="0" lvl="0" indent="0">
              <a:lnSpc>
                <a:spcPts val="2000"/>
              </a:lnSpc>
              <a:buNone/>
            </a:pPr>
            <a:r>
              <a:rPr lang="cs-CZ" sz="1600" dirty="0">
                <a:solidFill>
                  <a:schemeClr val="accent4"/>
                </a:solidFill>
              </a:rPr>
              <a:t>Infrastruktura pro cyklistickou dopravu </a:t>
            </a:r>
          </a:p>
          <a:p>
            <a:pPr marL="0" lvl="0" indent="0">
              <a:lnSpc>
                <a:spcPts val="2000"/>
              </a:lnSpc>
              <a:buNone/>
            </a:pPr>
            <a:r>
              <a:rPr lang="cs-CZ" sz="1600" dirty="0" smtClean="0">
                <a:solidFill>
                  <a:schemeClr val="accent1"/>
                </a:solidFill>
              </a:rPr>
              <a:t>Modernizace </a:t>
            </a:r>
            <a:r>
              <a:rPr lang="cs-CZ" sz="1600" dirty="0">
                <a:solidFill>
                  <a:schemeClr val="accent1"/>
                </a:solidFill>
              </a:rPr>
              <a:t>mateřských škol a </a:t>
            </a:r>
            <a:r>
              <a:rPr lang="cs-CZ" sz="1600" dirty="0" smtClean="0">
                <a:solidFill>
                  <a:schemeClr val="accent1"/>
                </a:solidFill>
              </a:rPr>
              <a:t>zázemí pro dětské skupiny</a:t>
            </a:r>
            <a:endParaRPr lang="cs-CZ" sz="1600" dirty="0">
              <a:solidFill>
                <a:schemeClr val="accent1"/>
              </a:solidFill>
            </a:endParaRPr>
          </a:p>
          <a:p>
            <a:pPr marL="0" lvl="0" indent="0">
              <a:lnSpc>
                <a:spcPts val="2000"/>
              </a:lnSpc>
              <a:buNone/>
            </a:pPr>
            <a:r>
              <a:rPr lang="cs-CZ" sz="1600" dirty="0">
                <a:solidFill>
                  <a:schemeClr val="accent1"/>
                </a:solidFill>
              </a:rPr>
              <a:t>Základní školy ve vazbě na odborné učebny a učebny neúplných </a:t>
            </a:r>
            <a:r>
              <a:rPr lang="cs-CZ" sz="1600" dirty="0" smtClean="0">
                <a:solidFill>
                  <a:schemeClr val="accent1"/>
                </a:solidFill>
              </a:rPr>
              <a:t>škol</a:t>
            </a:r>
          </a:p>
          <a:p>
            <a:pPr marL="0" lvl="0" indent="0">
              <a:lnSpc>
                <a:spcPts val="2000"/>
              </a:lnSpc>
              <a:buNone/>
            </a:pPr>
            <a:r>
              <a:rPr lang="cs-CZ" sz="1600" dirty="0" smtClean="0">
                <a:solidFill>
                  <a:srgbClr val="7030A0"/>
                </a:solidFill>
              </a:rPr>
              <a:t>Revitalizace </a:t>
            </a:r>
            <a:r>
              <a:rPr lang="cs-CZ" sz="1600" dirty="0">
                <a:solidFill>
                  <a:srgbClr val="7030A0"/>
                </a:solidFill>
              </a:rPr>
              <a:t>kulturních památek</a:t>
            </a:r>
          </a:p>
          <a:p>
            <a:pPr marL="0" lvl="0" indent="0">
              <a:lnSpc>
                <a:spcPts val="2000"/>
              </a:lnSpc>
              <a:buNone/>
            </a:pPr>
            <a:r>
              <a:rPr lang="cs-CZ" sz="1600" dirty="0">
                <a:solidFill>
                  <a:srgbClr val="7030A0"/>
                </a:solidFill>
              </a:rPr>
              <a:t>Revitalizace a vybavení městských a obecních muzeí</a:t>
            </a:r>
          </a:p>
          <a:p>
            <a:pPr marL="0" lvl="0" indent="0">
              <a:lnSpc>
                <a:spcPts val="2000"/>
              </a:lnSpc>
              <a:buNone/>
            </a:pPr>
            <a:r>
              <a:rPr lang="cs-CZ" sz="1600" dirty="0">
                <a:solidFill>
                  <a:srgbClr val="7030A0"/>
                </a:solidFill>
              </a:rPr>
              <a:t>Rekonstrukce a vybavení obecních profesionálních knihoven</a:t>
            </a:r>
          </a:p>
          <a:p>
            <a:pPr marL="0" indent="0">
              <a:lnSpc>
                <a:spcPts val="2000"/>
              </a:lnSpc>
              <a:buNone/>
            </a:pPr>
            <a:r>
              <a:rPr lang="cs-CZ" sz="1600" dirty="0">
                <a:solidFill>
                  <a:srgbClr val="EA2E7A"/>
                </a:solidFill>
              </a:rPr>
              <a:t>Veřejná infrastruktura udržitelného cestovního </a:t>
            </a:r>
            <a:r>
              <a:rPr lang="cs-CZ" sz="1600" dirty="0" smtClean="0">
                <a:solidFill>
                  <a:srgbClr val="EA2E7A"/>
                </a:solidFill>
              </a:rPr>
              <a:t>ruchu</a:t>
            </a:r>
          </a:p>
          <a:p>
            <a:pPr marL="0" indent="0">
              <a:lnSpc>
                <a:spcPts val="2000"/>
              </a:lnSpc>
              <a:buNone/>
            </a:pPr>
            <a:r>
              <a:rPr lang="cs-CZ" sz="1600" dirty="0">
                <a:solidFill>
                  <a:srgbClr val="00B050"/>
                </a:solidFill>
              </a:rPr>
              <a:t>Revitalizace veřejných prostranství a budování zelené infrastruktury </a:t>
            </a:r>
            <a:endParaRPr lang="cs-CZ" sz="1600" dirty="0" smtClean="0">
              <a:solidFill>
                <a:srgbClr val="00B050"/>
              </a:solidFill>
            </a:endParaRPr>
          </a:p>
          <a:p>
            <a:pPr marL="0" indent="0">
              <a:lnSpc>
                <a:spcPts val="2000"/>
              </a:lnSpc>
              <a:buNone/>
            </a:pPr>
            <a:r>
              <a:rPr lang="cs-CZ" sz="1600" dirty="0">
                <a:solidFill>
                  <a:srgbClr val="E3DE00"/>
                </a:solidFill>
              </a:rPr>
              <a:t>Infrastruktura pro sociální </a:t>
            </a:r>
            <a:r>
              <a:rPr lang="cs-CZ" sz="1600" dirty="0" smtClean="0">
                <a:solidFill>
                  <a:srgbClr val="E3DE00"/>
                </a:solidFill>
              </a:rPr>
              <a:t>služby</a:t>
            </a:r>
            <a:endParaRPr lang="cs-CZ" sz="1600" dirty="0" smtClean="0">
              <a:solidFill>
                <a:srgbClr val="7030A0"/>
              </a:solidFill>
            </a:endParaRPr>
          </a:p>
          <a:p>
            <a:pPr marL="0" indent="0">
              <a:lnSpc>
                <a:spcPts val="2000"/>
              </a:lnSpc>
              <a:buNone/>
            </a:pPr>
            <a:r>
              <a:rPr lang="cs-CZ" sz="1600" dirty="0">
                <a:solidFill>
                  <a:srgbClr val="FF0000"/>
                </a:solidFill>
              </a:rPr>
              <a:t>Podpora jednotek sboru dobrovolných hasičů kategorie II, III, V (požární zbrojnice, požární technika, zdroje požární vody v obcích)</a:t>
            </a:r>
          </a:p>
          <a:p>
            <a:pPr marL="0" indent="0">
              <a:lnSpc>
                <a:spcPts val="2000"/>
              </a:lnSpc>
              <a:buNone/>
            </a:pPr>
            <a:endParaRPr lang="cs-CZ" sz="1600" dirty="0">
              <a:solidFill>
                <a:srgbClr val="7030A0"/>
              </a:solidFill>
            </a:endParaRPr>
          </a:p>
        </p:txBody>
      </p:sp>
      <p:pic>
        <p:nvPicPr>
          <p:cNvPr id="5" name="Grafický objekt 4" descr="Scéna na mostě">
            <a:extLst>
              <a:ext uri="{FF2B5EF4-FFF2-40B4-BE49-F238E27FC236}">
                <a16:creationId xmlns:a16="http://schemas.microsoft.com/office/drawing/2014/main" id="{81811778-BFF5-4C9F-8AA2-4267179818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5186" y="1477027"/>
            <a:ext cx="318138" cy="318138"/>
          </a:xfrm>
          <a:prstGeom prst="rect">
            <a:avLst/>
          </a:prstGeom>
        </p:spPr>
      </p:pic>
      <p:pic>
        <p:nvPicPr>
          <p:cNvPr id="7" name="Grafický objekt 6" descr="Projížďka na kole">
            <a:extLst>
              <a:ext uri="{FF2B5EF4-FFF2-40B4-BE49-F238E27FC236}">
                <a16:creationId xmlns:a16="http://schemas.microsoft.com/office/drawing/2014/main" id="{C0E09F56-65FE-43FD-9C70-3E874959DB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40118" y="2026155"/>
            <a:ext cx="326515" cy="326515"/>
          </a:xfrm>
          <a:prstGeom prst="rect">
            <a:avLst/>
          </a:prstGeom>
        </p:spPr>
      </p:pic>
      <p:pic>
        <p:nvPicPr>
          <p:cNvPr id="11" name="Grafický objekt 10" descr="Třída">
            <a:extLst>
              <a:ext uri="{FF2B5EF4-FFF2-40B4-BE49-F238E27FC236}">
                <a16:creationId xmlns:a16="http://schemas.microsoft.com/office/drawing/2014/main" id="{78217B7C-A700-4A5F-8601-B28D3A1D5C0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41701" y="2788298"/>
            <a:ext cx="326515" cy="326515"/>
          </a:xfrm>
          <a:prstGeom prst="rect">
            <a:avLst/>
          </a:prstGeom>
        </p:spPr>
      </p:pic>
      <p:pic>
        <p:nvPicPr>
          <p:cNvPr id="13" name="Grafický objekt 12" descr="Knihy">
            <a:extLst>
              <a:ext uri="{FF2B5EF4-FFF2-40B4-BE49-F238E27FC236}">
                <a16:creationId xmlns:a16="http://schemas.microsoft.com/office/drawing/2014/main" id="{A842E0B1-5579-489C-BC4E-61EB3443CF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04445" y="3933485"/>
            <a:ext cx="262188" cy="262188"/>
          </a:xfrm>
          <a:prstGeom prst="rect">
            <a:avLst/>
          </a:prstGeom>
        </p:spPr>
      </p:pic>
      <p:pic>
        <p:nvPicPr>
          <p:cNvPr id="17" name="Grafický objekt 16" descr="Hasič">
            <a:extLst>
              <a:ext uri="{FF2B5EF4-FFF2-40B4-BE49-F238E27FC236}">
                <a16:creationId xmlns:a16="http://schemas.microsoft.com/office/drawing/2014/main" id="{91534A87-D882-4940-A50B-79D08A50CF0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91949" y="5578500"/>
            <a:ext cx="326516" cy="326516"/>
          </a:xfrm>
          <a:prstGeom prst="rect">
            <a:avLst/>
          </a:prstGeom>
        </p:spPr>
      </p:pic>
      <p:pic>
        <p:nvPicPr>
          <p:cNvPr id="19" name="Grafický objekt 18" descr="Děti">
            <a:extLst>
              <a:ext uri="{FF2B5EF4-FFF2-40B4-BE49-F238E27FC236}">
                <a16:creationId xmlns:a16="http://schemas.microsoft.com/office/drawing/2014/main" id="{74D944DC-6A34-4995-AB5E-E66FD1E35C09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22570" y="2430068"/>
            <a:ext cx="345646" cy="345646"/>
          </a:xfrm>
          <a:prstGeom prst="rect">
            <a:avLst/>
          </a:prstGeom>
        </p:spPr>
      </p:pic>
      <p:pic>
        <p:nvPicPr>
          <p:cNvPr id="21" name="Grafický objekt 20" descr="Osoba na vozíku">
            <a:extLst>
              <a:ext uri="{FF2B5EF4-FFF2-40B4-BE49-F238E27FC236}">
                <a16:creationId xmlns:a16="http://schemas.microsoft.com/office/drawing/2014/main" id="{F7087DFC-79E7-4F2D-AA28-E9E8E93D4E3C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798540" y="5116898"/>
            <a:ext cx="292869" cy="292869"/>
          </a:xfrm>
          <a:prstGeom prst="rect">
            <a:avLst/>
          </a:prstGeom>
        </p:spPr>
      </p:pic>
      <p:pic>
        <p:nvPicPr>
          <p:cNvPr id="25" name="Grafický objekt 24" descr="Banka">
            <a:extLst>
              <a:ext uri="{FF2B5EF4-FFF2-40B4-BE49-F238E27FC236}">
                <a16:creationId xmlns:a16="http://schemas.microsoft.com/office/drawing/2014/main" id="{32EF18AB-0A3E-4F0C-A23D-EA7C70B3E83B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98540" y="3560373"/>
            <a:ext cx="292868" cy="292868"/>
          </a:xfrm>
          <a:prstGeom prst="rect">
            <a:avLst/>
          </a:prstGeom>
        </p:spPr>
      </p:pic>
      <p:pic>
        <p:nvPicPr>
          <p:cNvPr id="27" name="Grafický objekt 26" descr="Túra">
            <a:extLst>
              <a:ext uri="{FF2B5EF4-FFF2-40B4-BE49-F238E27FC236}">
                <a16:creationId xmlns:a16="http://schemas.microsoft.com/office/drawing/2014/main" id="{6E41D6E2-2E4E-4BD3-80D9-631901CCE187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760894" y="4282601"/>
            <a:ext cx="326955" cy="326955"/>
          </a:xfrm>
          <a:prstGeom prst="rect">
            <a:avLst/>
          </a:prstGeom>
        </p:spPr>
      </p:pic>
      <p:pic>
        <p:nvPicPr>
          <p:cNvPr id="29" name="Grafický objekt 28" descr="Scéna na hradě">
            <a:extLst>
              <a:ext uri="{FF2B5EF4-FFF2-40B4-BE49-F238E27FC236}">
                <a16:creationId xmlns:a16="http://schemas.microsoft.com/office/drawing/2014/main" id="{BF11A3B7-5A63-4F6F-B6B4-DD4D23878302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787389" y="3232609"/>
            <a:ext cx="280827" cy="280827"/>
          </a:xfrm>
          <a:prstGeom prst="rect">
            <a:avLst/>
          </a:prstGeom>
        </p:spPr>
      </p:pic>
      <p:pic>
        <p:nvPicPr>
          <p:cNvPr id="16" name="Grafický objekt 14" descr="Les">
            <a:extLst>
              <a:ext uri="{FF2B5EF4-FFF2-40B4-BE49-F238E27FC236}">
                <a16:creationId xmlns:a16="http://schemas.microsoft.com/office/drawing/2014/main" id="{70405199-0C71-4741-A11A-A3B659DB73D7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60894" y="4661054"/>
            <a:ext cx="326516" cy="32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52401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6DB45F6E-7C5C-4CCF-889A-9E0300EF88F4}"/>
              </a:ext>
            </a:extLst>
          </p:cNvPr>
          <p:cNvSpPr txBox="1"/>
          <p:nvPr/>
        </p:nvSpPr>
        <p:spPr>
          <a:xfrm>
            <a:off x="1115314" y="567454"/>
            <a:ext cx="6913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1D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Roadshow IROP 2021-2027</a:t>
            </a:r>
            <a:endParaRPr lang="cs-CZ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text 11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/>
          <a:lstStyle/>
          <a:p>
            <a:pPr marL="133350" indent="0" algn="ctr">
              <a:buNone/>
            </a:pPr>
            <a:r>
              <a:rPr lang="cs-CZ" sz="1600" dirty="0" smtClean="0"/>
              <a:t>JIŽ USKUTEČNĚNÉ</a:t>
            </a:r>
            <a:endParaRPr lang="cs-CZ" sz="1600" dirty="0"/>
          </a:p>
        </p:txBody>
      </p:sp>
      <p:sp>
        <p:nvSpPr>
          <p:cNvPr id="9" name="Zástupný symbol pro text 11"/>
          <p:cNvSpPr txBox="1">
            <a:spLocks/>
          </p:cNvSpPr>
          <p:nvPr/>
        </p:nvSpPr>
        <p:spPr>
          <a:xfrm>
            <a:off x="449818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l" rtl="0" eaLnBrk="1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D71B8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2385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71B8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71B8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85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71B8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385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D71B8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4C4C4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33350" indent="0" algn="ctr">
              <a:buNone/>
            </a:pPr>
            <a:r>
              <a:rPr lang="cs-CZ" sz="1600" dirty="0" smtClean="0"/>
              <a:t>PLÁNOVANÉ</a:t>
            </a:r>
            <a:endParaRPr lang="cs-CZ" sz="1600" dirty="0"/>
          </a:p>
        </p:txBody>
      </p:sp>
      <p:sp>
        <p:nvSpPr>
          <p:cNvPr id="10" name="Zástupný symbol pro text 3"/>
          <p:cNvSpPr txBox="1">
            <a:spLocks/>
          </p:cNvSpPr>
          <p:nvPr/>
        </p:nvSpPr>
        <p:spPr>
          <a:xfrm>
            <a:off x="1115314" y="2498770"/>
            <a:ext cx="3868340" cy="3684588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cs-CZ" sz="1600" dirty="0" smtClean="0">
                <a:solidFill>
                  <a:schemeClr val="accent1"/>
                </a:solidFill>
              </a:rPr>
              <a:t>Praha 		14. 10. 2019</a:t>
            </a:r>
          </a:p>
          <a:p>
            <a:r>
              <a:rPr lang="cs-CZ" sz="1600" dirty="0" smtClean="0">
                <a:solidFill>
                  <a:schemeClr val="accent1"/>
                </a:solidFill>
              </a:rPr>
              <a:t>České Budějovice	</a:t>
            </a:r>
            <a:r>
              <a:rPr lang="cs-CZ" sz="1600" dirty="0" smtClean="0">
                <a:solidFill>
                  <a:schemeClr val="accent1"/>
                </a:solidFill>
              </a:rPr>
              <a:t>  3</a:t>
            </a:r>
            <a:r>
              <a:rPr lang="cs-CZ" sz="1600" dirty="0" smtClean="0">
                <a:solidFill>
                  <a:schemeClr val="accent1"/>
                </a:solidFill>
              </a:rPr>
              <a:t>. 3. 2020</a:t>
            </a:r>
          </a:p>
          <a:p>
            <a:r>
              <a:rPr lang="cs-CZ" sz="1600" dirty="0" smtClean="0">
                <a:solidFill>
                  <a:schemeClr val="accent1"/>
                </a:solidFill>
              </a:rPr>
              <a:t>Pardubice		</a:t>
            </a:r>
            <a:r>
              <a:rPr lang="cs-CZ" sz="1600" dirty="0" smtClean="0">
                <a:solidFill>
                  <a:schemeClr val="accent1"/>
                </a:solidFill>
              </a:rPr>
              <a:t>  5</a:t>
            </a:r>
            <a:r>
              <a:rPr lang="cs-CZ" sz="1600" dirty="0" smtClean="0">
                <a:solidFill>
                  <a:schemeClr val="accent1"/>
                </a:solidFill>
              </a:rPr>
              <a:t>. 3. </a:t>
            </a:r>
            <a:r>
              <a:rPr lang="cs-CZ" sz="1600" dirty="0" smtClean="0">
                <a:solidFill>
                  <a:schemeClr val="accent1"/>
                </a:solidFill>
              </a:rPr>
              <a:t>2020</a:t>
            </a:r>
          </a:p>
          <a:p>
            <a:endParaRPr lang="cs-CZ" sz="1600" dirty="0">
              <a:solidFill>
                <a:schemeClr val="accent1"/>
              </a:solidFill>
            </a:endParaRPr>
          </a:p>
          <a:p>
            <a:endParaRPr lang="cs-CZ" sz="1600" dirty="0" smtClean="0">
              <a:solidFill>
                <a:schemeClr val="accent1"/>
              </a:solidFill>
            </a:endParaRPr>
          </a:p>
          <a:p>
            <a:endParaRPr lang="cs-CZ" sz="1600" dirty="0">
              <a:solidFill>
                <a:schemeClr val="accent1"/>
              </a:solidFill>
            </a:endParaRPr>
          </a:p>
          <a:p>
            <a:endParaRPr lang="cs-CZ" sz="1600" dirty="0" smtClean="0">
              <a:solidFill>
                <a:schemeClr val="accent1"/>
              </a:solidFill>
            </a:endParaRPr>
          </a:p>
          <a:p>
            <a:endParaRPr lang="cs-CZ" sz="1600" dirty="0">
              <a:solidFill>
                <a:schemeClr val="accent1"/>
              </a:solidFill>
            </a:endParaRPr>
          </a:p>
          <a:p>
            <a:endParaRPr lang="cs-CZ" sz="1600" dirty="0" smtClean="0">
              <a:solidFill>
                <a:schemeClr val="accent1"/>
              </a:solidFill>
            </a:endParaRPr>
          </a:p>
          <a:p>
            <a:endParaRPr lang="cs-CZ" sz="1600" dirty="0">
              <a:solidFill>
                <a:schemeClr val="accent1"/>
              </a:solidFill>
            </a:endParaRPr>
          </a:p>
          <a:p>
            <a:endParaRPr lang="cs-CZ" dirty="0"/>
          </a:p>
        </p:txBody>
      </p:sp>
      <p:sp>
        <p:nvSpPr>
          <p:cNvPr id="11" name="Zástupný symbol pro text 5"/>
          <p:cNvSpPr txBox="1">
            <a:spLocks/>
          </p:cNvSpPr>
          <p:nvPr/>
        </p:nvSpPr>
        <p:spPr>
          <a:xfrm>
            <a:off x="4983654" y="2486160"/>
            <a:ext cx="3887391" cy="3684588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cs-CZ" sz="1600" dirty="0" smtClean="0">
                <a:solidFill>
                  <a:srgbClr val="00B050"/>
                </a:solidFill>
              </a:rPr>
              <a:t>Hradec Králové	</a:t>
            </a:r>
            <a:r>
              <a:rPr lang="cs-CZ" sz="1600" dirty="0" smtClean="0">
                <a:solidFill>
                  <a:srgbClr val="00B050"/>
                </a:solidFill>
              </a:rPr>
              <a:t> 1</a:t>
            </a:r>
            <a:r>
              <a:rPr lang="cs-CZ" sz="1600" dirty="0" smtClean="0">
                <a:solidFill>
                  <a:srgbClr val="00B050"/>
                </a:solidFill>
              </a:rPr>
              <a:t>. 9. 2020</a:t>
            </a:r>
          </a:p>
          <a:p>
            <a:r>
              <a:rPr lang="cs-CZ" sz="1600" dirty="0" smtClean="0">
                <a:solidFill>
                  <a:srgbClr val="00B050"/>
                </a:solidFill>
              </a:rPr>
              <a:t>Olomouc		</a:t>
            </a:r>
            <a:r>
              <a:rPr lang="cs-CZ" sz="1600" dirty="0" smtClean="0">
                <a:solidFill>
                  <a:srgbClr val="00B050"/>
                </a:solidFill>
              </a:rPr>
              <a:t> 3</a:t>
            </a:r>
            <a:r>
              <a:rPr lang="cs-CZ" sz="1600" dirty="0" smtClean="0">
                <a:solidFill>
                  <a:srgbClr val="00B050"/>
                </a:solidFill>
              </a:rPr>
              <a:t>. 9. 2020</a:t>
            </a:r>
          </a:p>
          <a:p>
            <a:r>
              <a:rPr lang="cs-CZ" sz="1600" dirty="0" smtClean="0">
                <a:solidFill>
                  <a:srgbClr val="00B050"/>
                </a:solidFill>
              </a:rPr>
              <a:t>Ústí nad Labem	10. 9. 2020</a:t>
            </a:r>
          </a:p>
          <a:p>
            <a:r>
              <a:rPr lang="cs-CZ" sz="1600" dirty="0" smtClean="0">
                <a:solidFill>
                  <a:srgbClr val="00B050"/>
                </a:solidFill>
              </a:rPr>
              <a:t>Ostrava		17. 9. 2020</a:t>
            </a:r>
          </a:p>
          <a:p>
            <a:r>
              <a:rPr lang="cs-CZ" sz="1600" dirty="0" smtClean="0">
                <a:solidFill>
                  <a:srgbClr val="00B050"/>
                </a:solidFill>
              </a:rPr>
              <a:t>Karlovy Vary	22. 9. 2020</a:t>
            </a:r>
          </a:p>
          <a:p>
            <a:r>
              <a:rPr lang="cs-CZ" sz="1600" dirty="0" smtClean="0">
                <a:solidFill>
                  <a:srgbClr val="00B050"/>
                </a:solidFill>
              </a:rPr>
              <a:t>Liberec		29. 9. 2020</a:t>
            </a:r>
          </a:p>
          <a:p>
            <a:r>
              <a:rPr lang="cs-CZ" sz="1600" dirty="0" smtClean="0">
                <a:solidFill>
                  <a:srgbClr val="00B050"/>
                </a:solidFill>
              </a:rPr>
              <a:t>Jihlava		</a:t>
            </a:r>
            <a:r>
              <a:rPr lang="cs-CZ" sz="1600" dirty="0" smtClean="0">
                <a:solidFill>
                  <a:srgbClr val="00B050"/>
                </a:solidFill>
              </a:rPr>
              <a:t> 1</a:t>
            </a:r>
            <a:r>
              <a:rPr lang="cs-CZ" sz="1600" dirty="0" smtClean="0">
                <a:solidFill>
                  <a:srgbClr val="00B050"/>
                </a:solidFill>
              </a:rPr>
              <a:t>. 10. 2020</a:t>
            </a:r>
          </a:p>
          <a:p>
            <a:r>
              <a:rPr lang="cs-CZ" sz="1600" dirty="0" smtClean="0">
                <a:solidFill>
                  <a:srgbClr val="00B050"/>
                </a:solidFill>
              </a:rPr>
              <a:t>Plzeň		</a:t>
            </a:r>
            <a:r>
              <a:rPr lang="cs-CZ" sz="1600" dirty="0" smtClean="0">
                <a:solidFill>
                  <a:srgbClr val="00B050"/>
                </a:solidFill>
              </a:rPr>
              <a:t> 8</a:t>
            </a:r>
            <a:r>
              <a:rPr lang="cs-CZ" sz="1600" dirty="0" smtClean="0">
                <a:solidFill>
                  <a:srgbClr val="00B050"/>
                </a:solidFill>
              </a:rPr>
              <a:t>. 10. 2020</a:t>
            </a:r>
          </a:p>
          <a:p>
            <a:r>
              <a:rPr lang="cs-CZ" sz="1600" dirty="0" smtClean="0">
                <a:solidFill>
                  <a:srgbClr val="00B050"/>
                </a:solidFill>
              </a:rPr>
              <a:t>Zlín		13. 10. 2020</a:t>
            </a:r>
          </a:p>
          <a:p>
            <a:r>
              <a:rPr lang="cs-CZ" sz="1600" dirty="0" smtClean="0">
                <a:solidFill>
                  <a:srgbClr val="00B050"/>
                </a:solidFill>
              </a:rPr>
              <a:t>Brno		20. 10. 2020</a:t>
            </a:r>
          </a:p>
          <a:p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2856271" y="5340978"/>
            <a:ext cx="437972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accent1"/>
                </a:solidFill>
                <a:hlinkClick r:id="rId3"/>
              </a:rPr>
              <a:t>https://irop.mmr.cz/cs/irop-2021-2027/roadshow-irop</a:t>
            </a:r>
            <a:r>
              <a:rPr lang="cs-CZ" dirty="0">
                <a:solidFill>
                  <a:schemeClr val="accent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813814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6DB45F6E-7C5C-4CCF-889A-9E0300EF88F4}"/>
              </a:ext>
            </a:extLst>
          </p:cNvPr>
          <p:cNvSpPr txBox="1"/>
          <p:nvPr/>
        </p:nvSpPr>
        <p:spPr>
          <a:xfrm>
            <a:off x="1115314" y="567454"/>
            <a:ext cx="6913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1D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Informace o IROP 2021-2027</a:t>
            </a:r>
            <a:endParaRPr lang="cs-CZ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F173DD9-077B-4C7B-84BB-77CB6F2E5781}"/>
              </a:ext>
            </a:extLst>
          </p:cNvPr>
          <p:cNvSpPr txBox="1"/>
          <p:nvPr/>
        </p:nvSpPr>
        <p:spPr>
          <a:xfrm>
            <a:off x="2690385" y="1664152"/>
            <a:ext cx="6288858" cy="872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300000"/>
              </a:lnSpc>
              <a:buClr>
                <a:srgbClr val="1D70B8"/>
              </a:buClr>
            </a:pPr>
            <a:r>
              <a:rPr lang="cs-CZ" sz="2400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www.irop.mmr.cz</a:t>
            </a:r>
            <a:endParaRPr lang="cs-CZ" sz="24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300000"/>
              </a:lnSpc>
              <a:buClr>
                <a:srgbClr val="1D70B8"/>
              </a:buClr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Dotazy</a:t>
            </a:r>
            <a:r>
              <a:rPr lang="cs-CZ" sz="2400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cs-CZ" sz="2400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irop@mmr.cz</a:t>
            </a:r>
            <a:endParaRPr lang="cs-CZ" sz="24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300000"/>
              </a:lnSpc>
              <a:buClr>
                <a:srgbClr val="1D70B8"/>
              </a:buClr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Dotazy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CLLD </a:t>
            </a:r>
            <a:r>
              <a:rPr lang="cs-CZ" sz="2400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2400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clldirop@mmr.cz</a:t>
            </a:r>
            <a:endParaRPr lang="cs-CZ" sz="24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300000"/>
              </a:lnSpc>
              <a:buClr>
                <a:srgbClr val="1D70B8"/>
              </a:buClr>
            </a:pPr>
            <a:endParaRPr lang="cs-CZ" sz="24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300000"/>
              </a:lnSpc>
              <a:buClr>
                <a:srgbClr val="1D70B8"/>
              </a:buClr>
              <a:buFont typeface="Arial" panose="020B0604020202020204" pitchFamily="34" charset="0"/>
              <a:buChar char="•"/>
            </a:pPr>
            <a:endParaRPr lang="cs-CZ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300000"/>
              </a:lnSpc>
              <a:buClr>
                <a:srgbClr val="1D70B8"/>
              </a:buClr>
            </a:pPr>
            <a:endParaRPr lang="cs-CZ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300000"/>
              </a:lnSpc>
              <a:buFont typeface="Arial" panose="020B0604020202020204" pitchFamily="34" charset="0"/>
              <a:buChar char="•"/>
            </a:pPr>
            <a:endParaRPr lang="cs-CZ" sz="17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800100" lvl="1" indent="-342900">
              <a:lnSpc>
                <a:spcPct val="300000"/>
              </a:lnSpc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800100" lvl="1" indent="-342900">
              <a:lnSpc>
                <a:spcPct val="300000"/>
              </a:lnSpc>
              <a:buFont typeface="Arial" panose="020B0604020202020204" pitchFamily="34" charset="0"/>
              <a:buChar char="•"/>
            </a:pPr>
            <a:endParaRPr lang="cs-CZ" sz="2000" dirty="0"/>
          </a:p>
        </p:txBody>
      </p:sp>
      <p:pic>
        <p:nvPicPr>
          <p:cNvPr id="3" name="Grafický objekt 2" descr="E-mail">
            <a:extLst>
              <a:ext uri="{FF2B5EF4-FFF2-40B4-BE49-F238E27FC236}">
                <a16:creationId xmlns:a16="http://schemas.microsoft.com/office/drawing/2014/main" id="{301360EB-A5E0-442A-AAA0-386A667B915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905742" y="3640787"/>
            <a:ext cx="678689" cy="599036"/>
          </a:xfrm>
          <a:prstGeom prst="rect">
            <a:avLst/>
          </a:prstGeom>
        </p:spPr>
      </p:pic>
      <p:pic>
        <p:nvPicPr>
          <p:cNvPr id="7" name="Grafický objekt 6" descr="Internet">
            <a:extLst>
              <a:ext uri="{FF2B5EF4-FFF2-40B4-BE49-F238E27FC236}">
                <a16:creationId xmlns:a16="http://schemas.microsoft.com/office/drawing/2014/main" id="{65D276EE-AFC9-4942-BD49-0571F66A882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031625" y="2002649"/>
            <a:ext cx="723961" cy="723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69063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820473"/>
            <a:ext cx="7772400" cy="822518"/>
          </a:xfrm>
        </p:spPr>
        <p:txBody>
          <a:bodyPr/>
          <a:lstStyle/>
          <a:p>
            <a:r>
              <a:rPr lang="cs-CZ" sz="3200" b="1" kern="1200" dirty="0" smtClean="0">
                <a:solidFill>
                  <a:srgbClr val="0070C0"/>
                </a:solidFill>
                <a:latin typeface="Myriad Pro Black"/>
                <a:ea typeface="+mn-ea"/>
                <a:cs typeface="Arial" panose="020B0604020202020204" pitchFamily="34" charset="0"/>
              </a:rPr>
              <a:t>Národní dotační programy 2021</a:t>
            </a:r>
            <a:endParaRPr lang="cs-CZ" sz="3200" b="1" kern="1200" dirty="0">
              <a:solidFill>
                <a:srgbClr val="0070C0"/>
              </a:solidFill>
              <a:latin typeface="Myriad Pro Black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292730"/>
      </p:ext>
    </p:extLst>
  </p:cSld>
  <p:clrMapOvr>
    <a:masterClrMapping/>
  </p:clrMapOvr>
  <p:transition spd="slow">
    <p:pu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b="1" kern="1200" dirty="0" smtClean="0">
                <a:solidFill>
                  <a:srgbClr val="0070C0"/>
                </a:solidFill>
                <a:latin typeface="Myriad Pro Black"/>
                <a:ea typeface="+mn-ea"/>
                <a:cs typeface="Arial" panose="020B0604020202020204" pitchFamily="34" charset="0"/>
              </a:rPr>
              <a:t>Národní dotační programy 2021</a:t>
            </a:r>
            <a:endParaRPr lang="cs-CZ" sz="3200" b="1" kern="1200" dirty="0">
              <a:solidFill>
                <a:srgbClr val="0070C0"/>
              </a:solidFill>
              <a:latin typeface="Myriad Pro Black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dirty="0"/>
              <a:t>s</a:t>
            </a:r>
            <a:r>
              <a:rPr lang="cs-CZ" dirty="0" smtClean="0"/>
              <a:t>tátní </a:t>
            </a:r>
            <a:r>
              <a:rPr lang="cs-CZ" dirty="0" smtClean="0"/>
              <a:t>rozpočet </a:t>
            </a:r>
            <a:r>
              <a:rPr lang="cs-CZ" dirty="0"/>
              <a:t>pro rok 2021 se stále vyjednává, požadavky máme </a:t>
            </a:r>
            <a:r>
              <a:rPr lang="cs-CZ" dirty="0" smtClean="0"/>
              <a:t>cca </a:t>
            </a:r>
            <a:r>
              <a:rPr lang="cs-CZ" dirty="0"/>
              <a:t>na 5 mld. Kč</a:t>
            </a:r>
            <a:r>
              <a:rPr lang="cs-CZ" dirty="0" smtClean="0"/>
              <a:t>);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b="1" dirty="0" smtClean="0"/>
              <a:t>harmonogram </a:t>
            </a:r>
            <a:r>
              <a:rPr lang="cs-CZ" b="1" dirty="0"/>
              <a:t>výzev </a:t>
            </a:r>
            <a:r>
              <a:rPr lang="cs-CZ" b="1" dirty="0" smtClean="0"/>
              <a:t>–předpokládáme</a:t>
            </a:r>
            <a:r>
              <a:rPr lang="cs-CZ" b="1" dirty="0"/>
              <a:t>, stejně jako každý rok, průběžně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v </a:t>
            </a:r>
            <a:r>
              <a:rPr lang="cs-CZ" b="1" dirty="0"/>
              <a:t>období říjen až listopad </a:t>
            </a:r>
            <a:r>
              <a:rPr lang="cs-CZ" b="1" dirty="0" smtClean="0"/>
              <a:t>2020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dirty="0"/>
              <a:t>od finančních prostředků se odvíjí také vyhlášení konkrétních programů a dotačních titulů (DT), ale </a:t>
            </a:r>
            <a:r>
              <a:rPr lang="cs-CZ" b="1" dirty="0"/>
              <a:t>zatím počítáme s následujícími programy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cs-CZ" b="1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1800" b="1" dirty="0" smtClean="0"/>
              <a:t>Podpora </a:t>
            </a:r>
            <a:r>
              <a:rPr lang="cs-CZ" sz="1800" b="1" dirty="0"/>
              <a:t>rozvoje regionů 2019+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Největší program co </a:t>
            </a:r>
            <a:r>
              <a:rPr lang="cs-CZ" dirty="0"/>
              <a:t>se týká alokace, ale i poptávky ze strany žadatelů (převážně obce do 3 tis. obyvatel</a:t>
            </a:r>
            <a:r>
              <a:rPr lang="cs-CZ" dirty="0" smtClean="0"/>
              <a:t>)</a:t>
            </a:r>
            <a:endParaRPr lang="cs-CZ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Nabídka DT: podpora obnovy místních komunikací, rekonstrukce veřejných budov, obnova a budování sportovišť, dále pak drobné sakrální stavby nebo prvky a zařízení dopravní infrastruktury (mosty, lávky, propustky</a:t>
            </a:r>
            <a:r>
              <a:rPr lang="cs-CZ" dirty="0" smtClean="0"/>
              <a:t>,..)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76337"/>
      </p:ext>
    </p:extLst>
  </p:cSld>
  <p:clrMapOvr>
    <a:masterClrMapping/>
  </p:clrMapOvr>
  <p:transition spd="slow">
    <p:pu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b="1" kern="1200" dirty="0" smtClean="0">
                <a:solidFill>
                  <a:srgbClr val="0070C0"/>
                </a:solidFill>
                <a:latin typeface="Myriad Pro Black"/>
                <a:ea typeface="+mn-ea"/>
                <a:cs typeface="Arial" panose="020B0604020202020204" pitchFamily="34" charset="0"/>
              </a:rPr>
              <a:t>Národní dotační programy 2021</a:t>
            </a:r>
            <a:endParaRPr lang="cs-CZ" sz="3200" b="1" kern="1200" dirty="0">
              <a:solidFill>
                <a:srgbClr val="0070C0"/>
              </a:solidFill>
              <a:latin typeface="Myriad Pro Black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628650" y="1310470"/>
            <a:ext cx="7886700" cy="435133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700" b="1" dirty="0"/>
              <a:t>Územní plán </a:t>
            </a:r>
            <a:r>
              <a:rPr lang="cs-CZ" sz="1700" dirty="0"/>
              <a:t>– zejména pro obce, které </a:t>
            </a:r>
            <a:r>
              <a:rPr lang="cs-CZ" sz="1700" dirty="0" smtClean="0"/>
              <a:t>mají ÚP schválený </a:t>
            </a:r>
            <a:r>
              <a:rPr lang="cs-CZ" sz="1700" dirty="0"/>
              <a:t>před 1.1. 2007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700" b="1" dirty="0"/>
              <a:t>Podpora bydlení </a:t>
            </a:r>
            <a:r>
              <a:rPr lang="cs-CZ" sz="1700" dirty="0"/>
              <a:t>– dotace na technickou infrastrukturu (zasíťování pozemků pro následnou výstavbu rodinných domů), výtahy, pečovatelské byty a komunitní domy seniorů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700" b="1" dirty="0"/>
              <a:t>Národní program podpor cestovního ruchu v regionech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700" dirty="0"/>
              <a:t>DT na infrastrukturu cestovního ruchu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700" dirty="0"/>
              <a:t>DT na marketing – zejména podpora destinačních společností </a:t>
            </a:r>
            <a:r>
              <a:rPr lang="cs-CZ" sz="1700" dirty="0" smtClean="0"/>
              <a:t/>
            </a:r>
            <a:br>
              <a:rPr lang="cs-CZ" sz="1700" dirty="0" smtClean="0"/>
            </a:br>
            <a:r>
              <a:rPr lang="cs-CZ" sz="1700" dirty="0" smtClean="0"/>
              <a:t>(</a:t>
            </a:r>
            <a:r>
              <a:rPr lang="cs-CZ" sz="1700" dirty="0"/>
              <a:t>měkké projekty</a:t>
            </a:r>
            <a:r>
              <a:rPr lang="cs-CZ" sz="1700" dirty="0" smtClean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700" b="1" dirty="0"/>
              <a:t>Bezbariérové obce </a:t>
            </a:r>
            <a:r>
              <a:rPr lang="cs-CZ" sz="1700" dirty="0"/>
              <a:t>– dotace na vybudování bezbariérových přístupů v budovách obecních/městských úřadů a v domech s pečovatelskou službou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700" b="1" dirty="0" smtClean="0"/>
              <a:t>Revitalizace </a:t>
            </a:r>
            <a:r>
              <a:rPr lang="cs-CZ" sz="1700" b="1" dirty="0"/>
              <a:t>území </a:t>
            </a:r>
            <a:r>
              <a:rPr lang="cs-CZ" sz="1700" dirty="0"/>
              <a:t>– podprogram na Demolice budov v sociálně vyloučených lokalitách a Podpora regenerace </a:t>
            </a:r>
            <a:r>
              <a:rPr lang="cs-CZ" sz="1700" dirty="0" err="1"/>
              <a:t>brownfieldů</a:t>
            </a:r>
            <a:r>
              <a:rPr lang="cs-CZ" sz="1700" dirty="0"/>
              <a:t> pro nepodnikatelské využití </a:t>
            </a:r>
          </a:p>
        </p:txBody>
      </p:sp>
    </p:spTree>
    <p:extLst>
      <p:ext uri="{BB962C8B-B14F-4D97-AF65-F5344CB8AC3E}">
        <p14:creationId xmlns:p14="http://schemas.microsoft.com/office/powerpoint/2010/main" val="1363000635"/>
      </p:ext>
    </p:extLst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2869977"/>
              </p:ext>
            </p:extLst>
          </p:nvPr>
        </p:nvGraphicFramePr>
        <p:xfrm>
          <a:off x="166159" y="2856705"/>
          <a:ext cx="5238750" cy="3328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af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8789081"/>
              </p:ext>
            </p:extLst>
          </p:nvPr>
        </p:nvGraphicFramePr>
        <p:xfrm>
          <a:off x="4261379" y="77085"/>
          <a:ext cx="4767263" cy="3224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Obdélník 5"/>
          <p:cNvSpPr/>
          <p:nvPr/>
        </p:nvSpPr>
        <p:spPr>
          <a:xfrm>
            <a:off x="1145302" y="726645"/>
            <a:ext cx="30764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000" b="1" dirty="0" smtClean="0">
                <a:solidFill>
                  <a:srgbClr val="1D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Evropské fondy </a:t>
            </a:r>
          </a:p>
          <a:p>
            <a:pPr algn="ctr"/>
            <a:r>
              <a:rPr lang="cs-CZ" sz="2000" b="1" dirty="0" smtClean="0">
                <a:solidFill>
                  <a:srgbClr val="1D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nejsou pro malé obce…</a:t>
            </a:r>
            <a:endParaRPr lang="cs-CZ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5741854" y="4521199"/>
            <a:ext cx="29498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000" b="1" dirty="0" smtClean="0">
                <a:solidFill>
                  <a:srgbClr val="1D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…opravdu? Ale kdeže!</a:t>
            </a:r>
            <a:endParaRPr lang="cs-CZ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289888"/>
      </p:ext>
    </p:extLst>
  </p:cSld>
  <p:clrMapOvr>
    <a:masterClrMapping/>
  </p:clrMapOvr>
  <p:transition spd="slow">
    <p:push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545558"/>
              </p:ext>
            </p:extLst>
          </p:nvPr>
        </p:nvGraphicFramePr>
        <p:xfrm>
          <a:off x="309093" y="1130456"/>
          <a:ext cx="8525814" cy="4646747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6372049">
                  <a:extLst>
                    <a:ext uri="{9D8B030D-6E8A-4147-A177-3AD203B41FA5}">
                      <a16:colId xmlns:a16="http://schemas.microsoft.com/office/drawing/2014/main" val="1891220431"/>
                    </a:ext>
                  </a:extLst>
                </a:gridCol>
                <a:gridCol w="2153765">
                  <a:extLst>
                    <a:ext uri="{9D8B030D-6E8A-4147-A177-3AD203B41FA5}">
                      <a16:colId xmlns:a16="http://schemas.microsoft.com/office/drawing/2014/main" val="934482360"/>
                    </a:ext>
                  </a:extLst>
                </a:gridCol>
              </a:tblGrid>
              <a:tr h="663821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ALOKACE</a:t>
                      </a:r>
                      <a:r>
                        <a:rPr lang="cs-CZ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2020 (Kč)</a:t>
                      </a:r>
                      <a:br>
                        <a:rPr lang="cs-CZ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cs-CZ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předpoklad 2021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763492234"/>
                  </a:ext>
                </a:extLst>
              </a:tr>
              <a:tr h="663821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Podpora</a:t>
                      </a:r>
                      <a:r>
                        <a:rPr lang="cs-CZ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územně plánovacích činností obcí</a:t>
                      </a:r>
                      <a:endParaRPr lang="cs-CZ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r>
                        <a:rPr lang="cs-CZ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000 000</a:t>
                      </a:r>
                      <a:endParaRPr lang="cs-CZ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40386708"/>
                  </a:ext>
                </a:extLst>
              </a:tr>
              <a:tr h="663821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Podpora</a:t>
                      </a:r>
                      <a:r>
                        <a:rPr lang="cs-CZ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bydlení</a:t>
                      </a:r>
                      <a:endParaRPr lang="cs-CZ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465</a:t>
                      </a:r>
                      <a:r>
                        <a:rPr lang="cs-CZ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000 000</a:t>
                      </a:r>
                      <a:endParaRPr lang="cs-CZ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141711"/>
                  </a:ext>
                </a:extLst>
              </a:tr>
              <a:tr h="663821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Národní</a:t>
                      </a:r>
                      <a:r>
                        <a:rPr lang="cs-CZ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program podpory cestovního ruchu v regionech</a:t>
                      </a:r>
                      <a:endParaRPr lang="cs-CZ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r>
                        <a:rPr lang="cs-CZ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000 000</a:t>
                      </a:r>
                      <a:endParaRPr lang="cs-CZ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39384018"/>
                  </a:ext>
                </a:extLst>
              </a:tr>
              <a:tr h="663821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Bezbariérové obce od roku 2017</a:t>
                      </a:r>
                      <a:endParaRPr lang="cs-CZ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cs-CZ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000 000</a:t>
                      </a:r>
                      <a:endParaRPr lang="cs-CZ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15753029"/>
                  </a:ext>
                </a:extLst>
              </a:tr>
              <a:tr h="663821">
                <a:tc>
                  <a:txBody>
                    <a:bodyPr/>
                    <a:lstStyle/>
                    <a:p>
                      <a:r>
                        <a:rPr lang="cs-CZ" sz="16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Podpora rozvoje regionů 2019+</a:t>
                      </a:r>
                      <a:endParaRPr lang="cs-CZ" sz="1600" b="0" baseline="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cs-CZ" sz="16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460 000 000</a:t>
                      </a:r>
                      <a:endParaRPr lang="cs-CZ" sz="16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927591362"/>
                  </a:ext>
                </a:extLst>
              </a:tr>
              <a:tr h="663821">
                <a:tc>
                  <a:txBody>
                    <a:bodyPr/>
                    <a:lstStyle/>
                    <a:p>
                      <a:r>
                        <a:rPr lang="cs-CZ" sz="16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Revitalizace území</a:t>
                      </a:r>
                      <a:endParaRPr lang="cs-CZ" sz="1600" b="0" baseline="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465 000 000</a:t>
                      </a:r>
                      <a:endParaRPr lang="cs-CZ" sz="16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05476721"/>
                  </a:ext>
                </a:extLst>
              </a:tr>
            </a:tbl>
          </a:graphicData>
        </a:graphic>
      </p:graphicFrame>
      <p:sp>
        <p:nvSpPr>
          <p:cNvPr id="8" name="Nadpis 1"/>
          <p:cNvSpPr txBox="1">
            <a:spLocks/>
          </p:cNvSpPr>
          <p:nvPr/>
        </p:nvSpPr>
        <p:spPr>
          <a:xfrm>
            <a:off x="628650" y="379925"/>
            <a:ext cx="7886700" cy="7505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71B8"/>
              </a:buClr>
              <a:buSzPts val="5000"/>
              <a:buFont typeface="Arial"/>
              <a:buNone/>
              <a:defRPr sz="5000" b="0" i="0" u="none" strike="noStrike" cap="none">
                <a:solidFill>
                  <a:srgbClr val="1D71B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cs-CZ" sz="3200" b="1" kern="1200" dirty="0" smtClean="0">
                <a:solidFill>
                  <a:srgbClr val="0070C0"/>
                </a:solidFill>
                <a:latin typeface="Myriad Pro Black"/>
                <a:ea typeface="+mn-ea"/>
                <a:cs typeface="Arial" panose="020B0604020202020204" pitchFamily="34" charset="0"/>
              </a:rPr>
              <a:t>Návrh národních dotačních programů pro rok 2021</a:t>
            </a:r>
            <a:endParaRPr lang="cs-CZ" sz="3200" b="1" kern="1200" dirty="0">
              <a:solidFill>
                <a:srgbClr val="0070C0"/>
              </a:solidFill>
              <a:latin typeface="Myriad Pro Black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614142"/>
      </p:ext>
    </p:extLst>
  </p:cSld>
  <p:clrMapOvr>
    <a:masterClrMapping/>
  </p:clrMapOvr>
  <p:transition spd="slow">
    <p:pu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6DB45F6E-7C5C-4CCF-889A-9E0300EF88F4}"/>
              </a:ext>
            </a:extLst>
          </p:cNvPr>
          <p:cNvSpPr txBox="1"/>
          <p:nvPr/>
        </p:nvSpPr>
        <p:spPr>
          <a:xfrm>
            <a:off x="1115314" y="567454"/>
            <a:ext cx="6913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1D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Informace o </a:t>
            </a:r>
            <a:r>
              <a:rPr lang="cs-CZ" sz="3200" b="1" dirty="0" smtClean="0">
                <a:solidFill>
                  <a:srgbClr val="1D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národních dotacích</a:t>
            </a:r>
            <a:endParaRPr lang="cs-CZ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F173DD9-077B-4C7B-84BB-77CB6F2E5781}"/>
              </a:ext>
            </a:extLst>
          </p:cNvPr>
          <p:cNvSpPr txBox="1"/>
          <p:nvPr/>
        </p:nvSpPr>
        <p:spPr>
          <a:xfrm>
            <a:off x="2690385" y="1664152"/>
            <a:ext cx="6288858" cy="7155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300000"/>
              </a:lnSpc>
              <a:buClr>
                <a:srgbClr val="1D70B8"/>
              </a:buClr>
            </a:pPr>
            <a:r>
              <a:rPr lang="cs-CZ" sz="2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</a:t>
            </a:r>
            <a:r>
              <a:rPr lang="cs-CZ" sz="2400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www.mmr.cz/cs/narodni-dotace</a:t>
            </a:r>
            <a:r>
              <a:rPr lang="cs-CZ" sz="2400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>
              <a:lnSpc>
                <a:spcPct val="300000"/>
              </a:lnSpc>
              <a:buClr>
                <a:srgbClr val="1D70B8"/>
              </a:buClr>
            </a:pPr>
            <a:r>
              <a:rPr lang="cs-CZ" sz="2400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Ing. Miroslava Tichá</a:t>
            </a:r>
            <a:endParaRPr lang="cs-CZ" sz="24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300000"/>
              </a:lnSpc>
              <a:buClr>
                <a:srgbClr val="1D70B8"/>
              </a:buClr>
            </a:pPr>
            <a:r>
              <a:rPr lang="cs-CZ" sz="2400" dirty="0" smtClean="0">
                <a:hlinkClick r:id="rId3"/>
              </a:rPr>
              <a:t>Miroslava.Ticha@mmr.cz</a:t>
            </a:r>
            <a:r>
              <a:rPr lang="cs-CZ" sz="2400" dirty="0" smtClean="0"/>
              <a:t> </a:t>
            </a:r>
          </a:p>
          <a:p>
            <a:pPr lvl="1">
              <a:lnSpc>
                <a:spcPct val="300000"/>
              </a:lnSpc>
              <a:buClr>
                <a:srgbClr val="1D70B8"/>
              </a:buClr>
            </a:pPr>
            <a:r>
              <a:rPr lang="cs-CZ" sz="2400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Tel: 22486 4189</a:t>
            </a:r>
            <a:endParaRPr lang="cs-CZ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300000"/>
              </a:lnSpc>
              <a:buFont typeface="Arial" panose="020B0604020202020204" pitchFamily="34" charset="0"/>
              <a:buChar char="•"/>
            </a:pPr>
            <a:endParaRPr lang="cs-CZ" sz="17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800100" lvl="1" indent="-342900">
              <a:lnSpc>
                <a:spcPct val="300000"/>
              </a:lnSpc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800100" lvl="1" indent="-342900">
              <a:lnSpc>
                <a:spcPct val="300000"/>
              </a:lnSpc>
              <a:buFont typeface="Arial" panose="020B0604020202020204" pitchFamily="34" charset="0"/>
              <a:buChar char="•"/>
            </a:pPr>
            <a:endParaRPr lang="cs-CZ" sz="2000" dirty="0"/>
          </a:p>
        </p:txBody>
      </p:sp>
      <p:pic>
        <p:nvPicPr>
          <p:cNvPr id="3" name="Grafický objekt 2" descr="E-mail">
            <a:extLst>
              <a:ext uri="{FF2B5EF4-FFF2-40B4-BE49-F238E27FC236}">
                <a16:creationId xmlns:a16="http://schemas.microsoft.com/office/drawing/2014/main" id="{301360EB-A5E0-442A-AAA0-386A667B915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011696" y="4318120"/>
            <a:ext cx="678689" cy="599036"/>
          </a:xfrm>
          <a:prstGeom prst="rect">
            <a:avLst/>
          </a:prstGeom>
        </p:spPr>
      </p:pic>
      <p:pic>
        <p:nvPicPr>
          <p:cNvPr id="7" name="Grafický objekt 6" descr="Internet">
            <a:extLst>
              <a:ext uri="{FF2B5EF4-FFF2-40B4-BE49-F238E27FC236}">
                <a16:creationId xmlns:a16="http://schemas.microsoft.com/office/drawing/2014/main" id="{65D276EE-AFC9-4942-BD49-0571F66A882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031625" y="2002649"/>
            <a:ext cx="723961" cy="723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43836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2F173DD9-077B-4C7B-84BB-77CB6F2E5781}"/>
              </a:ext>
            </a:extLst>
          </p:cNvPr>
          <p:cNvSpPr txBox="1"/>
          <p:nvPr/>
        </p:nvSpPr>
        <p:spPr>
          <a:xfrm>
            <a:off x="3519771" y="1094884"/>
            <a:ext cx="6023146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cs-CZ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Clr>
                <a:srgbClr val="1D70B8"/>
              </a:buClr>
              <a:buFont typeface="Arial" panose="020B0604020202020204" pitchFamily="34" charset="0"/>
              <a:buChar char="•"/>
            </a:pPr>
            <a:endParaRPr lang="cs-CZ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  <a:p>
            <a:pPr lvl="1">
              <a:lnSpc>
                <a:spcPct val="250000"/>
              </a:lnSpc>
              <a:buClr>
                <a:srgbClr val="1D70B8"/>
              </a:buClr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INSPIROVAT SE</a:t>
            </a:r>
          </a:p>
          <a:p>
            <a:pPr lvl="1">
              <a:lnSpc>
                <a:spcPct val="250000"/>
              </a:lnSpc>
              <a:buClr>
                <a:srgbClr val="1D70B8"/>
              </a:buClr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KONZULTOVAT</a:t>
            </a:r>
          </a:p>
          <a:p>
            <a:pPr lvl="1">
              <a:lnSpc>
                <a:spcPct val="250000"/>
              </a:lnSpc>
              <a:buClr>
                <a:srgbClr val="1D70B8"/>
              </a:buClr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NEČEKAT</a:t>
            </a:r>
          </a:p>
          <a:p>
            <a:pPr marL="800100" lvl="1" indent="-342900">
              <a:lnSpc>
                <a:spcPct val="150000"/>
              </a:lnSpc>
              <a:buClr>
                <a:srgbClr val="1D70B8"/>
              </a:buClr>
              <a:buFont typeface="Arial" panose="020B0604020202020204" pitchFamily="34" charset="0"/>
              <a:buChar char="•"/>
            </a:pPr>
            <a:endParaRPr lang="cs-CZ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Clr>
                <a:srgbClr val="1D70B8"/>
              </a:buClr>
              <a:buFont typeface="Arial" panose="020B0604020202020204" pitchFamily="34" charset="0"/>
              <a:buChar char="•"/>
            </a:pPr>
            <a:endParaRPr lang="cs-CZ" sz="17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  <a:buClr>
                <a:srgbClr val="1D70B8"/>
              </a:buClr>
            </a:pPr>
            <a:endParaRPr lang="cs-CZ" sz="17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1700" dirty="0">
              <a:solidFill>
                <a:schemeClr val="bg2">
                  <a:lumMod val="50000"/>
                </a:schemeClr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000" dirty="0"/>
          </a:p>
        </p:txBody>
      </p:sp>
      <p:pic>
        <p:nvPicPr>
          <p:cNvPr id="7" name="Grafický objekt 6" descr="Chat">
            <a:extLst>
              <a:ext uri="{FF2B5EF4-FFF2-40B4-BE49-F238E27FC236}">
                <a16:creationId xmlns:a16="http://schemas.microsoft.com/office/drawing/2014/main" id="{BA3276EC-A9C9-4A6E-B843-2C98081DBB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703474" y="2863847"/>
            <a:ext cx="647615" cy="647615"/>
          </a:xfrm>
          <a:prstGeom prst="rect">
            <a:avLst/>
          </a:prstGeom>
        </p:spPr>
      </p:pic>
      <p:pic>
        <p:nvPicPr>
          <p:cNvPr id="9" name="Grafický objekt 8" descr="Běh">
            <a:extLst>
              <a:ext uri="{FF2B5EF4-FFF2-40B4-BE49-F238E27FC236}">
                <a16:creationId xmlns:a16="http://schemas.microsoft.com/office/drawing/2014/main" id="{F6C38FD5-ECDA-4450-8452-DC066709406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726373" y="3751471"/>
            <a:ext cx="647615" cy="647615"/>
          </a:xfrm>
          <a:prstGeom prst="rect">
            <a:avLst/>
          </a:prstGeom>
        </p:spPr>
      </p:pic>
      <p:pic>
        <p:nvPicPr>
          <p:cNvPr id="11" name="Grafický objekt 10" descr="Skupinová pracovní debata">
            <a:extLst>
              <a:ext uri="{FF2B5EF4-FFF2-40B4-BE49-F238E27FC236}">
                <a16:creationId xmlns:a16="http://schemas.microsoft.com/office/drawing/2014/main" id="{DC8D8876-8527-4A59-BCD2-2E7647741BE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556775" y="1806626"/>
            <a:ext cx="817213" cy="817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967003"/>
      </p:ext>
    </p:extLst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81747"/>
            <a:ext cx="7772400" cy="1461244"/>
          </a:xfrm>
        </p:spPr>
        <p:txBody>
          <a:bodyPr/>
          <a:lstStyle/>
          <a:p>
            <a:r>
              <a:rPr lang="cs-CZ" sz="3200" b="1" kern="1200" dirty="0">
                <a:solidFill>
                  <a:srgbClr val="0070C0"/>
                </a:solidFill>
                <a:latin typeface="Myriad Pro Black"/>
                <a:ea typeface="+mn-ea"/>
                <a:cs typeface="Arial" panose="020B0604020202020204" pitchFamily="34" charset="0"/>
              </a:rPr>
              <a:t>Integrovaný regionální operační program 2021 - 2027</a:t>
            </a:r>
          </a:p>
        </p:txBody>
      </p:sp>
    </p:spTree>
    <p:extLst>
      <p:ext uri="{BB962C8B-B14F-4D97-AF65-F5344CB8AC3E}">
        <p14:creationId xmlns:p14="http://schemas.microsoft.com/office/powerpoint/2010/main" val="3867401172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6DB45F6E-7C5C-4CCF-889A-9E0300EF88F4}"/>
              </a:ext>
            </a:extLst>
          </p:cNvPr>
          <p:cNvSpPr txBox="1"/>
          <p:nvPr/>
        </p:nvSpPr>
        <p:spPr>
          <a:xfrm>
            <a:off x="1115314" y="443539"/>
            <a:ext cx="6913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1D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Návrh priorit IROP 2021-2027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F173DD9-077B-4C7B-84BB-77CB6F2E5781}"/>
              </a:ext>
            </a:extLst>
          </p:cNvPr>
          <p:cNvSpPr txBox="1"/>
          <p:nvPr/>
        </p:nvSpPr>
        <p:spPr>
          <a:xfrm>
            <a:off x="227014" y="1125040"/>
            <a:ext cx="78993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cs-CZ" sz="2000" dirty="0"/>
          </a:p>
          <a:p>
            <a:pPr lvl="1"/>
            <a:endParaRPr lang="cs-CZ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00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025135"/>
              </p:ext>
            </p:extLst>
          </p:nvPr>
        </p:nvGraphicFramePr>
        <p:xfrm>
          <a:off x="792480" y="1318492"/>
          <a:ext cx="7578436" cy="4447147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427871">
                  <a:extLst>
                    <a:ext uri="{9D8B030D-6E8A-4147-A177-3AD203B41FA5}">
                      <a16:colId xmlns:a16="http://schemas.microsoft.com/office/drawing/2014/main" val="3421724118"/>
                    </a:ext>
                  </a:extLst>
                </a:gridCol>
                <a:gridCol w="4596828">
                  <a:extLst>
                    <a:ext uri="{9D8B030D-6E8A-4147-A177-3AD203B41FA5}">
                      <a16:colId xmlns:a16="http://schemas.microsoft.com/office/drawing/2014/main" val="1891220431"/>
                    </a:ext>
                  </a:extLst>
                </a:gridCol>
                <a:gridCol w="1553737">
                  <a:extLst>
                    <a:ext uri="{9D8B030D-6E8A-4147-A177-3AD203B41FA5}">
                      <a16:colId xmlns:a16="http://schemas.microsoft.com/office/drawing/2014/main" val="934482360"/>
                    </a:ext>
                  </a:extLst>
                </a:gridCol>
              </a:tblGrid>
              <a:tr h="502144"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Priorita</a:t>
                      </a:r>
                    </a:p>
                  </a:txBody>
                  <a:tcPr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</a:t>
                      </a:r>
                      <a:r>
                        <a:rPr lang="cs-CZ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priority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Cíl politiky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763492234"/>
                  </a:ext>
                </a:extLst>
              </a:tr>
              <a:tr h="511941"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Priorita 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Zlepšení výkonu veřejné správy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40386708"/>
                  </a:ext>
                </a:extLst>
              </a:tr>
              <a:tr h="7942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Priorita 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Rozvoj městské</a:t>
                      </a:r>
                      <a:r>
                        <a:rPr lang="cs-CZ" sz="16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mobility, revitalizace měst a obcí, ochrana obyvatelstva</a:t>
                      </a:r>
                      <a:endParaRPr lang="cs-CZ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141711"/>
                  </a:ext>
                </a:extLst>
              </a:tr>
              <a:tr h="677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Priorita 3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Rozvoj</a:t>
                      </a:r>
                      <a:r>
                        <a:rPr lang="cs-CZ" sz="16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dopravní infrastruktury</a:t>
                      </a:r>
                      <a:endParaRPr lang="cs-CZ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39384018"/>
                  </a:ext>
                </a:extLst>
              </a:tr>
              <a:tr h="9388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Priorita 4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Zlepšení kvality a dostupnosti</a:t>
                      </a:r>
                      <a:r>
                        <a:rPr lang="cs-CZ" sz="16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sociálních a zdravotních služeb a vzdělávací </a:t>
                      </a:r>
                      <a:r>
                        <a:rPr lang="cs-CZ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infrastruktury a rozvoj kulturního dědictví</a:t>
                      </a:r>
                      <a:endParaRPr lang="cs-CZ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15753029"/>
                  </a:ext>
                </a:extLst>
              </a:tr>
              <a:tr h="10221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Priorita 5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Komunitně vedený místní </a:t>
                      </a:r>
                      <a:r>
                        <a:rPr lang="cs-CZ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rozvoj</a:t>
                      </a:r>
                      <a:endParaRPr lang="cs-CZ" sz="1600" b="1" baseline="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927591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4772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71108"/>
            <a:ext cx="7886700" cy="854074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/>
              <a:t>Navrhované aktivity v </a:t>
            </a:r>
            <a:r>
              <a:rPr lang="cs-CZ" sz="3200" dirty="0"/>
              <a:t>IROP 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600794"/>
              </p:ext>
            </p:extLst>
          </p:nvPr>
        </p:nvGraphicFramePr>
        <p:xfrm>
          <a:off x="659252" y="1227777"/>
          <a:ext cx="7621148" cy="4377157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2529574">
                  <a:extLst>
                    <a:ext uri="{9D8B030D-6E8A-4147-A177-3AD203B41FA5}">
                      <a16:colId xmlns:a16="http://schemas.microsoft.com/office/drawing/2014/main" val="1867840939"/>
                    </a:ext>
                  </a:extLst>
                </a:gridCol>
                <a:gridCol w="1820232">
                  <a:extLst>
                    <a:ext uri="{9D8B030D-6E8A-4147-A177-3AD203B41FA5}">
                      <a16:colId xmlns:a16="http://schemas.microsoft.com/office/drawing/2014/main" val="662236333"/>
                    </a:ext>
                  </a:extLst>
                </a:gridCol>
                <a:gridCol w="3271342">
                  <a:extLst>
                    <a:ext uri="{9D8B030D-6E8A-4147-A177-3AD203B41FA5}">
                      <a16:colId xmlns:a16="http://schemas.microsoft.com/office/drawing/2014/main" val="3530945834"/>
                    </a:ext>
                  </a:extLst>
                </a:gridCol>
              </a:tblGrid>
              <a:tr h="814589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Cíl politiky/priorita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Specifický cíl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Téma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8169198"/>
                  </a:ext>
                </a:extLst>
              </a:tr>
              <a:tr h="373963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CP 1 – priorita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 1.1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eGovernment</a:t>
                      </a:r>
                      <a:r>
                        <a:rPr lang="cs-CZ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cs-CZ" sz="1200" b="1" i="0" u="none" strike="noStrike" kern="1200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kyberbezpečnost</a:t>
                      </a:r>
                      <a:endParaRPr lang="cs-CZ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8338471"/>
                  </a:ext>
                </a:extLst>
              </a:tr>
              <a:tr h="412594">
                <a:tc rowSpan="3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CP 2 – priorita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 2.1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Městská </a:t>
                      </a:r>
                      <a:r>
                        <a:rPr lang="cs-CZ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mobilita, </a:t>
                      </a:r>
                      <a:r>
                        <a:rPr lang="cs-CZ" sz="1200" b="1" i="0" u="none" strike="noStrike" kern="1200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cyklo</a:t>
                      </a:r>
                      <a:r>
                        <a:rPr lang="cs-CZ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terminály</a:t>
                      </a:r>
                      <a:endParaRPr lang="cs-CZ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4690925"/>
                  </a:ext>
                </a:extLst>
              </a:tr>
              <a:tr h="49407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 2.2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Veřejná prostranství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158548"/>
                  </a:ext>
                </a:extLst>
              </a:tr>
              <a:tr h="30586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 2.3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Integrovaný</a:t>
                      </a:r>
                      <a:r>
                        <a:rPr lang="cs-CZ" sz="1200" b="1" i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záchranný systém</a:t>
                      </a:r>
                      <a:endParaRPr lang="cs-CZ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58942"/>
                  </a:ext>
                </a:extLst>
              </a:tr>
              <a:tr h="320428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CP 3 – priorita 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 3.1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Silnice II. třídy</a:t>
                      </a:r>
                      <a:endParaRPr lang="cs-CZ" sz="1200" b="1" i="0" u="none" strike="noStrike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573311"/>
                  </a:ext>
                </a:extLst>
              </a:tr>
              <a:tr h="305862">
                <a:tc rowSpan="4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CP 4 – priorita 4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 4.1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Regionální vzdělávání </a:t>
                      </a:r>
                      <a:endParaRPr lang="cs-CZ" sz="1200" b="1" i="0" u="none" strike="noStrike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210007"/>
                  </a:ext>
                </a:extLst>
              </a:tr>
              <a:tr h="49407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 4.2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Sociální infrastruktura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294826"/>
                  </a:ext>
                </a:extLst>
              </a:tr>
              <a:tr h="30586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 4.3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Zdravotnictví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353687"/>
                  </a:ext>
                </a:extLst>
              </a:tr>
              <a:tr h="305862">
                <a:tc vMerge="1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200" b="1" i="0" u="none" strike="noStrike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cap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SC 4.4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cap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Kultura a cestovní ruch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533572"/>
                  </a:ext>
                </a:extLst>
              </a:tr>
              <a:tr h="243977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CP 5 – priorita 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 5.1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CLLD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5848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8766444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6DB45F6E-7C5C-4CCF-889A-9E0300EF88F4}"/>
              </a:ext>
            </a:extLst>
          </p:cNvPr>
          <p:cNvSpPr txBox="1"/>
          <p:nvPr/>
        </p:nvSpPr>
        <p:spPr>
          <a:xfrm>
            <a:off x="502647" y="463513"/>
            <a:ext cx="81387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1D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Změny v IROP ve srovnání s obdobím 2014-2020</a:t>
            </a:r>
            <a:endParaRPr lang="cs-CZ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F173DD9-077B-4C7B-84BB-77CB6F2E5781}"/>
              </a:ext>
            </a:extLst>
          </p:cNvPr>
          <p:cNvSpPr txBox="1"/>
          <p:nvPr/>
        </p:nvSpPr>
        <p:spPr>
          <a:xfrm>
            <a:off x="622328" y="1295294"/>
            <a:ext cx="7899344" cy="6732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lnSpc>
                <a:spcPct val="150000"/>
              </a:lnSpc>
              <a:buClr>
                <a:srgbClr val="1D70B8"/>
              </a:buClr>
              <a:buFont typeface="Arial" panose="020B0604020202020204" pitchFamily="34" charset="0"/>
              <a:buChar char="•"/>
            </a:pPr>
            <a:endParaRPr lang="cs-CZ" sz="17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  <a:buClr>
                <a:srgbClr val="1D70B8"/>
              </a:buClr>
            </a:pPr>
            <a:r>
              <a:rPr lang="cs-CZ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Nová témata v IROP</a:t>
            </a:r>
          </a:p>
          <a:p>
            <a:pPr marL="1257300" lvl="2" indent="-342900">
              <a:lnSpc>
                <a:spcPct val="150000"/>
              </a:lnSpc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Regenerace veřejných prostranství obcí a měst</a:t>
            </a:r>
          </a:p>
          <a:p>
            <a:pPr marL="1257300" lvl="2" indent="-342900">
              <a:lnSpc>
                <a:spcPct val="150000"/>
              </a:lnSpc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Veřejná infrastruktura pro cestovní ruch</a:t>
            </a:r>
          </a:p>
          <a:p>
            <a:pPr marL="1257300" lvl="2" indent="-342900">
              <a:lnSpc>
                <a:spcPct val="150000"/>
              </a:lnSpc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Jiné dílčí aktivity např. ve zdravotnictví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(urgentní příjmy…)</a:t>
            </a:r>
            <a:endParaRPr lang="cs-CZ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lnSpc>
                <a:spcPct val="150000"/>
              </a:lnSpc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Širší možnosti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aktivit pro 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CLLD</a:t>
            </a:r>
          </a:p>
          <a:p>
            <a:pPr marL="1200150" lvl="2" indent="-285750">
              <a:lnSpc>
                <a:spcPct val="150000"/>
              </a:lnSpc>
              <a:buClr>
                <a:srgbClr val="1D70B8"/>
              </a:buClr>
              <a:buFont typeface="Arial" panose="020B0604020202020204" pitchFamily="34" charset="0"/>
              <a:buChar char="•"/>
            </a:pPr>
            <a:endParaRPr lang="cs-CZ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  <a:buClr>
                <a:srgbClr val="1D70B8"/>
              </a:buClr>
            </a:pPr>
            <a:r>
              <a:rPr lang="cs-CZ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v IROP nebude</a:t>
            </a:r>
          </a:p>
          <a:p>
            <a:pPr marL="1257300" lvl="2" indent="-342900">
              <a:lnSpc>
                <a:spcPct val="150000"/>
              </a:lnSpc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Zateplování bytových domů (MŽP – Nová Zelená úsporám)</a:t>
            </a:r>
          </a:p>
          <a:p>
            <a:pPr marL="1257300" lvl="2" indent="-342900">
              <a:lnSpc>
                <a:spcPct val="150000"/>
              </a:lnSpc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Územní plánování (národní dotace + OPŽP)</a:t>
            </a:r>
          </a:p>
          <a:p>
            <a:pPr marL="1257300" lvl="2" indent="-342900">
              <a:lnSpc>
                <a:spcPct val="150000"/>
              </a:lnSpc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Sociální podnikání (OPZ+)</a:t>
            </a:r>
          </a:p>
          <a:p>
            <a:pPr marL="1257300" lvl="2" indent="-342900">
              <a:lnSpc>
                <a:spcPct val="150000"/>
              </a:lnSpc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Režijní a animační výdaje MAS (OPTP)</a:t>
            </a:r>
          </a:p>
          <a:p>
            <a:pPr marL="1257300" lvl="2" indent="-342900">
              <a:lnSpc>
                <a:spcPct val="150000"/>
              </a:lnSpc>
              <a:buClr>
                <a:srgbClr val="1D70B8"/>
              </a:buClr>
              <a:buFont typeface="Wingdings" panose="05000000000000000000" pitchFamily="2" charset="2"/>
              <a:buChar char="ü"/>
            </a:pPr>
            <a:endParaRPr lang="cs-CZ" sz="17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cs-CZ" sz="2000" dirty="0"/>
          </a:p>
          <a:p>
            <a:pPr lvl="2"/>
            <a:endParaRPr lang="cs-CZ" sz="2000" dirty="0"/>
          </a:p>
          <a:p>
            <a:pPr lvl="1"/>
            <a:endParaRPr lang="cs-CZ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831964653"/>
      </p:ext>
    </p:extLst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6DB45F6E-7C5C-4CCF-889A-9E0300EF88F4}"/>
              </a:ext>
            </a:extLst>
          </p:cNvPr>
          <p:cNvSpPr txBox="1"/>
          <p:nvPr/>
        </p:nvSpPr>
        <p:spPr>
          <a:xfrm>
            <a:off x="1147444" y="385473"/>
            <a:ext cx="68346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1D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Přístup Řídicího orgánu k IROP 2021-2027</a:t>
            </a:r>
            <a:endParaRPr lang="cs-CZ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F173DD9-077B-4C7B-84BB-77CB6F2E5781}"/>
              </a:ext>
            </a:extLst>
          </p:cNvPr>
          <p:cNvSpPr txBox="1"/>
          <p:nvPr/>
        </p:nvSpPr>
        <p:spPr>
          <a:xfrm>
            <a:off x="347133" y="1333903"/>
            <a:ext cx="8602134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Zohlednění 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zkušeností z minulých období – </a:t>
            </a:r>
            <a:r>
              <a:rPr lang="cs-CZ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evoluce, ne revoluce 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Základem je </a:t>
            </a:r>
            <a:r>
              <a:rPr lang="cs-CZ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využití dobré, ale i poučení ze špatná praxe 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výzev a realizace projektů v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IROP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Zachování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stávající </a:t>
            </a:r>
            <a:r>
              <a:rPr lang="cs-CZ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implementační struktury 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odborných kapacit na MMR a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CRR</a:t>
            </a:r>
            <a:endParaRPr lang="cs-CZ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Minimalizace experimentů 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důvodu N+3 (průběžné výzvy, tlak na vysokou připravenost projektů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lvl="2" indent="-342900">
              <a:lnSpc>
                <a:spcPct val="150000"/>
              </a:lnSpc>
              <a:spcBef>
                <a:spcPts val="600"/>
              </a:spcBef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Způsobilost výdajů od 1. 1. 2021</a:t>
            </a:r>
          </a:p>
          <a:p>
            <a:pPr marL="342900" lvl="2" indent="-342900">
              <a:lnSpc>
                <a:spcPct val="150000"/>
              </a:lnSpc>
              <a:spcBef>
                <a:spcPts val="600"/>
              </a:spcBef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Možnost registrovat projekt i ve fázi realizace (nesmí být dokončen)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Větší </a:t>
            </a:r>
            <a:r>
              <a:rPr lang="cs-CZ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přehlednost informací </a:t>
            </a:r>
            <a:r>
              <a:rPr lang="cs-CZ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žadatele 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Předvídatelnost podmínek výzev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(avíza) a </a:t>
            </a:r>
            <a:r>
              <a:rPr lang="cs-CZ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zrychlení hodnocení projektů (kontinuální výzvy)</a:t>
            </a:r>
            <a:endParaRPr lang="cs-CZ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Clr>
                <a:srgbClr val="1D70B8"/>
              </a:buClr>
            </a:pPr>
            <a:endParaRPr lang="cs-CZ" sz="2000" dirty="0"/>
          </a:p>
          <a:p>
            <a:pPr lvl="2"/>
            <a:endParaRPr lang="cs-CZ" sz="2000" dirty="0"/>
          </a:p>
          <a:p>
            <a:pPr lvl="1"/>
            <a:endParaRPr lang="cs-CZ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521941673"/>
      </p:ext>
    </p:extLst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6047" y="263347"/>
            <a:ext cx="7848728" cy="924835"/>
          </a:xfrm>
        </p:spPr>
        <p:txBody>
          <a:bodyPr>
            <a:noAutofit/>
          </a:bodyPr>
          <a:lstStyle/>
          <a:p>
            <a:pPr algn="ctr"/>
            <a:r>
              <a:rPr lang="cs-CZ" sz="3200" dirty="0">
                <a:solidFill>
                  <a:srgbClr val="1D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Nové míry spolufinancování</a:t>
            </a:r>
            <a:endParaRPr lang="cs-CZ" sz="3200" b="1" dirty="0">
              <a:solidFill>
                <a:srgbClr val="1D70B8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605478" y="1066801"/>
            <a:ext cx="7933043" cy="4612640"/>
          </a:xfrm>
          <a:prstGeom prst="rect">
            <a:avLst/>
          </a:prstGeom>
        </p:spPr>
        <p:txBody>
          <a:bodyPr anchor="ctr"/>
          <a:lstStyle>
            <a:lvl1pPr marL="461063" indent="-461063" algn="l" defTabSz="1229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8971" indent="-384219" algn="l" defTabSz="122950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36878" indent="-307376" algn="l" defTabSz="1229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51629" indent="-307376" algn="l" defTabSz="122950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66380" indent="-307376" algn="l" defTabSz="1229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81131" indent="-307376" algn="l" defTabSz="1229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95882" indent="-307376" algn="l" defTabSz="1229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610633" indent="-307376" algn="l" defTabSz="1229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225385" indent="-307376" algn="l" defTabSz="12295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4650" lvl="1" indent="-274865" defTabSz="879569">
              <a:spcBef>
                <a:spcPts val="429"/>
              </a:spcBef>
            </a:pPr>
            <a:endParaRPr lang="cs-CZ" sz="1800" dirty="0">
              <a:solidFill>
                <a:srgbClr val="26262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7338296"/>
              </p:ext>
            </p:extLst>
          </p:nvPr>
        </p:nvGraphicFramePr>
        <p:xfrm>
          <a:off x="1076754" y="1138723"/>
          <a:ext cx="7017379" cy="4356028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3523854">
                  <a:extLst>
                    <a:ext uri="{9D8B030D-6E8A-4147-A177-3AD203B41FA5}">
                      <a16:colId xmlns:a16="http://schemas.microsoft.com/office/drawing/2014/main" val="1732113649"/>
                    </a:ext>
                  </a:extLst>
                </a:gridCol>
                <a:gridCol w="1139083">
                  <a:extLst>
                    <a:ext uri="{9D8B030D-6E8A-4147-A177-3AD203B41FA5}">
                      <a16:colId xmlns:a16="http://schemas.microsoft.com/office/drawing/2014/main" val="3044555941"/>
                    </a:ext>
                  </a:extLst>
                </a:gridCol>
                <a:gridCol w="1139083">
                  <a:extLst>
                    <a:ext uri="{9D8B030D-6E8A-4147-A177-3AD203B41FA5}">
                      <a16:colId xmlns:a16="http://schemas.microsoft.com/office/drawing/2014/main" val="1161550584"/>
                    </a:ext>
                  </a:extLst>
                </a:gridCol>
                <a:gridCol w="1215359">
                  <a:extLst>
                    <a:ext uri="{9D8B030D-6E8A-4147-A177-3AD203B41FA5}">
                      <a16:colId xmlns:a16="http://schemas.microsoft.com/office/drawing/2014/main" val="2746508836"/>
                    </a:ext>
                  </a:extLst>
                </a:gridCol>
              </a:tblGrid>
              <a:tr h="84722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Kategorie regionů /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Spolufinancování EU</a:t>
                      </a:r>
                      <a:endParaRPr lang="cs-CZ" sz="14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79" marR="39779" marT="0" marB="0"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 </a:t>
                      </a:r>
                      <a:r>
                        <a:rPr lang="cs-CZ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2020</a:t>
                      </a:r>
                      <a:endParaRPr lang="cs-CZ" sz="14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79" marR="39779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2014 – 2020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CLLD</a:t>
                      </a:r>
                      <a:endParaRPr lang="cs-CZ" sz="14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79" marR="39779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 </a:t>
                      </a:r>
                      <a:r>
                        <a:rPr lang="cs-CZ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2027</a:t>
                      </a:r>
                      <a:br>
                        <a:rPr lang="cs-CZ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cs-CZ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(včetně</a:t>
                      </a:r>
                      <a:r>
                        <a:rPr lang="cs-CZ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CLLD</a:t>
                      </a:r>
                      <a:r>
                        <a:rPr lang="cs-CZ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cs-CZ" sz="14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79" marR="39779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68744598"/>
                  </a:ext>
                </a:extLst>
              </a:tr>
              <a:tr h="68953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Více rozvinuté regiony </a:t>
                      </a:r>
                      <a:r>
                        <a:rPr lang="cs-CZ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cs-CZ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cs-CZ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Praha</a:t>
                      </a:r>
                      <a:endParaRPr lang="cs-CZ" sz="14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79" marR="39779" marT="0" marB="0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50 %</a:t>
                      </a:r>
                      <a:endParaRPr lang="cs-CZ" sz="14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79" marR="39779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cs-CZ" sz="14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79" marR="39779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40 %</a:t>
                      </a:r>
                      <a:endParaRPr lang="cs-CZ" sz="1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79" marR="39779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53591275"/>
                  </a:ext>
                </a:extLst>
              </a:tr>
              <a:tr h="123611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Přechodové regiony (nové)</a:t>
                      </a:r>
                      <a:r>
                        <a:rPr lang="cs-CZ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cs-CZ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cs-CZ" sz="14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Střední Čechy – Středočeský kraj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Jihozápad – Plzeňský, Jihočeský kraj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Jihovýchod – Jihomoravský</a:t>
                      </a:r>
                      <a:r>
                        <a:rPr lang="cs-CZ" sz="1400" b="0" kern="12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kraj, Kraj Vysočina</a:t>
                      </a:r>
                      <a:endParaRPr lang="cs-CZ" sz="14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79" marR="39779" marT="0" marB="0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 </a:t>
                      </a:r>
                      <a:r>
                        <a:rPr lang="pt-BR" sz="14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cs-CZ" sz="14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79" marR="39779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95 %</a:t>
                      </a:r>
                      <a:endParaRPr lang="cs-CZ" sz="14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79" marR="39779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R="0" algn="ctr" rtl="0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cs-CZ" sz="1400" b="1" i="0" u="none" strike="noStrike" cap="non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70 %</a:t>
                      </a:r>
                    </a:p>
                    <a:p>
                      <a:pPr marR="0" algn="ctr" rtl="0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cs-CZ" sz="1400" b="0" i="0" u="none" strike="noStrike" cap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(původní návrh EK </a:t>
                      </a:r>
                      <a:r>
                        <a:rPr lang="cs-CZ" sz="1400" b="0" i="0" u="none" strike="noStrike" cap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/>
                      </a:r>
                      <a:br>
                        <a:rPr lang="cs-CZ" sz="1400" b="0" i="0" u="none" strike="noStrike" cap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</a:br>
                      <a:r>
                        <a:rPr lang="cs-CZ" sz="1400" b="0" i="0" u="none" strike="noStrike" cap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55 </a:t>
                      </a:r>
                      <a:r>
                        <a:rPr lang="cs-CZ" sz="1400" b="0" i="0" u="none" strike="noStrike" cap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%)</a:t>
                      </a:r>
                    </a:p>
                  </a:txBody>
                  <a:tcPr marL="39779" marR="39779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02263031"/>
                  </a:ext>
                </a:extLst>
              </a:tr>
              <a:tr h="158315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Méně rozvinuté regiony</a:t>
                      </a:r>
                      <a:r>
                        <a:rPr lang="cs-CZ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cs-CZ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cs-CZ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Severozápad – Ústecký a Karlovarský</a:t>
                      </a:r>
                      <a:r>
                        <a:rPr lang="cs-CZ" sz="1400" b="0" kern="12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kraj</a:t>
                      </a:r>
                      <a:endParaRPr lang="cs-CZ" sz="14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Severovýchod – Pardubický,  </a:t>
                      </a:r>
                      <a:r>
                        <a:rPr lang="cs-CZ" sz="1400" b="0" kern="12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Liberecký a </a:t>
                      </a:r>
                      <a:r>
                        <a:rPr lang="cs-CZ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Královéhradecký</a:t>
                      </a:r>
                      <a:r>
                        <a:rPr lang="cs-CZ" sz="1400" b="0" kern="12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kraj</a:t>
                      </a:r>
                      <a:r>
                        <a:rPr lang="cs-CZ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cs-CZ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cs-CZ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Moravskoslezsko – Moravskoslezský kraj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Střední Morava – Olomoucký a Zlínský kraj</a:t>
                      </a:r>
                      <a:endParaRPr lang="cs-CZ" sz="14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9779" marR="39779" marT="0" marB="0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cs-CZ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85 % </a:t>
                      </a:r>
                    </a:p>
                  </a:txBody>
                  <a:tcPr marL="39779" marR="39779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cs-CZ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95 %</a:t>
                      </a:r>
                      <a:endParaRPr lang="cs-CZ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9779" marR="39779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R="0" algn="ctr" rtl="0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cs-CZ" sz="1400" b="1" i="0" u="none" strike="noStrike" cap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85 % </a:t>
                      </a:r>
                    </a:p>
                    <a:p>
                      <a:pPr marR="0" algn="ctr" rtl="0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cs-CZ" sz="1400" b="0" i="0" u="none" strike="noStrike" cap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(původní návrh EK </a:t>
                      </a:r>
                      <a:r>
                        <a:rPr lang="cs-CZ" sz="1400" b="0" i="0" u="none" strike="noStrike" cap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/>
                      </a:r>
                      <a:br>
                        <a:rPr lang="cs-CZ" sz="1400" b="0" i="0" u="none" strike="noStrike" cap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</a:br>
                      <a:r>
                        <a:rPr lang="cs-CZ" sz="1400" b="0" i="0" u="none" strike="noStrike" cap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70 </a:t>
                      </a:r>
                      <a:r>
                        <a:rPr lang="cs-CZ" sz="1400" b="0" i="0" u="none" strike="noStrike" cap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%)</a:t>
                      </a:r>
                    </a:p>
                  </a:txBody>
                  <a:tcPr marL="39779" marR="39779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11536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467285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4439"/>
            <a:ext cx="7886700" cy="1253196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rgbClr val="1D70B8"/>
                </a:solidFill>
                <a:ea typeface="+mn-ea"/>
              </a:rPr>
              <a:t>Harmonogram přípravy IROP </a:t>
            </a:r>
            <a:r>
              <a:rPr lang="cs-CZ" sz="3200" dirty="0"/>
              <a:t/>
            </a:r>
            <a:br>
              <a:rPr lang="cs-CZ" sz="3200" dirty="0"/>
            </a:br>
            <a:endParaRPr lang="cs-CZ" sz="32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66735"/>
              </p:ext>
            </p:extLst>
          </p:nvPr>
        </p:nvGraphicFramePr>
        <p:xfrm>
          <a:off x="493939" y="903514"/>
          <a:ext cx="8156122" cy="4733177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4255681">
                  <a:extLst>
                    <a:ext uri="{9D8B030D-6E8A-4147-A177-3AD203B41FA5}">
                      <a16:colId xmlns:a16="http://schemas.microsoft.com/office/drawing/2014/main" val="3516168902"/>
                    </a:ext>
                  </a:extLst>
                </a:gridCol>
                <a:gridCol w="2083887">
                  <a:extLst>
                    <a:ext uri="{9D8B030D-6E8A-4147-A177-3AD203B41FA5}">
                      <a16:colId xmlns:a16="http://schemas.microsoft.com/office/drawing/2014/main" val="36766155"/>
                    </a:ext>
                  </a:extLst>
                </a:gridCol>
                <a:gridCol w="1816554">
                  <a:extLst>
                    <a:ext uri="{9D8B030D-6E8A-4147-A177-3AD203B41FA5}">
                      <a16:colId xmlns:a16="http://schemas.microsoft.com/office/drawing/2014/main" val="2959381974"/>
                    </a:ext>
                  </a:extLst>
                </a:gridCol>
              </a:tblGrid>
              <a:tr h="58773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Úkol</a:t>
                      </a:r>
                      <a:endParaRPr lang="cs-CZ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Termín</a:t>
                      </a:r>
                      <a:endParaRPr lang="cs-CZ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Garant</a:t>
                      </a:r>
                      <a:endParaRPr lang="cs-CZ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8355515"/>
                  </a:ext>
                </a:extLst>
              </a:tr>
              <a:tr h="467404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Vyjednávání PD IROP s EK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2019 - 2021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ŘO IROP/EK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46126695"/>
                  </a:ext>
                </a:extLst>
              </a:tr>
              <a:tr h="467404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Roadshow po krajích k IROP 2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Jaro</a:t>
                      </a:r>
                      <a:r>
                        <a:rPr lang="cs-CZ" sz="1400" b="1" i="0" u="none" strike="noStrike" kern="12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 podzim </a:t>
                      </a:r>
                      <a:r>
                        <a:rPr lang="cs-CZ" sz="14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ŘO IROP a CRR ČR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0615432"/>
                  </a:ext>
                </a:extLst>
              </a:tr>
              <a:tr h="43542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cs-CZ" sz="14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Návrh IROP 2021-2027 na vládu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cs-CZ" sz="14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15. 10. 2020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cs-CZ" sz="14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MMR - NOK/vláda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9795165"/>
                  </a:ext>
                </a:extLst>
              </a:tr>
              <a:tr h="435429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Dohoda o partnerství 2021-2027   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cs-CZ" sz="1400" b="0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15. 10. 2020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cs-CZ" sz="1400" b="0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MMR - </a:t>
                      </a:r>
                      <a:r>
                        <a:rPr lang="cs-CZ" sz="1400" b="0" i="0" u="none" strike="noStrike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NOK/vláda</a:t>
                      </a:r>
                      <a:endParaRPr lang="cs-CZ" sz="1400" b="0" i="0" u="none" strike="noStrike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94929886"/>
                  </a:ext>
                </a:extLst>
              </a:tr>
              <a:tr h="435429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Pravidla spolufinancování programů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15. 10. 2020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MF/vláda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36375865"/>
                  </a:ext>
                </a:extLst>
              </a:tr>
              <a:tr h="490539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Schválení Obecného nařízení, nařízení k EFRR  a Víceletého finančního rámce (VFR)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i="0" u="none" strike="noStrike" kern="1200" cap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2. pololetí 2020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i="0" u="none" strike="noStrike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Evropský parlament</a:t>
                      </a:r>
                      <a:endParaRPr lang="cs-CZ" sz="1400" b="0" i="0" u="none" strike="noStrike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72200677"/>
                  </a:ext>
                </a:extLst>
              </a:tr>
              <a:tr h="478749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Dokončení integrovaných strategií (ITI</a:t>
                      </a:r>
                      <a:r>
                        <a:rPr lang="cs-CZ" sz="1400" b="1" i="0" u="none" strike="noStrike" kern="12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</a:t>
                      </a:r>
                      <a:r>
                        <a:rPr lang="cs-CZ" sz="14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CLLD)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1Q/2021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MAS a nositelé ITI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675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Schválení PD IROP 2021-2027 ze strany EK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 pololetí 2021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0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Evropská komise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78305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PRVNÍ VÝZVY IROP 2021 - 2027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cs-CZ" sz="1400" b="1" i="0" u="none" strike="noStrike" kern="1200" cap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2. pololetí 2021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ŘO IROP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43998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543257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1">
  <a:themeElements>
    <a:clrScheme name="Motiv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tiv1" id="{EC69BA5B-1698-428E-A18F-7AF7B46584E1}" vid="{47076DAF-E50A-417E-BD01-38E541662260}"/>
    </a:ext>
  </a:extLst>
</a:theme>
</file>

<file path=ppt/theme/theme2.xml><?xml version="1.0" encoding="utf-8"?>
<a:theme xmlns:a="http://schemas.openxmlformats.org/drawingml/2006/main" name="Motiv Office">
  <a:themeElements>
    <a:clrScheme name="Motiv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Motiv1</Template>
  <TotalTime>1102</TotalTime>
  <Words>1663</Words>
  <Application>Microsoft Office PowerPoint</Application>
  <PresentationFormat>Předvádění na obrazovce (4:3)</PresentationFormat>
  <Paragraphs>306</Paragraphs>
  <Slides>22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22</vt:i4>
      </vt:variant>
    </vt:vector>
  </HeadingPairs>
  <TitlesOfParts>
    <vt:vector size="28" baseType="lpstr">
      <vt:lpstr>Arial</vt:lpstr>
      <vt:lpstr>Calibri</vt:lpstr>
      <vt:lpstr>Myriad Pro Black</vt:lpstr>
      <vt:lpstr>Wingdings</vt:lpstr>
      <vt:lpstr>Motiv1</vt:lpstr>
      <vt:lpstr>Motiv Office</vt:lpstr>
      <vt:lpstr>Integrovaný regionální operační program 2021 – 2027  a národní dotační programy MMR</vt:lpstr>
      <vt:lpstr>Prezentace aplikace PowerPoint</vt:lpstr>
      <vt:lpstr>Integrovaný regionální operační program 2021 - 2027</vt:lpstr>
      <vt:lpstr>Prezentace aplikace PowerPoint</vt:lpstr>
      <vt:lpstr>Navrhované aktivity v IROP </vt:lpstr>
      <vt:lpstr>Prezentace aplikace PowerPoint</vt:lpstr>
      <vt:lpstr>Prezentace aplikace PowerPoint</vt:lpstr>
      <vt:lpstr>Nové míry spolufinancování</vt:lpstr>
      <vt:lpstr>Harmonogram přípravy IROP  </vt:lpstr>
      <vt:lpstr>Prezentace aplikace PowerPoint</vt:lpstr>
      <vt:lpstr>Prezentace aplikace PowerPoint</vt:lpstr>
      <vt:lpstr>Prezentace aplikace PowerPoint</vt:lpstr>
      <vt:lpstr>Klíčové změny pro období 2021 - 2027  u CLLD </vt:lpstr>
      <vt:lpstr> Specifický cíl 5.1  Komunitně vedený místní rozvoj </vt:lpstr>
      <vt:lpstr>Prezentace aplikace PowerPoint</vt:lpstr>
      <vt:lpstr>Prezentace aplikace PowerPoint</vt:lpstr>
      <vt:lpstr>Národní dotační programy 2021</vt:lpstr>
      <vt:lpstr>Národní dotační programy 2021</vt:lpstr>
      <vt:lpstr>Národní dotační programy 2021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Představení návrhu  IROP 2021-2027</dc:title>
  <dc:creator>Jana Doležalová</dc:creator>
  <cp:lastModifiedBy>Mazal Rostislav</cp:lastModifiedBy>
  <cp:revision>97</cp:revision>
  <dcterms:created xsi:type="dcterms:W3CDTF">2020-03-04T11:03:47Z</dcterms:created>
  <dcterms:modified xsi:type="dcterms:W3CDTF">2020-08-18T13:38:58Z</dcterms:modified>
</cp:coreProperties>
</file>