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353" r:id="rId5"/>
    <p:sldId id="359" r:id="rId6"/>
    <p:sldId id="323" r:id="rId7"/>
    <p:sldId id="356" r:id="rId8"/>
    <p:sldId id="347" r:id="rId9"/>
    <p:sldId id="357" r:id="rId10"/>
    <p:sldId id="352" r:id="rId11"/>
    <p:sldId id="358" r:id="rId12"/>
  </p:sldIdLst>
  <p:sldSz cx="9144000" cy="6858000" type="screen4x3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4" autoAdjust="0"/>
    <p:restoredTop sz="85076" autoAdjust="0"/>
  </p:normalViewPr>
  <p:slideViewPr>
    <p:cSldViewPr snapToGrid="0">
      <p:cViewPr varScale="1">
        <p:scale>
          <a:sx n="97" d="100"/>
          <a:sy n="97" d="100"/>
        </p:scale>
        <p:origin x="1380" y="84"/>
      </p:cViewPr>
      <p:guideLst>
        <p:guide orient="horz" pos="30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8:13.2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8:14.5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9:36.69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9:47.4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8:14.5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9:36.69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9:47.4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8:13.2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8:14.5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9:36.69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9:47.4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6T09:58:13.2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4501-2305-434B-86A7-57617AF30825}" type="datetimeFigureOut">
              <a:rPr lang="cs-CZ" smtClean="0"/>
              <a:t>20.08.2020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E33FF-A1BF-4B5D-8780-BF69DCE93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2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dárci: </a:t>
            </a:r>
            <a:r>
              <a:rPr lang="cs-CZ" dirty="0" err="1"/>
              <a:t>Jablotron</a:t>
            </a:r>
            <a:r>
              <a:rPr lang="cs-CZ" dirty="0"/>
              <a:t>, Karlín </a:t>
            </a:r>
            <a:r>
              <a:rPr lang="cs-CZ" dirty="0" err="1"/>
              <a:t>group</a:t>
            </a:r>
            <a:r>
              <a:rPr lang="cs-CZ" dirty="0"/>
              <a:t>, RSJ</a:t>
            </a:r>
          </a:p>
          <a:p>
            <a:endParaRPr lang="cs-CZ" dirty="0"/>
          </a:p>
          <a:p>
            <a:r>
              <a:rPr lang="cs-CZ" dirty="0"/>
              <a:t>Apolitičnost</a:t>
            </a:r>
          </a:p>
          <a:p>
            <a:endParaRPr lang="cs-CZ" dirty="0"/>
          </a:p>
          <a:p>
            <a:r>
              <a:rPr lang="cs-CZ" dirty="0"/>
              <a:t>Vzdělávání je investice s </a:t>
            </a:r>
            <a:r>
              <a:rPr lang="cs-CZ"/>
              <a:t>nejvyšším úroke</a:t>
            </a:r>
            <a:r>
              <a:rPr lang="cs-CZ" dirty="0"/>
              <a:t>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33FF-A1BF-4B5D-8780-BF69DCE93EB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9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Aby se mladí nestěhovali pryč</a:t>
            </a:r>
          </a:p>
          <a:p>
            <a:r>
              <a:rPr lang="cs-CZ" dirty="0"/>
              <a:t>Zaměstnavatelé s vysokou přidanou hodnotou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E33FF-A1BF-4B5D-8780-BF69DCE93EB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40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41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60BB6C72-D358-4058-8CA7-B4AEE3E869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412" y="1556526"/>
            <a:ext cx="4412560" cy="1825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88" indent="0" algn="ctr">
              <a:buNone/>
              <a:defRPr sz="2205"/>
            </a:lvl2pPr>
            <a:lvl3pPr marL="1007975" indent="0" algn="ctr">
              <a:buNone/>
              <a:defRPr sz="1984"/>
            </a:lvl3pPr>
            <a:lvl4pPr marL="1511964" indent="0" algn="ctr">
              <a:buNone/>
              <a:defRPr sz="1764"/>
            </a:lvl4pPr>
            <a:lvl5pPr marL="2015952" indent="0" algn="ctr">
              <a:buNone/>
              <a:defRPr sz="1764"/>
            </a:lvl5pPr>
            <a:lvl6pPr marL="2519940" indent="0" algn="ctr">
              <a:buNone/>
              <a:defRPr sz="1764"/>
            </a:lvl6pPr>
            <a:lvl7pPr marL="3023927" indent="0" algn="ctr">
              <a:buNone/>
              <a:defRPr sz="1764"/>
            </a:lvl7pPr>
            <a:lvl8pPr marL="3527915" indent="0" algn="ctr">
              <a:buNone/>
              <a:defRPr sz="1764"/>
            </a:lvl8pPr>
            <a:lvl9pPr marL="4031902" indent="0" algn="ctr">
              <a:buNone/>
              <a:defRPr sz="1764"/>
            </a:lvl9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F7434844-4984-6641-9C74-6D064FB14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3741" y="977264"/>
            <a:ext cx="3765881" cy="37658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8" name="Zástupný symbol obrázku 2">
            <a:extLst>
              <a:ext uri="{FF2B5EF4-FFF2-40B4-BE49-F238E27FC236}">
                <a16:creationId xmlns:a16="http://schemas.microsoft.com/office/drawing/2014/main" id="{DE758E5A-1420-6942-9D75-1F6B4A1A50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43350" y="3897630"/>
            <a:ext cx="2561642" cy="25616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 obrázek </a:t>
            </a:r>
          </a:p>
          <a:p>
            <a:endParaRPr lang="cs-CZ" dirty="0"/>
          </a:p>
        </p:txBody>
      </p:sp>
      <p:sp>
        <p:nvSpPr>
          <p:cNvPr id="9" name="Zástupný symbol obrázku 2">
            <a:extLst>
              <a:ext uri="{FF2B5EF4-FFF2-40B4-BE49-F238E27FC236}">
                <a16:creationId xmlns:a16="http://schemas.microsoft.com/office/drawing/2014/main" id="{B3AB1EC8-33F1-6D49-8549-711C4D7B38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69155" y="191451"/>
            <a:ext cx="1571625" cy="15716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obrázek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A745AB-169B-6A4F-ADA3-658173BE74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313" y="476250"/>
            <a:ext cx="2692082" cy="295274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 marL="0" algn="l">
              <a:lnSpc>
                <a:spcPct val="100000"/>
              </a:lnSpc>
              <a:defRPr sz="1200" b="1" i="0" baseline="0">
                <a:latin typeface="+mj-lt"/>
                <a:cs typeface="Arial" panose="020B0604020202020204" pitchFamily="34" charset="0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cs-CZ" sz="1600" b="1" spc="10" dirty="0">
                <a:solidFill>
                  <a:srgbClr val="231F20"/>
                </a:solidFill>
                <a:latin typeface="Arial"/>
                <a:cs typeface="Arial"/>
              </a:rPr>
              <a:t>2. 5. 2019 Kutná Hora </a:t>
            </a:r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524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84D1DC6-B2E0-47FF-A1F3-E56182927AAD}"/>
              </a:ext>
            </a:extLst>
          </p:cNvPr>
          <p:cNvSpPr txBox="1"/>
          <p:nvPr userDrawn="1"/>
        </p:nvSpPr>
        <p:spPr>
          <a:xfrm>
            <a:off x="4749802" y="2933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61624CF-1830-4C86-BCB7-AFD22223D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294" y="4362445"/>
            <a:ext cx="1819275" cy="1819275"/>
          </a:xfrm>
          <a:prstGeom prst="rect">
            <a:avLst/>
          </a:prstGeom>
        </p:spPr>
      </p:pic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B2E8217B-044D-4A0D-9336-311F90378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918093"/>
            <a:ext cx="6276975" cy="2657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eaquo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</a:t>
            </a:r>
            <a:r>
              <a:rPr lang="cs-CZ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4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0797E7-C4C6-4F40-91B8-55BBD9BBAD0E}"/>
              </a:ext>
            </a:extLst>
          </p:cNvPr>
          <p:cNvSpPr txBox="1"/>
          <p:nvPr userDrawn="1"/>
        </p:nvSpPr>
        <p:spPr>
          <a:xfrm>
            <a:off x="4749802" y="2933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B27342-1451-449D-832B-241603CCA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567" y="1865944"/>
            <a:ext cx="4168148" cy="3126111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C029D8-A0EE-413A-97E1-AA0E88FC7E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308" y="2503135"/>
            <a:ext cx="3254937" cy="8611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Děkujeme</a:t>
            </a:r>
          </a:p>
        </p:txBody>
      </p:sp>
    </p:spTree>
    <p:extLst>
      <p:ext uri="{BB962C8B-B14F-4D97-AF65-F5344CB8AC3E}">
        <p14:creationId xmlns:p14="http://schemas.microsoft.com/office/powerpoint/2010/main" val="7079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44CAA9-933F-4824-A520-3737F05DBE5C}"/>
              </a:ext>
            </a:extLst>
          </p:cNvPr>
          <p:cNvSpPr txBox="1"/>
          <p:nvPr userDrawn="1"/>
        </p:nvSpPr>
        <p:spPr>
          <a:xfrm>
            <a:off x="4749802" y="2933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800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468383F9-BE14-4355-A970-BBE2065E64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84" y="1188483"/>
            <a:ext cx="5857876" cy="2114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9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9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9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9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5" name="Zástupný symbol obrázku 2">
            <a:extLst>
              <a:ext uri="{FF2B5EF4-FFF2-40B4-BE49-F238E27FC236}">
                <a16:creationId xmlns:a16="http://schemas.microsoft.com/office/drawing/2014/main" id="{294260A0-0744-9340-8C3B-1CB7B96C48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3166186"/>
            <a:ext cx="3280257" cy="328025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5565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" userDrawn="1">
  <p:cSld name="1_007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90315" y="19026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4749802" y="293370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92581" y="1170263"/>
            <a:ext cx="2334658" cy="61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314348" y="2396980"/>
            <a:ext cx="144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1823621" y="2396980"/>
            <a:ext cx="144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3348962" y="2396980"/>
            <a:ext cx="144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5"/>
          </p:nvPr>
        </p:nvSpPr>
        <p:spPr>
          <a:xfrm>
            <a:off x="4842167" y="2396980"/>
            <a:ext cx="144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>
            <a:spLocks noGrp="1"/>
          </p:cNvSpPr>
          <p:nvPr>
            <p:ph type="pic" idx="6"/>
          </p:nvPr>
        </p:nvSpPr>
        <p:spPr>
          <a:xfrm>
            <a:off x="6761579" y="0"/>
            <a:ext cx="6194756" cy="619475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96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5491B7C0-6130-4221-9325-AB5C30D5A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03" y="1710003"/>
            <a:ext cx="5167961" cy="189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1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cs-CZ" sz="5001" b="1" spc="10" dirty="0">
                <a:solidFill>
                  <a:srgbClr val="231F20"/>
                </a:solidFill>
                <a:latin typeface="Arial"/>
                <a:cs typeface="Arial"/>
              </a:rPr>
              <a:t>Model školství a jeho problémů</a:t>
            </a:r>
            <a:endParaRPr lang="cs-CZ" sz="5001" dirty="0">
              <a:latin typeface="Arial"/>
              <a:cs typeface="Arial"/>
            </a:endParaRPr>
          </a:p>
        </p:txBody>
      </p:sp>
      <p:sp>
        <p:nvSpPr>
          <p:cNvPr id="9" name="Tětiva 8">
            <a:extLst>
              <a:ext uri="{FF2B5EF4-FFF2-40B4-BE49-F238E27FC236}">
                <a16:creationId xmlns:a16="http://schemas.microsoft.com/office/drawing/2014/main" id="{0EBDDE60-6796-4D2C-A4FA-6BC08E489047}"/>
              </a:ext>
            </a:extLst>
          </p:cNvPr>
          <p:cNvSpPr/>
          <p:nvPr userDrawn="1"/>
        </p:nvSpPr>
        <p:spPr>
          <a:xfrm rot="18695953">
            <a:off x="2163046" y="-1158827"/>
            <a:ext cx="2443159" cy="2443159"/>
          </a:xfrm>
          <a:prstGeom prst="chord">
            <a:avLst>
              <a:gd name="adj1" fmla="val 2700000"/>
              <a:gd name="adj2" fmla="val 13880412"/>
            </a:avLst>
          </a:prstGeom>
          <a:solidFill>
            <a:srgbClr val="F5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0" name="Tětiva 9">
            <a:extLst>
              <a:ext uri="{FF2B5EF4-FFF2-40B4-BE49-F238E27FC236}">
                <a16:creationId xmlns:a16="http://schemas.microsoft.com/office/drawing/2014/main" id="{1F63104F-DDD1-4B01-B2D8-6CF28A72DAE2}"/>
              </a:ext>
            </a:extLst>
          </p:cNvPr>
          <p:cNvSpPr/>
          <p:nvPr userDrawn="1"/>
        </p:nvSpPr>
        <p:spPr>
          <a:xfrm rot="7910354">
            <a:off x="3200526" y="5120730"/>
            <a:ext cx="3292135" cy="3292135"/>
          </a:xfrm>
          <a:prstGeom prst="chord">
            <a:avLst>
              <a:gd name="adj1" fmla="val 2700000"/>
              <a:gd name="adj2" fmla="val 13880412"/>
            </a:avLst>
          </a:prstGeom>
          <a:solidFill>
            <a:srgbClr val="2D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B2F875-75D4-484A-BD2E-2743ADC6B4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004" y="849864"/>
            <a:ext cx="2739777" cy="40248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>
              <a:lnSpc>
                <a:spcPct val="100000"/>
              </a:lnSpc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cs-CZ" sz="1600" b="1" spc="10" dirty="0">
                <a:solidFill>
                  <a:srgbClr val="231F20"/>
                </a:solidFill>
                <a:latin typeface="Arial"/>
                <a:cs typeface="Arial"/>
              </a:rPr>
              <a:t>2. 5. 2019 Praha</a:t>
            </a:r>
            <a:endParaRPr lang="cs-CZ" sz="1600" dirty="0">
              <a:latin typeface="Arial"/>
              <a:cs typeface="Arial"/>
            </a:endParaRPr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76AD801E-E9BF-4238-9F81-5803A4CB4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6622" y="0"/>
            <a:ext cx="6194756" cy="6194756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8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F5D68D25-4188-4F56-959B-980E3727B1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02" y="2019556"/>
            <a:ext cx="5703566" cy="267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1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z="5001" b="1" spc="10" dirty="0">
                <a:solidFill>
                  <a:srgbClr val="231F20"/>
                </a:solidFill>
                <a:latin typeface="Arial"/>
                <a:cs typeface="Arial"/>
              </a:rPr>
              <a:t>Analýza výzev vzdělávání</a:t>
            </a:r>
            <a:r>
              <a:rPr lang="cs-CZ" sz="5001" b="1" spc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4970" b="1" spc="10" dirty="0">
                <a:solidFill>
                  <a:srgbClr val="231F20"/>
                </a:solidFill>
                <a:latin typeface="Arial"/>
                <a:cs typeface="Arial"/>
              </a:rPr>
              <a:t>v České republice</a:t>
            </a:r>
            <a:endParaRPr lang="cs-CZ" sz="4900" dirty="0">
              <a:latin typeface="Arial"/>
              <a:cs typeface="Arial"/>
            </a:endParaRPr>
          </a:p>
        </p:txBody>
      </p:sp>
      <p:sp>
        <p:nvSpPr>
          <p:cNvPr id="8" name="Tětiva 7">
            <a:extLst>
              <a:ext uri="{FF2B5EF4-FFF2-40B4-BE49-F238E27FC236}">
                <a16:creationId xmlns:a16="http://schemas.microsoft.com/office/drawing/2014/main" id="{14EC4865-E212-4B85-9ED3-59D596870F32}"/>
              </a:ext>
            </a:extLst>
          </p:cNvPr>
          <p:cNvSpPr/>
          <p:nvPr userDrawn="1"/>
        </p:nvSpPr>
        <p:spPr>
          <a:xfrm rot="18695953">
            <a:off x="6168117" y="-885330"/>
            <a:ext cx="1867425" cy="1867425"/>
          </a:xfrm>
          <a:prstGeom prst="chord">
            <a:avLst>
              <a:gd name="adj1" fmla="val 2700000"/>
              <a:gd name="adj2" fmla="val 13880412"/>
            </a:avLst>
          </a:prstGeom>
          <a:solidFill>
            <a:srgbClr val="2D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Tětiva 8">
            <a:extLst>
              <a:ext uri="{FF2B5EF4-FFF2-40B4-BE49-F238E27FC236}">
                <a16:creationId xmlns:a16="http://schemas.microsoft.com/office/drawing/2014/main" id="{40615085-5C09-41BC-91F0-CCECE9F7642B}"/>
              </a:ext>
            </a:extLst>
          </p:cNvPr>
          <p:cNvSpPr/>
          <p:nvPr userDrawn="1"/>
        </p:nvSpPr>
        <p:spPr>
          <a:xfrm rot="2510706">
            <a:off x="6827820" y="2408634"/>
            <a:ext cx="4413204" cy="4457042"/>
          </a:xfrm>
          <a:prstGeom prst="chord">
            <a:avLst>
              <a:gd name="adj1" fmla="val 2700000"/>
              <a:gd name="adj2" fmla="val 13880412"/>
            </a:avLst>
          </a:prstGeom>
          <a:solidFill>
            <a:srgbClr val="C0D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716ADF-736A-45D2-853F-CC0B28500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004" y="849864"/>
            <a:ext cx="2739777" cy="40248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>
              <a:lnSpc>
                <a:spcPct val="100000"/>
              </a:lnSpc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cs-CZ" sz="1600" b="1" spc="10" dirty="0">
                <a:solidFill>
                  <a:srgbClr val="231F20"/>
                </a:solidFill>
                <a:latin typeface="Arial"/>
                <a:cs typeface="Arial"/>
              </a:rPr>
              <a:t>2. 5. 2019 Praha</a:t>
            </a:r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1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00EC577-401E-44E7-A308-AD7DE09BC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405" y="0"/>
            <a:ext cx="4037595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A624100-9F31-1D42-91DE-D637B00FC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412" y="1556526"/>
            <a:ext cx="4412560" cy="1825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88" indent="0" algn="ctr">
              <a:buNone/>
              <a:defRPr sz="2205"/>
            </a:lvl2pPr>
            <a:lvl3pPr marL="1007975" indent="0" algn="ctr">
              <a:buNone/>
              <a:defRPr sz="1984"/>
            </a:lvl3pPr>
            <a:lvl4pPr marL="1511964" indent="0" algn="ctr">
              <a:buNone/>
              <a:defRPr sz="1764"/>
            </a:lvl4pPr>
            <a:lvl5pPr marL="2015952" indent="0" algn="ctr">
              <a:buNone/>
              <a:defRPr sz="1764"/>
            </a:lvl5pPr>
            <a:lvl6pPr marL="2519940" indent="0" algn="ctr">
              <a:buNone/>
              <a:defRPr sz="1764"/>
            </a:lvl6pPr>
            <a:lvl7pPr marL="3023927" indent="0" algn="ctr">
              <a:buNone/>
              <a:defRPr sz="1764"/>
            </a:lvl7pPr>
            <a:lvl8pPr marL="3527915" indent="0" algn="ctr">
              <a:buNone/>
              <a:defRPr sz="1764"/>
            </a:lvl8pPr>
            <a:lvl9pPr marL="4031902" indent="0" algn="ctr">
              <a:buNone/>
              <a:defRPr sz="1764"/>
            </a:lvl9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13D9AE-D1CB-304C-B0FA-107149563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313" y="476250"/>
            <a:ext cx="2692082" cy="295274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 marL="0" algn="l">
              <a:lnSpc>
                <a:spcPct val="100000"/>
              </a:lnSpc>
              <a:defRPr sz="1200" b="1" i="0" baseline="0">
                <a:latin typeface="+mj-lt"/>
                <a:cs typeface="Arial" panose="020B0604020202020204" pitchFamily="34" charset="0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cs-CZ" sz="1600" b="1" spc="10" dirty="0">
                <a:solidFill>
                  <a:srgbClr val="231F20"/>
                </a:solidFill>
                <a:latin typeface="Arial"/>
                <a:cs typeface="Arial"/>
              </a:rPr>
              <a:t>2. 5. 2019 Kutná Hora </a:t>
            </a:r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75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ětiva 7">
            <a:extLst>
              <a:ext uri="{FF2B5EF4-FFF2-40B4-BE49-F238E27FC236}">
                <a16:creationId xmlns:a16="http://schemas.microsoft.com/office/drawing/2014/main" id="{14EC4865-E212-4B85-9ED3-59D596870F32}"/>
              </a:ext>
            </a:extLst>
          </p:cNvPr>
          <p:cNvSpPr/>
          <p:nvPr userDrawn="1"/>
        </p:nvSpPr>
        <p:spPr>
          <a:xfrm rot="18695953">
            <a:off x="6168117" y="-885330"/>
            <a:ext cx="1867425" cy="1867425"/>
          </a:xfrm>
          <a:prstGeom prst="chord">
            <a:avLst>
              <a:gd name="adj1" fmla="val 2700000"/>
              <a:gd name="adj2" fmla="val 13880412"/>
            </a:avLst>
          </a:prstGeom>
          <a:solidFill>
            <a:srgbClr val="2D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Tětiva 8">
            <a:extLst>
              <a:ext uri="{FF2B5EF4-FFF2-40B4-BE49-F238E27FC236}">
                <a16:creationId xmlns:a16="http://schemas.microsoft.com/office/drawing/2014/main" id="{40615085-5C09-41BC-91F0-CCECE9F7642B}"/>
              </a:ext>
            </a:extLst>
          </p:cNvPr>
          <p:cNvSpPr/>
          <p:nvPr userDrawn="1"/>
        </p:nvSpPr>
        <p:spPr>
          <a:xfrm rot="2510706">
            <a:off x="6827820" y="2408634"/>
            <a:ext cx="4413204" cy="4457042"/>
          </a:xfrm>
          <a:prstGeom prst="chord">
            <a:avLst>
              <a:gd name="adj1" fmla="val 2700000"/>
              <a:gd name="adj2" fmla="val 13880412"/>
            </a:avLst>
          </a:prstGeom>
          <a:solidFill>
            <a:srgbClr val="C0D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820643A-2BDA-2D49-B355-AD88016AC2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412" y="1556526"/>
            <a:ext cx="4412560" cy="1825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88" indent="0" algn="ctr">
              <a:buNone/>
              <a:defRPr sz="2205"/>
            </a:lvl2pPr>
            <a:lvl3pPr marL="1007975" indent="0" algn="ctr">
              <a:buNone/>
              <a:defRPr sz="1984"/>
            </a:lvl3pPr>
            <a:lvl4pPr marL="1511964" indent="0" algn="ctr">
              <a:buNone/>
              <a:defRPr sz="1764"/>
            </a:lvl4pPr>
            <a:lvl5pPr marL="2015952" indent="0" algn="ctr">
              <a:buNone/>
              <a:defRPr sz="1764"/>
            </a:lvl5pPr>
            <a:lvl6pPr marL="2519940" indent="0" algn="ctr">
              <a:buNone/>
              <a:defRPr sz="1764"/>
            </a:lvl6pPr>
            <a:lvl7pPr marL="3023927" indent="0" algn="ctr">
              <a:buNone/>
              <a:defRPr sz="1764"/>
            </a:lvl7pPr>
            <a:lvl8pPr marL="3527915" indent="0" algn="ctr">
              <a:buNone/>
              <a:defRPr sz="1764"/>
            </a:lvl8pPr>
            <a:lvl9pPr marL="4031902" indent="0" algn="ctr">
              <a:buNone/>
              <a:defRPr sz="1764"/>
            </a:lvl9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88D60F-D78B-D44C-8C99-218BF2340D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313" y="476250"/>
            <a:ext cx="2692082" cy="295274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 marL="0" algn="l">
              <a:lnSpc>
                <a:spcPct val="100000"/>
              </a:lnSpc>
              <a:defRPr sz="1200" b="1" i="0" baseline="0">
                <a:latin typeface="+mj-lt"/>
                <a:cs typeface="Arial" panose="020B0604020202020204" pitchFamily="34" charset="0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cs-CZ" sz="1600" b="1" spc="10" dirty="0">
                <a:solidFill>
                  <a:srgbClr val="231F20"/>
                </a:solidFill>
                <a:latin typeface="Arial"/>
                <a:cs typeface="Arial"/>
              </a:rPr>
              <a:t>2. 5. 2019 Kutná Hora </a:t>
            </a:r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77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ětiva 8">
            <a:extLst>
              <a:ext uri="{FF2B5EF4-FFF2-40B4-BE49-F238E27FC236}">
                <a16:creationId xmlns:a16="http://schemas.microsoft.com/office/drawing/2014/main" id="{0EBDDE60-6796-4D2C-A4FA-6BC08E489047}"/>
              </a:ext>
            </a:extLst>
          </p:cNvPr>
          <p:cNvSpPr/>
          <p:nvPr userDrawn="1"/>
        </p:nvSpPr>
        <p:spPr>
          <a:xfrm rot="18695953">
            <a:off x="3808966" y="-1158827"/>
            <a:ext cx="2443159" cy="2443159"/>
          </a:xfrm>
          <a:prstGeom prst="chord">
            <a:avLst>
              <a:gd name="adj1" fmla="val 2700000"/>
              <a:gd name="adj2" fmla="val 13880412"/>
            </a:avLst>
          </a:prstGeom>
          <a:solidFill>
            <a:srgbClr val="F5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0" name="Tětiva 9">
            <a:extLst>
              <a:ext uri="{FF2B5EF4-FFF2-40B4-BE49-F238E27FC236}">
                <a16:creationId xmlns:a16="http://schemas.microsoft.com/office/drawing/2014/main" id="{1F63104F-DDD1-4B01-B2D8-6CF28A72DAE2}"/>
              </a:ext>
            </a:extLst>
          </p:cNvPr>
          <p:cNvSpPr/>
          <p:nvPr userDrawn="1"/>
        </p:nvSpPr>
        <p:spPr>
          <a:xfrm rot="7910354">
            <a:off x="3200526" y="5120730"/>
            <a:ext cx="3292135" cy="3292135"/>
          </a:xfrm>
          <a:prstGeom prst="chord">
            <a:avLst>
              <a:gd name="adj1" fmla="val 2700000"/>
              <a:gd name="adj2" fmla="val 13880412"/>
            </a:avLst>
          </a:prstGeom>
          <a:solidFill>
            <a:srgbClr val="2D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76AD801E-E9BF-4238-9F81-5803A4CB4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6622" y="0"/>
            <a:ext cx="6194756" cy="619475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FFFEEE3-F81E-F947-9C44-46C6CD4988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412" y="1556526"/>
            <a:ext cx="4412560" cy="1825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88" indent="0" algn="ctr">
              <a:buNone/>
              <a:defRPr sz="2205"/>
            </a:lvl2pPr>
            <a:lvl3pPr marL="1007975" indent="0" algn="ctr">
              <a:buNone/>
              <a:defRPr sz="1984"/>
            </a:lvl3pPr>
            <a:lvl4pPr marL="1511964" indent="0" algn="ctr">
              <a:buNone/>
              <a:defRPr sz="1764"/>
            </a:lvl4pPr>
            <a:lvl5pPr marL="2015952" indent="0" algn="ctr">
              <a:buNone/>
              <a:defRPr sz="1764"/>
            </a:lvl5pPr>
            <a:lvl6pPr marL="2519940" indent="0" algn="ctr">
              <a:buNone/>
              <a:defRPr sz="1764"/>
            </a:lvl6pPr>
            <a:lvl7pPr marL="3023927" indent="0" algn="ctr">
              <a:buNone/>
              <a:defRPr sz="1764"/>
            </a:lvl7pPr>
            <a:lvl8pPr marL="3527915" indent="0" algn="ctr">
              <a:buNone/>
              <a:defRPr sz="1764"/>
            </a:lvl8pPr>
            <a:lvl9pPr marL="4031902" indent="0" algn="ctr">
              <a:buNone/>
              <a:defRPr sz="1764"/>
            </a:lvl9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9BF5CA-A0CA-3F4B-8368-539A4DA144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313" y="476250"/>
            <a:ext cx="2692082" cy="295274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 marL="0" algn="l">
              <a:lnSpc>
                <a:spcPct val="100000"/>
              </a:lnSpc>
              <a:defRPr sz="1200" b="1" i="0" baseline="0">
                <a:latin typeface="+mj-lt"/>
                <a:cs typeface="Arial" panose="020B0604020202020204" pitchFamily="34" charset="0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cs-CZ" sz="1600" b="1" spc="10" dirty="0">
                <a:solidFill>
                  <a:srgbClr val="231F20"/>
                </a:solidFill>
                <a:latin typeface="Arial"/>
                <a:cs typeface="Arial"/>
              </a:rPr>
              <a:t>2. 5. 2019 Kutná Hora </a:t>
            </a:r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52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17D19DD-ECC1-46B6-8D63-CB3E05938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0" y="2489494"/>
            <a:ext cx="2185553" cy="29140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29D28C-5FF0-4C8E-A650-C5B066712353}"/>
              </a:ext>
            </a:extLst>
          </p:cNvPr>
          <p:cNvSpPr txBox="1"/>
          <p:nvPr userDrawn="1"/>
        </p:nvSpPr>
        <p:spPr>
          <a:xfrm>
            <a:off x="4749802" y="2933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9CCFFB2-FEB0-1347-84D5-9E1CF19B6E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412" y="1556526"/>
            <a:ext cx="4412560" cy="1825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88" indent="0" algn="ctr">
              <a:buNone/>
              <a:defRPr sz="2205"/>
            </a:lvl2pPr>
            <a:lvl3pPr marL="1007975" indent="0" algn="ctr">
              <a:buNone/>
              <a:defRPr sz="1984"/>
            </a:lvl3pPr>
            <a:lvl4pPr marL="1511964" indent="0" algn="ctr">
              <a:buNone/>
              <a:defRPr sz="1764"/>
            </a:lvl4pPr>
            <a:lvl5pPr marL="2015952" indent="0" algn="ctr">
              <a:buNone/>
              <a:defRPr sz="1764"/>
            </a:lvl5pPr>
            <a:lvl6pPr marL="2519940" indent="0" algn="ctr">
              <a:buNone/>
              <a:defRPr sz="1764"/>
            </a:lvl6pPr>
            <a:lvl7pPr marL="3023927" indent="0" algn="ctr">
              <a:buNone/>
              <a:defRPr sz="1764"/>
            </a:lvl7pPr>
            <a:lvl8pPr marL="3527915" indent="0" algn="ctr">
              <a:buNone/>
              <a:defRPr sz="1764"/>
            </a:lvl8pPr>
            <a:lvl9pPr marL="4031902" indent="0" algn="ctr">
              <a:buNone/>
              <a:defRPr sz="1764"/>
            </a:lvl9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11C44F-2104-164E-BF37-DD96B71482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313" y="476250"/>
            <a:ext cx="2692082" cy="295274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 marL="0" algn="l">
              <a:lnSpc>
                <a:spcPct val="100000"/>
              </a:lnSpc>
              <a:defRPr sz="1200" b="1" i="0" baseline="0">
                <a:latin typeface="+mj-lt"/>
                <a:cs typeface="Arial" panose="020B0604020202020204" pitchFamily="34" charset="0"/>
              </a:defRPr>
            </a:lvl1pPr>
          </a:lstStyle>
          <a:p>
            <a:pPr marL="0">
              <a:lnSpc>
                <a:spcPct val="100000"/>
              </a:lnSpc>
            </a:pPr>
            <a:r>
              <a:rPr lang="cs-CZ" sz="1600" b="1" spc="10" dirty="0">
                <a:solidFill>
                  <a:srgbClr val="231F20"/>
                </a:solidFill>
                <a:latin typeface="Arial"/>
                <a:cs typeface="Arial"/>
              </a:rPr>
              <a:t>2. 5. 2019 Kutná Hora </a:t>
            </a:r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90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E87F25-9423-4CC5-B296-4139B7424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26160"/>
            <a:ext cx="4543742" cy="1375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eaquo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75" y="111125"/>
            <a:ext cx="371792" cy="365125"/>
          </a:xfrm>
        </p:spPr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CD380F-25BF-4E16-828E-4796D7C89458}"/>
              </a:ext>
            </a:extLst>
          </p:cNvPr>
          <p:cNvSpPr txBox="1"/>
          <p:nvPr userDrawn="1"/>
        </p:nvSpPr>
        <p:spPr>
          <a:xfrm>
            <a:off x="4749802" y="2933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B12D09-4B47-4212-943F-026B9DF20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"/>
            <a:ext cx="6858000" cy="6858000"/>
          </a:xfrm>
          <a:prstGeom prst="rect">
            <a:avLst/>
          </a:prstGeom>
        </p:spPr>
      </p:pic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42D64EBB-D357-4AD7-9D9F-EB791A2EE4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464" y="2761469"/>
            <a:ext cx="4010025" cy="1056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96" indent="0">
              <a:buFontTx/>
              <a:buNone/>
              <a:defRPr sz="6000" b="1"/>
            </a:lvl2pPr>
            <a:lvl3pPr marL="1007991" indent="0">
              <a:buFontTx/>
              <a:buNone/>
              <a:defRPr sz="6000" b="1"/>
            </a:lvl3pPr>
            <a:lvl4pPr marL="1511987" indent="0">
              <a:buFontTx/>
              <a:buNone/>
              <a:defRPr sz="6000" b="1"/>
            </a:lvl4pPr>
            <a:lvl5pPr marL="2015985" indent="0">
              <a:buFontTx/>
              <a:buNone/>
              <a:defRPr sz="6000" b="1"/>
            </a:lvl5pPr>
          </a:lstStyle>
          <a:p>
            <a:pPr lvl="0"/>
            <a:r>
              <a:rPr lang="cs-CZ" dirty="0"/>
              <a:t>Kapitola</a:t>
            </a:r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8BFEE28E-56EB-894F-BD07-8A451F902C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4" y="2109959"/>
            <a:ext cx="1410336" cy="5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96" indent="0">
              <a:buFontTx/>
              <a:buNone/>
              <a:defRPr sz="6000" b="1"/>
            </a:lvl2pPr>
            <a:lvl3pPr marL="1007991" indent="0">
              <a:buFontTx/>
              <a:buNone/>
              <a:defRPr sz="6000" b="1"/>
            </a:lvl3pPr>
            <a:lvl4pPr marL="1511987" indent="0">
              <a:buFontTx/>
              <a:buNone/>
              <a:defRPr sz="6000" b="1"/>
            </a:lvl4pPr>
            <a:lvl5pPr marL="2015985" indent="0">
              <a:buFontTx/>
              <a:buNone/>
              <a:defRPr sz="6000" b="1"/>
            </a:lvl5pPr>
          </a:lstStyle>
          <a:p>
            <a:pPr lvl="0"/>
            <a:r>
              <a:rPr lang="cs-CZ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1091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E87F25-9423-4CC5-B296-4139B7424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26160"/>
            <a:ext cx="4543742" cy="1375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eaquo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CD380F-25BF-4E16-828E-4796D7C89458}"/>
              </a:ext>
            </a:extLst>
          </p:cNvPr>
          <p:cNvSpPr txBox="1"/>
          <p:nvPr userDrawn="1"/>
        </p:nvSpPr>
        <p:spPr>
          <a:xfrm>
            <a:off x="4749802" y="2933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800" dirty="0"/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42D64EBB-D357-4AD7-9D9F-EB791A2EE4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464" y="2761469"/>
            <a:ext cx="4010025" cy="10561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96" indent="0">
              <a:buFontTx/>
              <a:buNone/>
              <a:defRPr sz="6000" b="1"/>
            </a:lvl2pPr>
            <a:lvl3pPr marL="1007991" indent="0">
              <a:buFontTx/>
              <a:buNone/>
              <a:defRPr sz="6000" b="1"/>
            </a:lvl3pPr>
            <a:lvl4pPr marL="1511987" indent="0">
              <a:buFontTx/>
              <a:buNone/>
              <a:defRPr sz="6000" b="1"/>
            </a:lvl4pPr>
            <a:lvl5pPr marL="2015985" indent="0">
              <a:buFontTx/>
              <a:buNone/>
              <a:defRPr sz="6000" b="1"/>
            </a:lvl5pPr>
          </a:lstStyle>
          <a:p>
            <a:pPr lvl="0"/>
            <a:r>
              <a:rPr lang="cs-CZ" dirty="0"/>
              <a:t>Kapitola</a:t>
            </a:r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8BFEE28E-56EB-894F-BD07-8A451F902C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4" y="2109959"/>
            <a:ext cx="1410336" cy="5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96" indent="0">
              <a:buFontTx/>
              <a:buNone/>
              <a:defRPr sz="6000" b="1"/>
            </a:lvl2pPr>
            <a:lvl3pPr marL="1007991" indent="0">
              <a:buFontTx/>
              <a:buNone/>
              <a:defRPr sz="6000" b="1"/>
            </a:lvl3pPr>
            <a:lvl4pPr marL="1511987" indent="0">
              <a:buFontTx/>
              <a:buNone/>
              <a:defRPr sz="6000" b="1"/>
            </a:lvl4pPr>
            <a:lvl5pPr marL="2015985" indent="0">
              <a:buFontTx/>
              <a:buNone/>
              <a:defRPr sz="6000" b="1"/>
            </a:lvl5pPr>
          </a:lstStyle>
          <a:p>
            <a:pPr lvl="0"/>
            <a:r>
              <a:rPr lang="cs-CZ" dirty="0"/>
              <a:t>01</a:t>
            </a:r>
          </a:p>
        </p:txBody>
      </p:sp>
      <p:sp>
        <p:nvSpPr>
          <p:cNvPr id="12" name="Zástupný symbol obrázku 2">
            <a:extLst>
              <a:ext uri="{FF2B5EF4-FFF2-40B4-BE49-F238E27FC236}">
                <a16:creationId xmlns:a16="http://schemas.microsoft.com/office/drawing/2014/main" id="{F6978412-3FCB-6648-9874-04B6BA4336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43575" y="1034491"/>
            <a:ext cx="3280257" cy="328025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7CDB1917-8CC9-6349-9E54-404F446191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34533" y="4249144"/>
            <a:ext cx="2121587" cy="21215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 obrázek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2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D05F2B-E8BB-4173-82D2-873F0EE8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773" y="0"/>
            <a:ext cx="1877378" cy="6858000"/>
          </a:xfrm>
          <a:prstGeom prst="rect">
            <a:avLst/>
          </a:prstGeom>
        </p:spPr>
      </p:pic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17F6A207-65C2-4C31-AF9C-5CC8BC19F4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825" y="974160"/>
            <a:ext cx="5379449" cy="149084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>
              <a:lnSpc>
                <a:spcPct val="100000"/>
              </a:lnSpc>
            </a:pPr>
            <a:r>
              <a:rPr lang="cs-CZ" sz="4400" b="1" spc="10" dirty="0">
                <a:solidFill>
                  <a:srgbClr val="231F20"/>
                </a:solidFill>
                <a:latin typeface="Arial"/>
                <a:cs typeface="Arial"/>
              </a:rPr>
              <a:t>Nadpis</a:t>
            </a:r>
            <a:endParaRPr lang="cs-CZ" sz="4000" dirty="0">
              <a:latin typeface="Arial"/>
              <a:cs typeface="Arial"/>
            </a:endParaRP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78448D57-0372-47D2-9A4A-DD0A8D3AF8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312" y="3097142"/>
            <a:ext cx="5669597" cy="1062037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eaquo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placeat.Tus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doluptatet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quo vel id quo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magnam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hicia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dentoru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omnitem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vent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Bea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voluptiunt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accuscit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maioreprovit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aut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imenimpor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si re dis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moluptatur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molum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quatet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reperor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umquat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dia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consecu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ptaepta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inctatu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sciur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? Nis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duciis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re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dolum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qui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volucaeprae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dolessita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nonsenis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apiet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rem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6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5731-BB6A-4A5B-94F5-112B1A3CAF6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C01023-4FF8-482D-A893-D00F60DC1D86}"/>
              </a:ext>
            </a:extLst>
          </p:cNvPr>
          <p:cNvSpPr txBox="1"/>
          <p:nvPr userDrawn="1"/>
        </p:nvSpPr>
        <p:spPr>
          <a:xfrm>
            <a:off x="4749802" y="2933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800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9F495321-D4BC-4584-A5F0-C7EB10A874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5864" y="0"/>
            <a:ext cx="6194756" cy="619475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3491083E-E057-E745-BF10-713D2291D9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313" y="2514212"/>
            <a:ext cx="5881053" cy="2369880"/>
          </a:xfrm>
          <a:prstGeom prst="rect">
            <a:avLst/>
          </a:prstGeom>
        </p:spPr>
        <p:txBody>
          <a:bodyPr wrap="none" lIns="0" tIns="0" rIns="0" bIns="0" numCol="4" spcCol="216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eaquo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placeat.Tus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doluptatet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quo vel id quo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magnam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hicia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dentoru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omnitem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experuptaqueeaquo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placeat.Tus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doluptatet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quo vel id quo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magnam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hicia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dentoru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omnitem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vent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eaquo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placeat.Tus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doluptatet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quo vel id quo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magnam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hicia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dentoru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omnitem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vent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eaquo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placeat.Tus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doluptatet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quo vel id quo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magnam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hicia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dentoru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omnitem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vent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verum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dolloriatem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experuptaque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eaquo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fugitatios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placeat.Tus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quia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doluptatet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quo vel id quo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magnam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hicia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dentoru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mquam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omnitem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voluptae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vent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200" dirty="0">
              <a:latin typeface="Arial"/>
              <a:cs typeface="Arial"/>
            </a:endParaRPr>
          </a:p>
        </p:txBody>
      </p:sp>
      <p:sp>
        <p:nvSpPr>
          <p:cNvPr id="18" name="Zástupný text 3">
            <a:extLst>
              <a:ext uri="{FF2B5EF4-FFF2-40B4-BE49-F238E27FC236}">
                <a16:creationId xmlns:a16="http://schemas.microsoft.com/office/drawing/2014/main" id="{BD8EA244-6849-CB46-8C19-736E14647E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825" y="974160"/>
            <a:ext cx="5379449" cy="149084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>
              <a:lnSpc>
                <a:spcPct val="100000"/>
              </a:lnSpc>
            </a:pPr>
            <a:r>
              <a:rPr lang="cs-CZ" sz="4400" b="1" spc="10" dirty="0">
                <a:solidFill>
                  <a:srgbClr val="231F20"/>
                </a:solidFill>
                <a:latin typeface="Arial"/>
                <a:cs typeface="Arial"/>
              </a:rPr>
              <a:t>Nadpis</a:t>
            </a:r>
            <a:endParaRPr lang="cs-CZ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6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21" y="111125"/>
            <a:ext cx="37179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5F75731-BB6A-4A5B-94F5-112B1A3CAF6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862C9E32-223C-E140-8813-5D895D94F97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62" y="5517337"/>
            <a:ext cx="2735103" cy="11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7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72" r:id="rId7"/>
    <p:sldLayoutId id="2147483666" r:id="rId8"/>
    <p:sldLayoutId id="2147483667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customXml" Target="../ink/ink8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customXml" Target="../ink/ink7.xml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emf"/><Relationship Id="rId7" Type="http://schemas.openxmlformats.org/officeDocument/2006/relationships/customXml" Target="../ink/ink12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customXml" Target="../ink/ink11.xml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17">
            <a:extLst>
              <a:ext uri="{FF2B5EF4-FFF2-40B4-BE49-F238E27FC236}">
                <a16:creationId xmlns:a16="http://schemas.microsoft.com/office/drawing/2014/main" id="{B4D17FA2-7528-E74C-B5F1-8C838A673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459" y="1947618"/>
            <a:ext cx="4794426" cy="1825171"/>
          </a:xfrm>
        </p:spPr>
        <p:txBody>
          <a:bodyPr>
            <a:normAutofit fontScale="92500"/>
          </a:bodyPr>
          <a:lstStyle/>
          <a:p>
            <a:r>
              <a:rPr lang="cs-CZ" dirty="0" err="1"/>
              <a:t>Eduzměna</a:t>
            </a:r>
            <a:r>
              <a:rPr lang="cs-CZ" dirty="0"/>
              <a:t> se představuje</a:t>
            </a:r>
          </a:p>
        </p:txBody>
      </p:sp>
      <p:sp>
        <p:nvSpPr>
          <p:cNvPr id="17" name="Nadpis 16">
            <a:extLst>
              <a:ext uri="{FF2B5EF4-FFF2-40B4-BE49-F238E27FC236}">
                <a16:creationId xmlns:a16="http://schemas.microsoft.com/office/drawing/2014/main" id="{2F9DA661-F553-4B4C-BA9D-5A72932C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26" y="3989641"/>
            <a:ext cx="3158866" cy="9604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/>
              <a:t>Kamila Drtilová, Miroslav Hřebecký</a:t>
            </a:r>
            <a:br>
              <a:rPr lang="cs-CZ" sz="1600" dirty="0"/>
            </a:br>
            <a:r>
              <a:rPr lang="cs-CZ" sz="1600" dirty="0"/>
              <a:t>setkání starostů MAS Lípa pro venkov</a:t>
            </a:r>
            <a:br>
              <a:rPr lang="cs-CZ" sz="1600" dirty="0"/>
            </a:br>
            <a:r>
              <a:rPr lang="cs-CZ" sz="1600" dirty="0"/>
              <a:t>20. srpna 2020,  Zbraslavice</a:t>
            </a:r>
          </a:p>
        </p:txBody>
      </p:sp>
      <p:pic>
        <p:nvPicPr>
          <p:cNvPr id="24" name="Picture Placeholder 23" descr="A picture containing outdoor, building, grass, clock&#10;&#10;Description automatically generated">
            <a:extLst>
              <a:ext uri="{FF2B5EF4-FFF2-40B4-BE49-F238E27FC236}">
                <a16:creationId xmlns:a16="http://schemas.microsoft.com/office/drawing/2014/main" id="{D69E56F2-2003-4706-932B-5FCE7ACB62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4171" y="398728"/>
            <a:ext cx="3765881" cy="3765881"/>
          </a:xfrm>
        </p:spPr>
      </p:pic>
      <p:pic>
        <p:nvPicPr>
          <p:cNvPr id="42" name="Picture Placeholder 41" descr="A group of kids posing for a photo&#10;&#10;Description automatically generated">
            <a:extLst>
              <a:ext uri="{FF2B5EF4-FFF2-40B4-BE49-F238E27FC236}">
                <a16:creationId xmlns:a16="http://schemas.microsoft.com/office/drawing/2014/main" id="{A2130854-13E8-4A52-B01C-29106EF6DB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2724" y="4164609"/>
            <a:ext cx="2561642" cy="2561642"/>
          </a:xfrm>
        </p:spPr>
      </p:pic>
      <p:pic>
        <p:nvPicPr>
          <p:cNvPr id="47" name="Picture Placeholder 46" descr="A picture containing person, boy, indoor, child&#10;&#10;Description automatically generated">
            <a:extLst>
              <a:ext uri="{FF2B5EF4-FFF2-40B4-BE49-F238E27FC236}">
                <a16:creationId xmlns:a16="http://schemas.microsoft.com/office/drawing/2014/main" id="{9F275451-F308-4551-BBAF-BC1B57A71B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1920" y="80010"/>
            <a:ext cx="1571625" cy="1571625"/>
          </a:xfrm>
        </p:spPr>
      </p:pic>
    </p:spTree>
    <p:extLst>
      <p:ext uri="{BB962C8B-B14F-4D97-AF65-F5344CB8AC3E}">
        <p14:creationId xmlns:p14="http://schemas.microsoft.com/office/powerpoint/2010/main" val="353053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058AB9E-FDA4-4E08-9202-D3E3705AFE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37" y="352084"/>
            <a:ext cx="4253363" cy="506352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AD43E6-2F99-4789-9917-44B265EF9A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825" y="2035256"/>
            <a:ext cx="4455175" cy="26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7">
            <a:extLst>
              <a:ext uri="{FF2B5EF4-FFF2-40B4-BE49-F238E27FC236}">
                <a16:creationId xmlns:a16="http://schemas.microsoft.com/office/drawing/2014/main" id="{DC3A4D4E-76A7-4055-B7E3-2B2303D46EFD}"/>
              </a:ext>
            </a:extLst>
          </p:cNvPr>
          <p:cNvSpPr/>
          <p:nvPr/>
        </p:nvSpPr>
        <p:spPr>
          <a:xfrm>
            <a:off x="4001123" y="2221695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Model</a:t>
            </a:r>
            <a:r>
              <a:rPr lang="cs-CZ" dirty="0"/>
              <a:t> </a:t>
            </a:r>
          </a:p>
        </p:txBody>
      </p:sp>
      <p:sp>
        <p:nvSpPr>
          <p:cNvPr id="11" name="Obdélník 8">
            <a:extLst>
              <a:ext uri="{FF2B5EF4-FFF2-40B4-BE49-F238E27FC236}">
                <a16:creationId xmlns:a16="http://schemas.microsoft.com/office/drawing/2014/main" id="{1A4E88F1-A78C-4B45-86C1-72586A8337C7}"/>
              </a:ext>
            </a:extLst>
          </p:cNvPr>
          <p:cNvSpPr/>
          <p:nvPr/>
        </p:nvSpPr>
        <p:spPr>
          <a:xfrm>
            <a:off x="4334324" y="3873323"/>
            <a:ext cx="1430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regionální</a:t>
            </a:r>
          </a:p>
        </p:txBody>
      </p:sp>
      <p:sp>
        <p:nvSpPr>
          <p:cNvPr id="15" name="Obdélník 10">
            <a:extLst>
              <a:ext uri="{FF2B5EF4-FFF2-40B4-BE49-F238E27FC236}">
                <a16:creationId xmlns:a16="http://schemas.microsoft.com/office/drawing/2014/main" id="{61784169-1E54-410C-AF6A-AFF531D228DE}"/>
              </a:ext>
            </a:extLst>
          </p:cNvPr>
          <p:cNvSpPr/>
          <p:nvPr/>
        </p:nvSpPr>
        <p:spPr>
          <a:xfrm>
            <a:off x="2030287" y="2837241"/>
            <a:ext cx="1478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vzdělávání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2BD875-5D60-4BF3-878D-05B4E7DAA473}"/>
              </a:ext>
            </a:extLst>
          </p:cNvPr>
          <p:cNvSpPr txBox="1">
            <a:spLocks/>
          </p:cNvSpPr>
          <p:nvPr/>
        </p:nvSpPr>
        <p:spPr>
          <a:xfrm>
            <a:off x="474971" y="1204331"/>
            <a:ext cx="6610114" cy="20945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4000" dirty="0"/>
              <a:t>Děkujeme za pozornost</a:t>
            </a:r>
            <a:endParaRPr lang="en-US" sz="4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5F9B62-C2CD-4BD8-8824-385ADEC25C7C}"/>
              </a:ext>
            </a:extLst>
          </p:cNvPr>
          <p:cNvSpPr txBox="1">
            <a:spLocks/>
          </p:cNvSpPr>
          <p:nvPr/>
        </p:nvSpPr>
        <p:spPr>
          <a:xfrm>
            <a:off x="474971" y="2221695"/>
            <a:ext cx="5467721" cy="120730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800" b="0" dirty="0">
              <a:latin typeface="All Round Gothic Bold" panose="020B08030202020201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45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6C74387D-8D95-4E04-93E1-BB6E4B8A4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033" y="3825069"/>
            <a:ext cx="2079156" cy="7325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A577BF-0061-40C5-B7DD-D60B51C655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68" y="4744711"/>
            <a:ext cx="2139274" cy="7325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5991426-1832-4D69-B891-099410308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63" y="3441006"/>
            <a:ext cx="2143979" cy="150068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7091A1-8456-43E5-A25A-F73C16950B4D}"/>
              </a:ext>
            </a:extLst>
          </p:cNvPr>
          <p:cNvSpPr txBox="1">
            <a:spLocks/>
          </p:cNvSpPr>
          <p:nvPr/>
        </p:nvSpPr>
        <p:spPr>
          <a:xfrm>
            <a:off x="707463" y="3092080"/>
            <a:ext cx="5597493" cy="532182"/>
          </a:xfrm>
          <a:prstGeom prst="rect">
            <a:avLst/>
          </a:prstGeom>
          <a:ln>
            <a:noFill/>
          </a:ln>
        </p:spPr>
        <p:txBody>
          <a:bodyPr anchor="b">
            <a:normAutofit lnSpcReduction="10000"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000" dirty="0"/>
              <a:t>Jedinečné spojení dárců</a:t>
            </a:r>
            <a:endParaRPr lang="en-US" sz="30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F3A6B2-7FE9-44A7-B6E1-DA16FFAF3B58}"/>
              </a:ext>
            </a:extLst>
          </p:cNvPr>
          <p:cNvSpPr txBox="1">
            <a:spLocks/>
          </p:cNvSpPr>
          <p:nvPr/>
        </p:nvSpPr>
        <p:spPr>
          <a:xfrm>
            <a:off x="707463" y="174513"/>
            <a:ext cx="7886520" cy="840521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/>
              <a:t>NF Eduzměna vznikl, aby: </a:t>
            </a:r>
            <a:endParaRPr lang="en-US" sz="280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EA5C94-AFB5-4B08-BE32-005F3A971D61}"/>
              </a:ext>
            </a:extLst>
          </p:cNvPr>
          <p:cNvSpPr txBox="1">
            <a:spLocks/>
          </p:cNvSpPr>
          <p:nvPr/>
        </p:nvSpPr>
        <p:spPr>
          <a:xfrm>
            <a:off x="490372" y="1196036"/>
            <a:ext cx="7134577" cy="185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1"/>
              <a:buFont typeface="Arial"/>
              <a:buNone/>
              <a:defRPr sz="5001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2800" b="0" dirty="0">
                <a:solidFill>
                  <a:schemeClr val="tx2">
                    <a:lumMod val="50000"/>
                  </a:schemeClr>
                </a:solidFill>
                <a:latin typeface="All Round Gothic Bold" panose="020B0803020202020104" pitchFamily="34" charset="-18"/>
              </a:rPr>
              <a:t>vytvořil zázemí pro podporu změn</a:t>
            </a:r>
          </a:p>
          <a:p>
            <a:pPr marL="6858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2800" b="0" dirty="0">
                <a:solidFill>
                  <a:schemeClr val="tx2">
                    <a:lumMod val="50000"/>
                  </a:schemeClr>
                </a:solidFill>
                <a:latin typeface="All Round Gothic Bold" panose="020B0803020202020104" pitchFamily="34" charset="-18"/>
              </a:rPr>
              <a:t>vyzdvihl téma vzdělávání</a:t>
            </a:r>
          </a:p>
          <a:p>
            <a:pPr marL="6858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cs-CZ" sz="2800" b="0" dirty="0">
                <a:solidFill>
                  <a:schemeClr val="tx2">
                    <a:lumMod val="50000"/>
                  </a:schemeClr>
                </a:solidFill>
                <a:latin typeface="All Round Gothic Bold" panose="020B0803020202020104" pitchFamily="34" charset="-18"/>
              </a:rPr>
              <a:t>ukázal, že se vyplatí spolupracovat</a:t>
            </a:r>
          </a:p>
          <a:p>
            <a:pPr marL="685800" indent="-4572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endParaRPr lang="cs-CZ" sz="2800" dirty="0">
              <a:solidFill>
                <a:schemeClr val="tx2">
                  <a:lumMod val="50000"/>
                </a:schemeClr>
              </a:solidFill>
              <a:latin typeface="All Round Gothic Bold" panose="020B0803020202020104" pitchFamily="34" charset="-1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135582-ACEF-4671-948C-5D4A2E7B6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111" y="4896676"/>
            <a:ext cx="1905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7">
            <a:extLst>
              <a:ext uri="{FF2B5EF4-FFF2-40B4-BE49-F238E27FC236}">
                <a16:creationId xmlns:a16="http://schemas.microsoft.com/office/drawing/2014/main" id="{DC3A4D4E-76A7-4055-B7E3-2B2303D46EFD}"/>
              </a:ext>
            </a:extLst>
          </p:cNvPr>
          <p:cNvSpPr/>
          <p:nvPr/>
        </p:nvSpPr>
        <p:spPr>
          <a:xfrm>
            <a:off x="4001123" y="2221695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Model</a:t>
            </a:r>
            <a:r>
              <a:rPr lang="cs-CZ" dirty="0"/>
              <a:t> </a:t>
            </a:r>
          </a:p>
        </p:txBody>
      </p:sp>
      <p:sp>
        <p:nvSpPr>
          <p:cNvPr id="11" name="Obdélník 8">
            <a:extLst>
              <a:ext uri="{FF2B5EF4-FFF2-40B4-BE49-F238E27FC236}">
                <a16:creationId xmlns:a16="http://schemas.microsoft.com/office/drawing/2014/main" id="{1A4E88F1-A78C-4B45-86C1-72586A8337C7}"/>
              </a:ext>
            </a:extLst>
          </p:cNvPr>
          <p:cNvSpPr/>
          <p:nvPr/>
        </p:nvSpPr>
        <p:spPr>
          <a:xfrm>
            <a:off x="4334324" y="3873323"/>
            <a:ext cx="1430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regionální</a:t>
            </a:r>
          </a:p>
        </p:txBody>
      </p:sp>
      <p:sp>
        <p:nvSpPr>
          <p:cNvPr id="13" name="Obdélník 9">
            <a:extLst>
              <a:ext uri="{FF2B5EF4-FFF2-40B4-BE49-F238E27FC236}">
                <a16:creationId xmlns:a16="http://schemas.microsoft.com/office/drawing/2014/main" id="{79AEDCAA-A880-4A70-AA42-DE0FF86CAD3C}"/>
              </a:ext>
            </a:extLst>
          </p:cNvPr>
          <p:cNvSpPr/>
          <p:nvPr/>
        </p:nvSpPr>
        <p:spPr>
          <a:xfrm>
            <a:off x="2758383" y="4453323"/>
            <a:ext cx="124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podpory</a:t>
            </a:r>
          </a:p>
        </p:txBody>
      </p:sp>
      <p:sp>
        <p:nvSpPr>
          <p:cNvPr id="15" name="Obdélník 10">
            <a:extLst>
              <a:ext uri="{FF2B5EF4-FFF2-40B4-BE49-F238E27FC236}">
                <a16:creationId xmlns:a16="http://schemas.microsoft.com/office/drawing/2014/main" id="{61784169-1E54-410C-AF6A-AFF531D228DE}"/>
              </a:ext>
            </a:extLst>
          </p:cNvPr>
          <p:cNvSpPr/>
          <p:nvPr/>
        </p:nvSpPr>
        <p:spPr>
          <a:xfrm>
            <a:off x="2030287" y="2837241"/>
            <a:ext cx="1478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vzdělávání</a:t>
            </a:r>
          </a:p>
        </p:txBody>
      </p:sp>
      <p:sp>
        <p:nvSpPr>
          <p:cNvPr id="8" name="TextovéPole 3">
            <a:extLst>
              <a:ext uri="{FF2B5EF4-FFF2-40B4-BE49-F238E27FC236}">
                <a16:creationId xmlns:a16="http://schemas.microsoft.com/office/drawing/2014/main" id="{EE9A07E4-0FD8-44D7-A8C7-B5058CA450EC}"/>
              </a:ext>
            </a:extLst>
          </p:cNvPr>
          <p:cNvSpPr txBox="1"/>
          <p:nvPr/>
        </p:nvSpPr>
        <p:spPr>
          <a:xfrm>
            <a:off x="482430" y="1712179"/>
            <a:ext cx="6754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Cílem je podpořit rozvoj celého území skrze lepší vzdělávání, všechny školy na Kutnohorsku</a:t>
            </a:r>
          </a:p>
        </p:txBody>
      </p:sp>
    </p:spTree>
    <p:extLst>
      <p:ext uri="{BB962C8B-B14F-4D97-AF65-F5344CB8AC3E}">
        <p14:creationId xmlns:p14="http://schemas.microsoft.com/office/powerpoint/2010/main" val="20385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7292053-8459-4A52-AD30-0CD741A115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923" y="1661651"/>
            <a:ext cx="6276975" cy="2133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tx2">
                    <a:lumMod val="50000"/>
                  </a:schemeClr>
                </a:solidFill>
                <a:latin typeface="All Round Gothic Bold" panose="020B0803020202020104" pitchFamily="34" charset="-18"/>
                <a:cs typeface="Arial"/>
                <a:sym typeface="Arial"/>
              </a:rPr>
              <a:t>pilotáž celostátní politiky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tx2">
                    <a:lumMod val="50000"/>
                  </a:schemeClr>
                </a:solidFill>
                <a:latin typeface="All Round Gothic Bold" panose="020B0803020202020104" pitchFamily="34" charset="-18"/>
                <a:cs typeface="Arial"/>
                <a:sym typeface="Arial"/>
              </a:rPr>
              <a:t>možnost pozorovat zblízka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tx2">
                    <a:lumMod val="50000"/>
                  </a:schemeClr>
                </a:solidFill>
                <a:latin typeface="All Round Gothic Bold" panose="020B0803020202020104" pitchFamily="34" charset="-18"/>
                <a:cs typeface="Arial"/>
                <a:sym typeface="Arial"/>
              </a:rPr>
              <a:t>ihned navázat na to, co se osvědčí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5CF66C-3EFA-43D4-8189-714323297367}"/>
              </a:ext>
            </a:extLst>
          </p:cNvPr>
          <p:cNvSpPr txBox="1"/>
          <p:nvPr/>
        </p:nvSpPr>
        <p:spPr>
          <a:xfrm>
            <a:off x="707923" y="737419"/>
            <a:ext cx="638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Čáslavsko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FCE86F8-6630-40E3-9156-3A77026752A1}"/>
              </a:ext>
            </a:extLst>
          </p:cNvPr>
          <p:cNvSpPr txBox="1">
            <a:spLocks/>
          </p:cNvSpPr>
          <p:nvPr/>
        </p:nvSpPr>
        <p:spPr>
          <a:xfrm>
            <a:off x="475302" y="1305617"/>
            <a:ext cx="8350712" cy="612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Jak byl vybírán region?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BCF1B-A5F5-4E37-8AF8-3CE95DC7A79C}"/>
              </a:ext>
            </a:extLst>
          </p:cNvPr>
          <p:cNvSpPr/>
          <p:nvPr/>
        </p:nvSpPr>
        <p:spPr>
          <a:xfrm>
            <a:off x="406476" y="1917737"/>
            <a:ext cx="8022205" cy="344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oslovení 8 ORP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jednání se zástupci MAP a vedení města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společná setkání zástupců NF EZ, ORP a obsahových partnerů v Praze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</a:rPr>
              <a:t>setkání ve třech finálních regionech 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cs-CZ" sz="2600" dirty="0">
              <a:solidFill>
                <a:srgbClr val="444444"/>
              </a:solidFill>
              <a:latin typeface="All Round Gothic Bold" panose="020B0803020202020104" pitchFamily="34" charset="-18"/>
            </a:endParaRP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cs-CZ" sz="2600" dirty="0">
              <a:solidFill>
                <a:srgbClr val="444444"/>
              </a:solidFill>
              <a:latin typeface="All Round Gothic Bold" panose="020B0803020202020104" pitchFamily="34" charset="-1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0A9934-CCE5-4D49-93C1-A3DD022A2C6B}"/>
                  </a:ext>
                </a:extLst>
              </p14:cNvPr>
              <p14:cNvContentPartPr/>
              <p14:nvPr/>
            </p14:nvContentPartPr>
            <p14:xfrm>
              <a:off x="-799522" y="33887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0A9934-CCE5-4D49-93C1-A3DD022A2C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62522" y="27587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A4E7DB-E4F3-4FD6-BDA3-54667B737850}"/>
                  </a:ext>
                </a:extLst>
              </p14:cNvPr>
              <p14:cNvContentPartPr/>
              <p14:nvPr/>
            </p14:nvContentPartPr>
            <p14:xfrm>
              <a:off x="-908962" y="144695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A4E7DB-E4F3-4FD6-BDA3-54667B7378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71962" y="13839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5804A9-AE93-4525-A6E0-448E40D24B70}"/>
                  </a:ext>
                </a:extLst>
              </p14:cNvPr>
              <p14:cNvContentPartPr/>
              <p14:nvPr/>
            </p14:nvContentPartPr>
            <p14:xfrm>
              <a:off x="-593962" y="494111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5804A9-AE93-4525-A6E0-448E40D24B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02962" y="49321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7B6432-01A6-4310-9885-EEF085ADA0B1}"/>
                  </a:ext>
                </a:extLst>
              </p14:cNvPr>
              <p14:cNvContentPartPr/>
              <p14:nvPr/>
            </p14:nvContentPartPr>
            <p14:xfrm>
              <a:off x="-581722" y="557075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7B6432-01A6-4310-9885-EEF085ADA0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35722" y="546275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1DF6FD38-66DD-4D51-94C3-5EB25BC96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2346" y="4432956"/>
            <a:ext cx="3730378" cy="24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FCE86F8-6630-40E3-9156-3A77026752A1}"/>
              </a:ext>
            </a:extLst>
          </p:cNvPr>
          <p:cNvSpPr txBox="1">
            <a:spLocks/>
          </p:cNvSpPr>
          <p:nvPr/>
        </p:nvSpPr>
        <p:spPr>
          <a:xfrm>
            <a:off x="485134" y="1376871"/>
            <a:ext cx="8350712" cy="612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Proč bylo vybráno Kutnohorsko?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BCF1B-A5F5-4E37-8AF8-3CE95DC7A79C}"/>
              </a:ext>
            </a:extLst>
          </p:cNvPr>
          <p:cNvSpPr/>
          <p:nvPr/>
        </p:nvSpPr>
        <p:spPr>
          <a:xfrm>
            <a:off x="485134" y="1845630"/>
            <a:ext cx="8022205" cy="325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široké spektrum příležitostí v regionu – rozmanitost prostředí, problémů 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spolupráce různých aktérů na vysoké úrovni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ochota, schopnost vést dialog a převzít odpovědnost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velký potenciál pro změnu - uvědomění si potřeby zlepšovat vzdělávání v regionu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potenciál pro přenos know-how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0A9934-CCE5-4D49-93C1-A3DD022A2C6B}"/>
                  </a:ext>
                </a:extLst>
              </p14:cNvPr>
              <p14:cNvContentPartPr/>
              <p14:nvPr/>
            </p14:nvContentPartPr>
            <p14:xfrm>
              <a:off x="-799522" y="33887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0A9934-CCE5-4D49-93C1-A3DD022A2C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62522" y="27587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A4E7DB-E4F3-4FD6-BDA3-54667B737850}"/>
                  </a:ext>
                </a:extLst>
              </p14:cNvPr>
              <p14:cNvContentPartPr/>
              <p14:nvPr/>
            </p14:nvContentPartPr>
            <p14:xfrm>
              <a:off x="-908962" y="144695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A4E7DB-E4F3-4FD6-BDA3-54667B7378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71962" y="13839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5804A9-AE93-4525-A6E0-448E40D24B70}"/>
                  </a:ext>
                </a:extLst>
              </p14:cNvPr>
              <p14:cNvContentPartPr/>
              <p14:nvPr/>
            </p14:nvContentPartPr>
            <p14:xfrm>
              <a:off x="-593962" y="494111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5804A9-AE93-4525-A6E0-448E40D24B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02962" y="49321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7B6432-01A6-4310-9885-EEF085ADA0B1}"/>
                  </a:ext>
                </a:extLst>
              </p14:cNvPr>
              <p14:cNvContentPartPr/>
              <p14:nvPr/>
            </p14:nvContentPartPr>
            <p14:xfrm>
              <a:off x="-581722" y="557075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7B6432-01A6-4310-9885-EEF085ADA0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35722" y="546275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9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FCE86F8-6630-40E3-9156-3A77026752A1}"/>
              </a:ext>
            </a:extLst>
          </p:cNvPr>
          <p:cNvSpPr txBox="1">
            <a:spLocks/>
          </p:cNvSpPr>
          <p:nvPr/>
        </p:nvSpPr>
        <p:spPr>
          <a:xfrm>
            <a:off x="396644" y="1219555"/>
            <a:ext cx="8350712" cy="612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Půl roku s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Eduzměnou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na Kutnohorsku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BCF1B-A5F5-4E37-8AF8-3CE95DC7A79C}"/>
              </a:ext>
            </a:extLst>
          </p:cNvPr>
          <p:cNvSpPr/>
          <p:nvPr/>
        </p:nvSpPr>
        <p:spPr>
          <a:xfrm>
            <a:off x="396644" y="1681763"/>
            <a:ext cx="8747356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Leden:</a:t>
            </a: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 setkání se zástupci veřejnosti, rodičů, pedagogů, ředitelů škol, MAS/MAP, neziskových organizací, zřizovatelů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Březen:</a:t>
            </a: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 přípravná fáze, příprava mapování regionu, </a:t>
            </a:r>
            <a:r>
              <a:rPr lang="cs-CZ" sz="2600" dirty="0" err="1">
                <a:solidFill>
                  <a:srgbClr val="444444"/>
                </a:solidFill>
                <a:latin typeface="All Round Gothic Bold" panose="020B0803020202020104" pitchFamily="34" charset="-18"/>
              </a:rPr>
              <a:t>koronakrize</a:t>
            </a:r>
            <a:endParaRPr lang="cs-CZ" sz="2600" dirty="0">
              <a:solidFill>
                <a:srgbClr val="444444"/>
              </a:solidFill>
              <a:latin typeface="All Round Gothic Bold" panose="020B0803020202020104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Duben:</a:t>
            </a: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 zřízení Fondu pro Kutnohorsko, MAS regionálním partnerem </a:t>
            </a:r>
            <a:r>
              <a:rPr lang="cs-CZ" sz="2600" dirty="0" err="1">
                <a:solidFill>
                  <a:srgbClr val="444444"/>
                </a:solidFill>
                <a:latin typeface="All Round Gothic Bold" panose="020B0803020202020104" pitchFamily="34" charset="-18"/>
              </a:rPr>
              <a:t>Eduzměny</a:t>
            </a:r>
            <a:endParaRPr lang="cs-CZ" sz="2600" dirty="0">
              <a:solidFill>
                <a:srgbClr val="444444"/>
              </a:solidFill>
              <a:latin typeface="All Round Gothic Bold" panose="020B0803020202020104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Květen/červen: </a:t>
            </a: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start mapování škol, propojování aktivit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cs-CZ" sz="2600" b="1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Červenec/srpen: </a:t>
            </a:r>
            <a:r>
              <a:rPr lang="cs-CZ" sz="2600" dirty="0">
                <a:solidFill>
                  <a:srgbClr val="444444"/>
                </a:solidFill>
                <a:latin typeface="All Round Gothic Bold" panose="020B0803020202020104" pitchFamily="34" charset="-18"/>
              </a:rPr>
              <a:t>příprava konkrétních aktivit, </a:t>
            </a:r>
            <a:r>
              <a:rPr lang="cs-CZ" sz="2600" dirty="0" err="1">
                <a:solidFill>
                  <a:srgbClr val="444444"/>
                </a:solidFill>
                <a:latin typeface="All Round Gothic Bold" panose="020B0803020202020104" pitchFamily="34" charset="-18"/>
              </a:rPr>
              <a:t>Edufest</a:t>
            </a:r>
            <a:endParaRPr lang="cs-CZ" sz="2600" dirty="0">
              <a:solidFill>
                <a:srgbClr val="444444"/>
              </a:solidFill>
              <a:latin typeface="All Round Gothic Bold" panose="020B0803020202020104" pitchFamily="34" charset="-1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0A9934-CCE5-4D49-93C1-A3DD022A2C6B}"/>
                  </a:ext>
                </a:extLst>
              </p14:cNvPr>
              <p14:cNvContentPartPr/>
              <p14:nvPr/>
            </p14:nvContentPartPr>
            <p14:xfrm>
              <a:off x="-799522" y="33887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0A9934-CCE5-4D49-93C1-A3DD022A2C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62522" y="27587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A4E7DB-E4F3-4FD6-BDA3-54667B737850}"/>
                  </a:ext>
                </a:extLst>
              </p14:cNvPr>
              <p14:cNvContentPartPr/>
              <p14:nvPr/>
            </p14:nvContentPartPr>
            <p14:xfrm>
              <a:off x="-908962" y="144695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A4E7DB-E4F3-4FD6-BDA3-54667B7378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71962" y="13839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5804A9-AE93-4525-A6E0-448E40D24B70}"/>
                  </a:ext>
                </a:extLst>
              </p14:cNvPr>
              <p14:cNvContentPartPr/>
              <p14:nvPr/>
            </p14:nvContentPartPr>
            <p14:xfrm>
              <a:off x="-593962" y="494111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5804A9-AE93-4525-A6E0-448E40D24B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02962" y="49321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7B6432-01A6-4310-9885-EEF085ADA0B1}"/>
                  </a:ext>
                </a:extLst>
              </p14:cNvPr>
              <p14:cNvContentPartPr/>
              <p14:nvPr/>
            </p14:nvContentPartPr>
            <p14:xfrm>
              <a:off x="-581722" y="557075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7B6432-01A6-4310-9885-EEF085ADA0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35722" y="546275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7">
            <a:extLst>
              <a:ext uri="{FF2B5EF4-FFF2-40B4-BE49-F238E27FC236}">
                <a16:creationId xmlns:a16="http://schemas.microsoft.com/office/drawing/2014/main" id="{DC3A4D4E-76A7-4055-B7E3-2B2303D46EFD}"/>
              </a:ext>
            </a:extLst>
          </p:cNvPr>
          <p:cNvSpPr/>
          <p:nvPr/>
        </p:nvSpPr>
        <p:spPr>
          <a:xfrm>
            <a:off x="4001123" y="2221695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Model</a:t>
            </a:r>
            <a:r>
              <a:rPr lang="cs-CZ" dirty="0"/>
              <a:t> </a:t>
            </a:r>
          </a:p>
        </p:txBody>
      </p:sp>
      <p:sp>
        <p:nvSpPr>
          <p:cNvPr id="11" name="Obdélník 8">
            <a:extLst>
              <a:ext uri="{FF2B5EF4-FFF2-40B4-BE49-F238E27FC236}">
                <a16:creationId xmlns:a16="http://schemas.microsoft.com/office/drawing/2014/main" id="{1A4E88F1-A78C-4B45-86C1-72586A8337C7}"/>
              </a:ext>
            </a:extLst>
          </p:cNvPr>
          <p:cNvSpPr/>
          <p:nvPr/>
        </p:nvSpPr>
        <p:spPr>
          <a:xfrm>
            <a:off x="4334324" y="3873323"/>
            <a:ext cx="1430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regionální</a:t>
            </a:r>
          </a:p>
        </p:txBody>
      </p:sp>
      <p:sp>
        <p:nvSpPr>
          <p:cNvPr id="15" name="Obdélník 10">
            <a:extLst>
              <a:ext uri="{FF2B5EF4-FFF2-40B4-BE49-F238E27FC236}">
                <a16:creationId xmlns:a16="http://schemas.microsoft.com/office/drawing/2014/main" id="{61784169-1E54-410C-AF6A-AFF531D228DE}"/>
              </a:ext>
            </a:extLst>
          </p:cNvPr>
          <p:cNvSpPr/>
          <p:nvPr/>
        </p:nvSpPr>
        <p:spPr>
          <a:xfrm>
            <a:off x="2030287" y="2837241"/>
            <a:ext cx="1478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vzdělávání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2BD875-5D60-4BF3-878D-05B4E7DAA473}"/>
              </a:ext>
            </a:extLst>
          </p:cNvPr>
          <p:cNvSpPr txBox="1">
            <a:spLocks/>
          </p:cNvSpPr>
          <p:nvPr/>
        </p:nvSpPr>
        <p:spPr>
          <a:xfrm>
            <a:off x="474971" y="1175671"/>
            <a:ext cx="6610114" cy="653130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/>
              <a:t>NF Eduzměna regionu přináší:</a:t>
            </a:r>
            <a:endParaRPr lang="en-US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5F9B62-C2CD-4BD8-8824-385ADEC25C7C}"/>
              </a:ext>
            </a:extLst>
          </p:cNvPr>
          <p:cNvSpPr txBox="1">
            <a:spLocks/>
          </p:cNvSpPr>
          <p:nvPr/>
        </p:nvSpPr>
        <p:spPr>
          <a:xfrm>
            <a:off x="1252214" y="2221695"/>
            <a:ext cx="4690478" cy="1882460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742950" indent="-742950">
              <a:buFontTx/>
              <a:buAutoNum type="arabicPeriod"/>
            </a:pPr>
            <a:r>
              <a:rPr lang="cs-CZ" sz="3200" b="0" dirty="0">
                <a:latin typeface="All Round Gothic Bold" panose="020B0803020202020104" pitchFamily="34" charset="-18"/>
              </a:rPr>
              <a:t>Expertízu</a:t>
            </a:r>
          </a:p>
          <a:p>
            <a:pPr marL="742950" indent="-742950">
              <a:buFontTx/>
              <a:buAutoNum type="arabicPeriod"/>
            </a:pPr>
            <a:r>
              <a:rPr lang="cs-CZ" sz="3200" b="0" dirty="0">
                <a:latin typeface="All Round Gothic Bold" panose="020B0803020202020104" pitchFamily="34" charset="-18"/>
              </a:rPr>
              <a:t>Lidské kapacity</a:t>
            </a:r>
          </a:p>
          <a:p>
            <a:pPr marL="742950" indent="-742950">
              <a:buFontTx/>
              <a:buAutoNum type="arabicPeriod"/>
            </a:pPr>
            <a:r>
              <a:rPr lang="cs-CZ" sz="3200" b="0" dirty="0">
                <a:latin typeface="All Round Gothic Bold" panose="020B0803020202020104" pitchFamily="34" charset="-18"/>
              </a:rPr>
              <a:t>Finance (měkké)</a:t>
            </a:r>
          </a:p>
          <a:p>
            <a:pPr marL="742950" indent="-742950">
              <a:buFontTx/>
              <a:buAutoNum type="arabicPeriod"/>
            </a:pPr>
            <a:endParaRPr lang="en-US" sz="1800" b="0" dirty="0">
              <a:latin typeface="All Round Gothic Bold" panose="020B0803020202020104" pitchFamily="34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9FCE56A-12A8-47C7-9CAD-66FF120BB105}"/>
              </a:ext>
            </a:extLst>
          </p:cNvPr>
          <p:cNvSpPr txBox="1"/>
          <p:nvPr/>
        </p:nvSpPr>
        <p:spPr>
          <a:xfrm>
            <a:off x="474971" y="4140552"/>
            <a:ext cx="5974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ll Round Gothic Bold" panose="020B0803020202020104" pitchFamily="34" charset="-18"/>
                <a:ea typeface="+mj-ea"/>
                <a:cs typeface="Arial" panose="020B0604020202020204" pitchFamily="34" charset="0"/>
              </a:rPr>
              <a:t>Horizont 5 let – nastartování udržitelného modelu</a:t>
            </a:r>
          </a:p>
        </p:txBody>
      </p:sp>
    </p:spTree>
    <p:extLst>
      <p:ext uri="{BB962C8B-B14F-4D97-AF65-F5344CB8AC3E}">
        <p14:creationId xmlns:p14="http://schemas.microsoft.com/office/powerpoint/2010/main" val="225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7">
            <a:extLst>
              <a:ext uri="{FF2B5EF4-FFF2-40B4-BE49-F238E27FC236}">
                <a16:creationId xmlns:a16="http://schemas.microsoft.com/office/drawing/2014/main" id="{DC3A4D4E-76A7-4055-B7E3-2B2303D46EFD}"/>
              </a:ext>
            </a:extLst>
          </p:cNvPr>
          <p:cNvSpPr/>
          <p:nvPr/>
        </p:nvSpPr>
        <p:spPr>
          <a:xfrm>
            <a:off x="4001123" y="2221695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Model</a:t>
            </a:r>
            <a:r>
              <a:rPr lang="cs-CZ" dirty="0"/>
              <a:t> </a:t>
            </a:r>
          </a:p>
        </p:txBody>
      </p:sp>
      <p:sp>
        <p:nvSpPr>
          <p:cNvPr id="11" name="Obdélník 8">
            <a:extLst>
              <a:ext uri="{FF2B5EF4-FFF2-40B4-BE49-F238E27FC236}">
                <a16:creationId xmlns:a16="http://schemas.microsoft.com/office/drawing/2014/main" id="{1A4E88F1-A78C-4B45-86C1-72586A8337C7}"/>
              </a:ext>
            </a:extLst>
          </p:cNvPr>
          <p:cNvSpPr/>
          <p:nvPr/>
        </p:nvSpPr>
        <p:spPr>
          <a:xfrm>
            <a:off x="4334324" y="3873323"/>
            <a:ext cx="1430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regionální</a:t>
            </a:r>
          </a:p>
        </p:txBody>
      </p:sp>
      <p:sp>
        <p:nvSpPr>
          <p:cNvPr id="15" name="Obdélník 10">
            <a:extLst>
              <a:ext uri="{FF2B5EF4-FFF2-40B4-BE49-F238E27FC236}">
                <a16:creationId xmlns:a16="http://schemas.microsoft.com/office/drawing/2014/main" id="{61784169-1E54-410C-AF6A-AFF531D228DE}"/>
              </a:ext>
            </a:extLst>
          </p:cNvPr>
          <p:cNvSpPr/>
          <p:nvPr/>
        </p:nvSpPr>
        <p:spPr>
          <a:xfrm>
            <a:off x="2030287" y="2837241"/>
            <a:ext cx="1478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vzdělávání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2BD875-5D60-4BF3-878D-05B4E7DAA473}"/>
              </a:ext>
            </a:extLst>
          </p:cNvPr>
          <p:cNvSpPr txBox="1">
            <a:spLocks/>
          </p:cNvSpPr>
          <p:nvPr/>
        </p:nvSpPr>
        <p:spPr>
          <a:xfrm>
            <a:off x="474971" y="1175671"/>
            <a:ext cx="6610114" cy="653130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/>
              <a:t>Reakce na </a:t>
            </a:r>
            <a:r>
              <a:rPr lang="cs-CZ" sz="3200" dirty="0" err="1"/>
              <a:t>koronavirovou</a:t>
            </a:r>
            <a:r>
              <a:rPr lang="cs-CZ" sz="3200" dirty="0"/>
              <a:t> krizi </a:t>
            </a:r>
            <a:endParaRPr lang="en-US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5F9B62-C2CD-4BD8-8824-385ADEC25C7C}"/>
              </a:ext>
            </a:extLst>
          </p:cNvPr>
          <p:cNvSpPr txBox="1">
            <a:spLocks/>
          </p:cNvSpPr>
          <p:nvPr/>
        </p:nvSpPr>
        <p:spPr>
          <a:xfrm>
            <a:off x="474971" y="2001210"/>
            <a:ext cx="6387945" cy="1227739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400" b="0" dirty="0">
                <a:solidFill>
                  <a:schemeClr val="tx2">
                    <a:lumMod val="50000"/>
                  </a:schemeClr>
                </a:solidFill>
                <a:latin typeface="All Round Gothic Bold" panose="020B0803020202020104" pitchFamily="34" charset="-18"/>
              </a:rPr>
              <a:t>Fond pro Kutnohorsko - pomoc ve výši 2 miliony korun těm, kteří se ocitli v obtížné situaci (děti, rodiče, učitelé, vedení škol)</a:t>
            </a:r>
            <a:endParaRPr lang="cs-CZ" sz="2400" b="0" dirty="0">
              <a:latin typeface="All Round Gothic Bold" panose="020B0803020202020104" pitchFamily="34" charset="-18"/>
            </a:endParaRPr>
          </a:p>
          <a:p>
            <a:pPr marL="742950" indent="-742950">
              <a:buFontTx/>
              <a:buAutoNum type="arabicPeriod"/>
            </a:pPr>
            <a:endParaRPr lang="en-US" sz="1800" b="0" dirty="0">
              <a:latin typeface="All Round Gothic Bold" panose="020B0803020202020104" pitchFamily="34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9FCE56A-12A8-47C7-9CAD-66FF120BB105}"/>
              </a:ext>
            </a:extLst>
          </p:cNvPr>
          <p:cNvSpPr txBox="1"/>
          <p:nvPr/>
        </p:nvSpPr>
        <p:spPr>
          <a:xfrm>
            <a:off x="474971" y="3068073"/>
            <a:ext cx="65636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All Round Gothic Bold" panose="020B0803020202020104" pitchFamily="34" charset="-18"/>
              </a:rPr>
              <a:t>materiální vybavení pro zajištění distanční výuky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400" dirty="0">
                <a:latin typeface="All Round Gothic Bold" panose="020B0803020202020104" pitchFamily="34" charset="-18"/>
              </a:rPr>
              <a:t>pomoc školám s nastavením platformy pro online výuku a metodická podpora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400" dirty="0">
                <a:latin typeface="All Round Gothic Bold" panose="020B0803020202020104" pitchFamily="34" charset="-18"/>
                <a:ea typeface="+mj-ea"/>
                <a:cs typeface="Arial" panose="020B0604020202020204" pitchFamily="34" charset="0"/>
              </a:rPr>
              <a:t>podpora </a:t>
            </a:r>
            <a:r>
              <a:rPr lang="cs-CZ" sz="2400" dirty="0">
                <a:latin typeface="All Round Gothic Bold" panose="020B0803020202020104" pitchFamily="34" charset="-18"/>
              </a:rPr>
              <a:t>sociálním službám s prací v terénu</a:t>
            </a:r>
            <a:endParaRPr lang="cs-CZ" sz="2400" dirty="0">
              <a:latin typeface="All Round Gothic Bold" panose="020B0803020202020104" pitchFamily="34" charset="-18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 build="p"/>
    </p:bldLst>
  </p:timing>
</p:sld>
</file>

<file path=ppt/theme/theme1.xml><?xml version="1.0" encoding="utf-8"?>
<a:theme xmlns:a="http://schemas.openxmlformats.org/drawingml/2006/main" name="000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339</Words>
  <Application>Microsoft Office PowerPoint</Application>
  <PresentationFormat>Předvádění na obrazovce (4:3)</PresentationFormat>
  <Paragraphs>63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All Round Gothic Bold</vt:lpstr>
      <vt:lpstr>Arial</vt:lpstr>
      <vt:lpstr>Calibri</vt:lpstr>
      <vt:lpstr>Calibri Light</vt:lpstr>
      <vt:lpstr>Wingdings</vt:lpstr>
      <vt:lpstr>000</vt:lpstr>
      <vt:lpstr>Kamila Drtilová, Miroslav Hřebecký setkání starostů MAS Lípa pro venkov 20. srpna 2020,  Zbraslavice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 Srpna 2020, Kutná Hora</dc:title>
  <dc:creator>Martina</dc:creator>
  <cp:lastModifiedBy>Miroslav Hřebecký</cp:lastModifiedBy>
  <cp:revision>21</cp:revision>
  <cp:lastPrinted>2020-08-20T07:58:07Z</cp:lastPrinted>
  <dcterms:created xsi:type="dcterms:W3CDTF">2020-08-16T20:19:51Z</dcterms:created>
  <dcterms:modified xsi:type="dcterms:W3CDTF">2020-08-20T07:59:05Z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2020-08-16T20:20:31Z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36f5d561-f6c1-4482-a5aa-e41a5ef614bd</vt:lpwstr>
  </property>
  <property fmtid="{D5CDD505-2E9C-101B-9397-08002B2CF9AE}" pid="8" name="MSIP_Label_f42aa342-8706-4288-bd11-ebb85995028c_ContentBits">
    <vt:lpwstr>0</vt:lpwstr>
  </property>
</Properties>
</file>