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7" r:id="rId4"/>
    <p:sldId id="268" r:id="rId5"/>
    <p:sldId id="269" r:id="rId6"/>
    <p:sldId id="893" r:id="rId7"/>
    <p:sldId id="891" r:id="rId8"/>
    <p:sldId id="280" r:id="rId9"/>
    <p:sldId id="259" r:id="rId10"/>
    <p:sldId id="257" r:id="rId11"/>
    <p:sldId id="261" r:id="rId12"/>
    <p:sldId id="258" r:id="rId13"/>
    <p:sldId id="263" r:id="rId14"/>
    <p:sldId id="264" r:id="rId15"/>
    <p:sldId id="265" r:id="rId16"/>
    <p:sldId id="275" r:id="rId17"/>
    <p:sldId id="276" r:id="rId18"/>
    <p:sldId id="277" r:id="rId19"/>
    <p:sldId id="278" r:id="rId20"/>
    <p:sldId id="272" r:id="rId21"/>
    <p:sldId id="274" r:id="rId22"/>
    <p:sldId id="273" r:id="rId23"/>
    <p:sldId id="271" r:id="rId24"/>
    <p:sldId id="270" r:id="rId25"/>
    <p:sldId id="892" r:id="rId26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ynologyDS\eav\dokumenty\Projekty\Zak&#225;zky%20-%20V%20REALIZACI\23-284%20Studie%20&#268;&#225;slav,%20KH\pracovn&#237;%20kapitoly\ORP%20-%20p&#345;&#237;jmy,%20n&#225;klad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Náklady</a:t>
            </a:r>
            <a:r>
              <a:rPr lang="cs-CZ" baseline="0"/>
              <a:t> na odpadové hospodářství</a:t>
            </a:r>
            <a:endParaRPr lang="cs-CZ"/>
          </a:p>
        </c:rich>
      </c:tx>
      <c:layout>
        <c:manualLayout>
          <c:xMode val="edge"/>
          <c:yMode val="edge"/>
          <c:x val="0.24012489063867018"/>
          <c:y val="4.2105263157894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C4A-4816-9976-E002D95BDA7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C4A-4816-9976-E002D95BDA7F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C4A-4816-9976-E002D95BDA7F}"/>
              </c:ext>
            </c:extLst>
          </c:dPt>
          <c:dPt>
            <c:idx val="3"/>
            <c:bubble3D val="0"/>
            <c:spPr>
              <a:solidFill>
                <a:srgbClr val="FF66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C4A-4816-9976-E002D95BDA7F}"/>
              </c:ext>
            </c:extLst>
          </c:dPt>
          <c:dPt>
            <c:idx val="4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C4A-4816-9976-E002D95BDA7F}"/>
              </c:ext>
            </c:extLst>
          </c:dPt>
          <c:dPt>
            <c:idx val="5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C4A-4816-9976-E002D95BDA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'příjmy a náklady'!$B$99:$B$104</c:f>
              <c:strCache>
                <c:ptCount val="6"/>
                <c:pt idx="0">
                  <c:v>SKO</c:v>
                </c:pt>
                <c:pt idx="1">
                  <c:v>tříděný odpad</c:v>
                </c:pt>
                <c:pt idx="2">
                  <c:v>NO</c:v>
                </c:pt>
                <c:pt idx="3">
                  <c:v>VOO</c:v>
                </c:pt>
                <c:pt idx="4">
                  <c:v>BRO</c:v>
                </c:pt>
                <c:pt idx="5">
                  <c:v>další náklady</c:v>
                </c:pt>
              </c:strCache>
            </c:strRef>
          </c:cat>
          <c:val>
            <c:numRef>
              <c:f>'příjmy a náklady'!$C$99:$C$104</c:f>
              <c:numCache>
                <c:formatCode>0.00%</c:formatCode>
                <c:ptCount val="6"/>
                <c:pt idx="0">
                  <c:v>0.44487680280337927</c:v>
                </c:pt>
                <c:pt idx="1">
                  <c:v>0.24501353064276193</c:v>
                </c:pt>
                <c:pt idx="2">
                  <c:v>7.8178585986150798E-3</c:v>
                </c:pt>
                <c:pt idx="3">
                  <c:v>4.5317431842523445E-2</c:v>
                </c:pt>
                <c:pt idx="4">
                  <c:v>0.10021467817003639</c:v>
                </c:pt>
                <c:pt idx="5">
                  <c:v>0.14780135300715366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C4A-4816-9976-E002D95BD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3782178365684389E-2"/>
          <c:y val="0.91284067162156979"/>
          <c:w val="0.51483488461524107"/>
          <c:h val="3.91976886266146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F0EFE-0721-4FBC-A87C-E43EFBAD283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49C84EA-695D-4E7E-8136-7CDB39EF3748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Nakládání s odpady</a:t>
          </a:r>
        </a:p>
      </dgm:t>
    </dgm:pt>
    <dgm:pt modelId="{7439FE5D-CA79-4289-804F-FBAB0C21C5DA}" type="parTrans" cxnId="{D46805C1-B821-4273-9779-0A192DAFAB8B}">
      <dgm:prSet/>
      <dgm:spPr/>
      <dgm:t>
        <a:bodyPr/>
        <a:lstStyle/>
        <a:p>
          <a:endParaRPr lang="cs-CZ"/>
        </a:p>
      </dgm:t>
    </dgm:pt>
    <dgm:pt modelId="{1E2FF406-3C98-4BB5-9750-AC62EFBA5AEB}" type="sibTrans" cxnId="{D46805C1-B821-4273-9779-0A192DAFAB8B}">
      <dgm:prSet/>
      <dgm:spPr/>
      <dgm:t>
        <a:bodyPr/>
        <a:lstStyle/>
        <a:p>
          <a:endParaRPr lang="cs-CZ"/>
        </a:p>
      </dgm:t>
    </dgm:pt>
    <dgm:pt modelId="{BA444352-31E7-4D7C-9EF3-27F64918F370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Předcházení vzniku odpadů</a:t>
          </a:r>
        </a:p>
      </dgm:t>
    </dgm:pt>
    <dgm:pt modelId="{57EED8B7-0338-466C-A627-12EAA3864D2B}" type="parTrans" cxnId="{B0708FC4-14C2-4FE2-B90B-60EB72A76ECA}">
      <dgm:prSet/>
      <dgm:spPr/>
      <dgm:t>
        <a:bodyPr/>
        <a:lstStyle/>
        <a:p>
          <a:endParaRPr lang="cs-CZ"/>
        </a:p>
      </dgm:t>
    </dgm:pt>
    <dgm:pt modelId="{1FDE8103-FF91-4194-9507-FC45BCD8AB25}" type="sibTrans" cxnId="{B0708FC4-14C2-4FE2-B90B-60EB72A76ECA}">
      <dgm:prSet/>
      <dgm:spPr/>
      <dgm:t>
        <a:bodyPr/>
        <a:lstStyle/>
        <a:p>
          <a:endParaRPr lang="cs-CZ"/>
        </a:p>
      </dgm:t>
    </dgm:pt>
    <dgm:pt modelId="{E2744FA9-F46F-4D1A-9F1C-18BC9C2A590D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Odděleně tříditelné odpady</a:t>
          </a:r>
        </a:p>
      </dgm:t>
    </dgm:pt>
    <dgm:pt modelId="{A1726A11-EA6E-43D1-860A-3B6C9B1DC950}" type="parTrans" cxnId="{C50B806B-0580-4415-AB6E-4EF90686110F}">
      <dgm:prSet/>
      <dgm:spPr/>
      <dgm:t>
        <a:bodyPr/>
        <a:lstStyle/>
        <a:p>
          <a:endParaRPr lang="cs-CZ"/>
        </a:p>
      </dgm:t>
    </dgm:pt>
    <dgm:pt modelId="{AF5BB905-0A98-42C2-85CE-150C3ECBF73B}" type="sibTrans" cxnId="{C50B806B-0580-4415-AB6E-4EF90686110F}">
      <dgm:prSet/>
      <dgm:spPr/>
      <dgm:t>
        <a:bodyPr/>
        <a:lstStyle/>
        <a:p>
          <a:endParaRPr lang="cs-CZ"/>
        </a:p>
      </dgm:t>
    </dgm:pt>
    <dgm:pt modelId="{3D54D03F-3BA1-4675-818B-4DA19E03656D}">
      <dgm:prSet phldrT="[Text]"/>
      <dgm:spPr/>
      <dgm:t>
        <a:bodyPr/>
        <a:lstStyle/>
        <a:p>
          <a:r>
            <a:rPr lang="cs-CZ" dirty="0" err="1">
              <a:solidFill>
                <a:schemeClr val="tx1"/>
              </a:solidFill>
            </a:rPr>
            <a:t>SKO</a:t>
          </a:r>
          <a:r>
            <a:rPr lang="cs-CZ" dirty="0">
              <a:solidFill>
                <a:schemeClr val="tx1"/>
              </a:solidFill>
            </a:rPr>
            <a:t>, </a:t>
          </a:r>
          <a:r>
            <a:rPr lang="cs-CZ" dirty="0" err="1">
              <a:solidFill>
                <a:schemeClr val="tx1"/>
              </a:solidFill>
            </a:rPr>
            <a:t>VOO</a:t>
          </a:r>
          <a:r>
            <a:rPr lang="cs-CZ" dirty="0">
              <a:solidFill>
                <a:schemeClr val="tx1"/>
              </a:solidFill>
            </a:rPr>
            <a:t>, NO</a:t>
          </a:r>
        </a:p>
      </dgm:t>
    </dgm:pt>
    <dgm:pt modelId="{40F3B8E5-7F30-4A2F-A3D1-43DED54D3BD3}" type="parTrans" cxnId="{1AB3AAC6-5407-4CA8-8586-CCD20B836300}">
      <dgm:prSet/>
      <dgm:spPr/>
      <dgm:t>
        <a:bodyPr/>
        <a:lstStyle/>
        <a:p>
          <a:endParaRPr lang="cs-CZ"/>
        </a:p>
      </dgm:t>
    </dgm:pt>
    <dgm:pt modelId="{3CBCF5CC-1E98-44DE-B6A8-041C96E07502}" type="sibTrans" cxnId="{1AB3AAC6-5407-4CA8-8586-CCD20B836300}">
      <dgm:prSet/>
      <dgm:spPr/>
      <dgm:t>
        <a:bodyPr/>
        <a:lstStyle/>
        <a:p>
          <a:endParaRPr lang="cs-CZ"/>
        </a:p>
      </dgm:t>
    </dgm:pt>
    <dgm:pt modelId="{6499FEE1-C503-4F40-B00F-D93C622B5DA7}" type="pres">
      <dgm:prSet presAssocID="{842F0EFE-0721-4FBC-A87C-E43EFBAD283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D175292-F153-44B2-B1D4-C66DB23A2047}" type="pres">
      <dgm:prSet presAssocID="{D49C84EA-695D-4E7E-8136-7CDB39EF3748}" presName="hierRoot1" presStyleCnt="0">
        <dgm:presLayoutVars>
          <dgm:hierBranch val="init"/>
        </dgm:presLayoutVars>
      </dgm:prSet>
      <dgm:spPr/>
    </dgm:pt>
    <dgm:pt modelId="{C05F581D-A59E-49E1-84EC-2EE6019BCAE0}" type="pres">
      <dgm:prSet presAssocID="{D49C84EA-695D-4E7E-8136-7CDB39EF3748}" presName="rootComposite1" presStyleCnt="0"/>
      <dgm:spPr/>
    </dgm:pt>
    <dgm:pt modelId="{E4D25D52-B93D-4A1C-80D9-235A9F940297}" type="pres">
      <dgm:prSet presAssocID="{D49C84EA-695D-4E7E-8136-7CDB39EF3748}" presName="rootText1" presStyleLbl="node0" presStyleIdx="0" presStyleCnt="1">
        <dgm:presLayoutVars>
          <dgm:chPref val="3"/>
        </dgm:presLayoutVars>
      </dgm:prSet>
      <dgm:spPr/>
    </dgm:pt>
    <dgm:pt modelId="{DDACC8DD-F01A-4991-9E7A-0E70F9D57EAD}" type="pres">
      <dgm:prSet presAssocID="{D49C84EA-695D-4E7E-8136-7CDB39EF3748}" presName="rootConnector1" presStyleLbl="node1" presStyleIdx="0" presStyleCnt="0"/>
      <dgm:spPr/>
    </dgm:pt>
    <dgm:pt modelId="{C4EC801B-E9B4-47B4-9323-9078565324A5}" type="pres">
      <dgm:prSet presAssocID="{D49C84EA-695D-4E7E-8136-7CDB39EF3748}" presName="hierChild2" presStyleCnt="0"/>
      <dgm:spPr/>
    </dgm:pt>
    <dgm:pt modelId="{F1420B48-B435-4522-880D-FD7DD906B70B}" type="pres">
      <dgm:prSet presAssocID="{57EED8B7-0338-466C-A627-12EAA3864D2B}" presName="Name37" presStyleLbl="parChTrans1D2" presStyleIdx="0" presStyleCnt="3"/>
      <dgm:spPr/>
    </dgm:pt>
    <dgm:pt modelId="{6490A60C-D97E-437B-A2F6-C03621AF87D5}" type="pres">
      <dgm:prSet presAssocID="{BA444352-31E7-4D7C-9EF3-27F64918F370}" presName="hierRoot2" presStyleCnt="0">
        <dgm:presLayoutVars>
          <dgm:hierBranch val="init"/>
        </dgm:presLayoutVars>
      </dgm:prSet>
      <dgm:spPr/>
    </dgm:pt>
    <dgm:pt modelId="{74467366-4621-4939-9BEF-9E7FBA66A70E}" type="pres">
      <dgm:prSet presAssocID="{BA444352-31E7-4D7C-9EF3-27F64918F370}" presName="rootComposite" presStyleCnt="0"/>
      <dgm:spPr/>
    </dgm:pt>
    <dgm:pt modelId="{60A8D902-033D-42A8-BA59-73E44BC523FF}" type="pres">
      <dgm:prSet presAssocID="{BA444352-31E7-4D7C-9EF3-27F64918F370}" presName="rootText" presStyleLbl="node2" presStyleIdx="0" presStyleCnt="3" custScaleY="128811">
        <dgm:presLayoutVars>
          <dgm:chPref val="3"/>
        </dgm:presLayoutVars>
      </dgm:prSet>
      <dgm:spPr/>
    </dgm:pt>
    <dgm:pt modelId="{7A1C014A-E8DC-4DB1-BD7D-AA72BC15E91F}" type="pres">
      <dgm:prSet presAssocID="{BA444352-31E7-4D7C-9EF3-27F64918F370}" presName="rootConnector" presStyleLbl="node2" presStyleIdx="0" presStyleCnt="3"/>
      <dgm:spPr/>
    </dgm:pt>
    <dgm:pt modelId="{9B79CEEA-D055-407C-A329-A90AD06ED07E}" type="pres">
      <dgm:prSet presAssocID="{BA444352-31E7-4D7C-9EF3-27F64918F370}" presName="hierChild4" presStyleCnt="0"/>
      <dgm:spPr/>
    </dgm:pt>
    <dgm:pt modelId="{6AADFC93-4B4C-494C-A30D-7707704A2CE8}" type="pres">
      <dgm:prSet presAssocID="{BA444352-31E7-4D7C-9EF3-27F64918F370}" presName="hierChild5" presStyleCnt="0"/>
      <dgm:spPr/>
    </dgm:pt>
    <dgm:pt modelId="{1721B33C-1C87-4BA8-A0B4-9C2B0C06381A}" type="pres">
      <dgm:prSet presAssocID="{A1726A11-EA6E-43D1-860A-3B6C9B1DC950}" presName="Name37" presStyleLbl="parChTrans1D2" presStyleIdx="1" presStyleCnt="3"/>
      <dgm:spPr/>
    </dgm:pt>
    <dgm:pt modelId="{522BA8DA-FF04-4469-8385-232D311129D4}" type="pres">
      <dgm:prSet presAssocID="{E2744FA9-F46F-4D1A-9F1C-18BC9C2A590D}" presName="hierRoot2" presStyleCnt="0">
        <dgm:presLayoutVars>
          <dgm:hierBranch val="init"/>
        </dgm:presLayoutVars>
      </dgm:prSet>
      <dgm:spPr/>
    </dgm:pt>
    <dgm:pt modelId="{75C5EBA9-A095-43EE-9FF3-635AF71C3ECE}" type="pres">
      <dgm:prSet presAssocID="{E2744FA9-F46F-4D1A-9F1C-18BC9C2A590D}" presName="rootComposite" presStyleCnt="0"/>
      <dgm:spPr/>
    </dgm:pt>
    <dgm:pt modelId="{6762564E-4097-4421-BE10-8CEA36B3CE6A}" type="pres">
      <dgm:prSet presAssocID="{E2744FA9-F46F-4D1A-9F1C-18BC9C2A590D}" presName="rootText" presStyleLbl="node2" presStyleIdx="1" presStyleCnt="3" custScaleY="128811" custLinFactNeighborY="2333">
        <dgm:presLayoutVars>
          <dgm:chPref val="3"/>
        </dgm:presLayoutVars>
      </dgm:prSet>
      <dgm:spPr/>
    </dgm:pt>
    <dgm:pt modelId="{94D79839-42C1-49F3-B544-D3500FA7C577}" type="pres">
      <dgm:prSet presAssocID="{E2744FA9-F46F-4D1A-9F1C-18BC9C2A590D}" presName="rootConnector" presStyleLbl="node2" presStyleIdx="1" presStyleCnt="3"/>
      <dgm:spPr/>
    </dgm:pt>
    <dgm:pt modelId="{9C4071AA-B19D-4308-9274-B93ED376FF88}" type="pres">
      <dgm:prSet presAssocID="{E2744FA9-F46F-4D1A-9F1C-18BC9C2A590D}" presName="hierChild4" presStyleCnt="0"/>
      <dgm:spPr/>
    </dgm:pt>
    <dgm:pt modelId="{3EB7F99F-E873-44CC-8C97-151A36A88614}" type="pres">
      <dgm:prSet presAssocID="{E2744FA9-F46F-4D1A-9F1C-18BC9C2A590D}" presName="hierChild5" presStyleCnt="0"/>
      <dgm:spPr/>
    </dgm:pt>
    <dgm:pt modelId="{B0C9164B-16CB-49EB-806F-480DFC625351}" type="pres">
      <dgm:prSet presAssocID="{40F3B8E5-7F30-4A2F-A3D1-43DED54D3BD3}" presName="Name37" presStyleLbl="parChTrans1D2" presStyleIdx="2" presStyleCnt="3"/>
      <dgm:spPr/>
    </dgm:pt>
    <dgm:pt modelId="{3D52A2E4-FC61-412B-88CF-8E87EDD08BD7}" type="pres">
      <dgm:prSet presAssocID="{3D54D03F-3BA1-4675-818B-4DA19E03656D}" presName="hierRoot2" presStyleCnt="0">
        <dgm:presLayoutVars>
          <dgm:hierBranch val="init"/>
        </dgm:presLayoutVars>
      </dgm:prSet>
      <dgm:spPr/>
    </dgm:pt>
    <dgm:pt modelId="{0B88501B-A55D-415A-BAF4-33A2727B2EF5}" type="pres">
      <dgm:prSet presAssocID="{3D54D03F-3BA1-4675-818B-4DA19E03656D}" presName="rootComposite" presStyleCnt="0"/>
      <dgm:spPr/>
    </dgm:pt>
    <dgm:pt modelId="{D466BA04-15AB-4499-9638-3590D2CF4DDB}" type="pres">
      <dgm:prSet presAssocID="{3D54D03F-3BA1-4675-818B-4DA19E03656D}" presName="rootText" presStyleLbl="node2" presStyleIdx="2" presStyleCnt="3" custScaleY="131144">
        <dgm:presLayoutVars>
          <dgm:chPref val="3"/>
        </dgm:presLayoutVars>
      </dgm:prSet>
      <dgm:spPr/>
    </dgm:pt>
    <dgm:pt modelId="{293DFCC8-CFE7-4700-BC64-D155E738FDA2}" type="pres">
      <dgm:prSet presAssocID="{3D54D03F-3BA1-4675-818B-4DA19E03656D}" presName="rootConnector" presStyleLbl="node2" presStyleIdx="2" presStyleCnt="3"/>
      <dgm:spPr/>
    </dgm:pt>
    <dgm:pt modelId="{C6D25E96-822B-4800-8788-4837E8A65D9F}" type="pres">
      <dgm:prSet presAssocID="{3D54D03F-3BA1-4675-818B-4DA19E03656D}" presName="hierChild4" presStyleCnt="0"/>
      <dgm:spPr/>
    </dgm:pt>
    <dgm:pt modelId="{9E181D7A-F937-4154-98B9-9F64F31E1FC6}" type="pres">
      <dgm:prSet presAssocID="{3D54D03F-3BA1-4675-818B-4DA19E03656D}" presName="hierChild5" presStyleCnt="0"/>
      <dgm:spPr/>
    </dgm:pt>
    <dgm:pt modelId="{4F5DCA68-F0F2-457B-B113-C5D262AF49C5}" type="pres">
      <dgm:prSet presAssocID="{D49C84EA-695D-4E7E-8136-7CDB39EF3748}" presName="hierChild3" presStyleCnt="0"/>
      <dgm:spPr/>
    </dgm:pt>
  </dgm:ptLst>
  <dgm:cxnLst>
    <dgm:cxn modelId="{639A0B08-9351-40B1-AA0C-BAFFA3F6771B}" type="presOf" srcId="{BA444352-31E7-4D7C-9EF3-27F64918F370}" destId="{7A1C014A-E8DC-4DB1-BD7D-AA72BC15E91F}" srcOrd="1" destOrd="0" presId="urn:microsoft.com/office/officeart/2005/8/layout/orgChart1"/>
    <dgm:cxn modelId="{53121311-C3A6-4968-83FA-B6DA809402F6}" type="presOf" srcId="{40F3B8E5-7F30-4A2F-A3D1-43DED54D3BD3}" destId="{B0C9164B-16CB-49EB-806F-480DFC625351}" srcOrd="0" destOrd="0" presId="urn:microsoft.com/office/officeart/2005/8/layout/orgChart1"/>
    <dgm:cxn modelId="{A5A6AE63-2D60-41FE-8F61-7D61476B3A9D}" type="presOf" srcId="{D49C84EA-695D-4E7E-8136-7CDB39EF3748}" destId="{DDACC8DD-F01A-4991-9E7A-0E70F9D57EAD}" srcOrd="1" destOrd="0" presId="urn:microsoft.com/office/officeart/2005/8/layout/orgChart1"/>
    <dgm:cxn modelId="{D6566C66-9781-43FD-A272-0251F17B766E}" type="presOf" srcId="{3D54D03F-3BA1-4675-818B-4DA19E03656D}" destId="{293DFCC8-CFE7-4700-BC64-D155E738FDA2}" srcOrd="1" destOrd="0" presId="urn:microsoft.com/office/officeart/2005/8/layout/orgChart1"/>
    <dgm:cxn modelId="{C50B806B-0580-4415-AB6E-4EF90686110F}" srcId="{D49C84EA-695D-4E7E-8136-7CDB39EF3748}" destId="{E2744FA9-F46F-4D1A-9F1C-18BC9C2A590D}" srcOrd="1" destOrd="0" parTransId="{A1726A11-EA6E-43D1-860A-3B6C9B1DC950}" sibTransId="{AF5BB905-0A98-42C2-85CE-150C3ECBF73B}"/>
    <dgm:cxn modelId="{2636304E-B216-45AD-A08E-5568553D73B0}" type="presOf" srcId="{3D54D03F-3BA1-4675-818B-4DA19E03656D}" destId="{D466BA04-15AB-4499-9638-3590D2CF4DDB}" srcOrd="0" destOrd="0" presId="urn:microsoft.com/office/officeart/2005/8/layout/orgChart1"/>
    <dgm:cxn modelId="{B6A76A70-F770-4B72-9950-CA445B041C5B}" type="presOf" srcId="{D49C84EA-695D-4E7E-8136-7CDB39EF3748}" destId="{E4D25D52-B93D-4A1C-80D9-235A9F940297}" srcOrd="0" destOrd="0" presId="urn:microsoft.com/office/officeart/2005/8/layout/orgChart1"/>
    <dgm:cxn modelId="{30607457-58AC-4F99-B240-CF970F27151A}" type="presOf" srcId="{57EED8B7-0338-466C-A627-12EAA3864D2B}" destId="{F1420B48-B435-4522-880D-FD7DD906B70B}" srcOrd="0" destOrd="0" presId="urn:microsoft.com/office/officeart/2005/8/layout/orgChart1"/>
    <dgm:cxn modelId="{D46805C1-B821-4273-9779-0A192DAFAB8B}" srcId="{842F0EFE-0721-4FBC-A87C-E43EFBAD2839}" destId="{D49C84EA-695D-4E7E-8136-7CDB39EF3748}" srcOrd="0" destOrd="0" parTransId="{7439FE5D-CA79-4289-804F-FBAB0C21C5DA}" sibTransId="{1E2FF406-3C98-4BB5-9750-AC62EFBA5AEB}"/>
    <dgm:cxn modelId="{E54861C2-2791-4218-9474-4BC206B96C65}" type="presOf" srcId="{E2744FA9-F46F-4D1A-9F1C-18BC9C2A590D}" destId="{6762564E-4097-4421-BE10-8CEA36B3CE6A}" srcOrd="0" destOrd="0" presId="urn:microsoft.com/office/officeart/2005/8/layout/orgChart1"/>
    <dgm:cxn modelId="{3C6616C3-44C7-496B-B020-9786A0410311}" type="presOf" srcId="{E2744FA9-F46F-4D1A-9F1C-18BC9C2A590D}" destId="{94D79839-42C1-49F3-B544-D3500FA7C577}" srcOrd="1" destOrd="0" presId="urn:microsoft.com/office/officeart/2005/8/layout/orgChart1"/>
    <dgm:cxn modelId="{B0708FC4-14C2-4FE2-B90B-60EB72A76ECA}" srcId="{D49C84EA-695D-4E7E-8136-7CDB39EF3748}" destId="{BA444352-31E7-4D7C-9EF3-27F64918F370}" srcOrd="0" destOrd="0" parTransId="{57EED8B7-0338-466C-A627-12EAA3864D2B}" sibTransId="{1FDE8103-FF91-4194-9507-FC45BCD8AB25}"/>
    <dgm:cxn modelId="{1AB3AAC6-5407-4CA8-8586-CCD20B836300}" srcId="{D49C84EA-695D-4E7E-8136-7CDB39EF3748}" destId="{3D54D03F-3BA1-4675-818B-4DA19E03656D}" srcOrd="2" destOrd="0" parTransId="{40F3B8E5-7F30-4A2F-A3D1-43DED54D3BD3}" sibTransId="{3CBCF5CC-1E98-44DE-B6A8-041C96E07502}"/>
    <dgm:cxn modelId="{82AF3FCC-4877-4D42-8C19-2DF079C701ED}" type="presOf" srcId="{A1726A11-EA6E-43D1-860A-3B6C9B1DC950}" destId="{1721B33C-1C87-4BA8-A0B4-9C2B0C06381A}" srcOrd="0" destOrd="0" presId="urn:microsoft.com/office/officeart/2005/8/layout/orgChart1"/>
    <dgm:cxn modelId="{B3C294D1-1E67-4A9E-8EF5-65AA6ED1013D}" type="presOf" srcId="{BA444352-31E7-4D7C-9EF3-27F64918F370}" destId="{60A8D902-033D-42A8-BA59-73E44BC523FF}" srcOrd="0" destOrd="0" presId="urn:microsoft.com/office/officeart/2005/8/layout/orgChart1"/>
    <dgm:cxn modelId="{0F550CFD-2433-4F06-872C-E5E9AA00F163}" type="presOf" srcId="{842F0EFE-0721-4FBC-A87C-E43EFBAD2839}" destId="{6499FEE1-C503-4F40-B00F-D93C622B5DA7}" srcOrd="0" destOrd="0" presId="urn:microsoft.com/office/officeart/2005/8/layout/orgChart1"/>
    <dgm:cxn modelId="{B8954EFC-00CB-44C8-80F5-A31A26546E96}" type="presParOf" srcId="{6499FEE1-C503-4F40-B00F-D93C622B5DA7}" destId="{0D175292-F153-44B2-B1D4-C66DB23A2047}" srcOrd="0" destOrd="0" presId="urn:microsoft.com/office/officeart/2005/8/layout/orgChart1"/>
    <dgm:cxn modelId="{EEB6A0B4-F549-400A-AD98-DF6B822EAFDF}" type="presParOf" srcId="{0D175292-F153-44B2-B1D4-C66DB23A2047}" destId="{C05F581D-A59E-49E1-84EC-2EE6019BCAE0}" srcOrd="0" destOrd="0" presId="urn:microsoft.com/office/officeart/2005/8/layout/orgChart1"/>
    <dgm:cxn modelId="{C7E7558D-C087-425A-8D61-CF1AB418E64D}" type="presParOf" srcId="{C05F581D-A59E-49E1-84EC-2EE6019BCAE0}" destId="{E4D25D52-B93D-4A1C-80D9-235A9F940297}" srcOrd="0" destOrd="0" presId="urn:microsoft.com/office/officeart/2005/8/layout/orgChart1"/>
    <dgm:cxn modelId="{280E080F-90E8-45B7-9F88-134DF1B3E224}" type="presParOf" srcId="{C05F581D-A59E-49E1-84EC-2EE6019BCAE0}" destId="{DDACC8DD-F01A-4991-9E7A-0E70F9D57EAD}" srcOrd="1" destOrd="0" presId="urn:microsoft.com/office/officeart/2005/8/layout/orgChart1"/>
    <dgm:cxn modelId="{AE379551-707E-48E1-A236-5F73538114FF}" type="presParOf" srcId="{0D175292-F153-44B2-B1D4-C66DB23A2047}" destId="{C4EC801B-E9B4-47B4-9323-9078565324A5}" srcOrd="1" destOrd="0" presId="urn:microsoft.com/office/officeart/2005/8/layout/orgChart1"/>
    <dgm:cxn modelId="{646A7881-00A7-4FF0-90A6-F7EE941B7B75}" type="presParOf" srcId="{C4EC801B-E9B4-47B4-9323-9078565324A5}" destId="{F1420B48-B435-4522-880D-FD7DD906B70B}" srcOrd="0" destOrd="0" presId="urn:microsoft.com/office/officeart/2005/8/layout/orgChart1"/>
    <dgm:cxn modelId="{F3221FA6-2C0D-4C59-A885-F2782E68568E}" type="presParOf" srcId="{C4EC801B-E9B4-47B4-9323-9078565324A5}" destId="{6490A60C-D97E-437B-A2F6-C03621AF87D5}" srcOrd="1" destOrd="0" presId="urn:microsoft.com/office/officeart/2005/8/layout/orgChart1"/>
    <dgm:cxn modelId="{0E7389FC-FD01-4B2F-8AC6-C50A484D8AAE}" type="presParOf" srcId="{6490A60C-D97E-437B-A2F6-C03621AF87D5}" destId="{74467366-4621-4939-9BEF-9E7FBA66A70E}" srcOrd="0" destOrd="0" presId="urn:microsoft.com/office/officeart/2005/8/layout/orgChart1"/>
    <dgm:cxn modelId="{4F09C84A-5C1E-41ED-9B0F-1A8708950B5B}" type="presParOf" srcId="{74467366-4621-4939-9BEF-9E7FBA66A70E}" destId="{60A8D902-033D-42A8-BA59-73E44BC523FF}" srcOrd="0" destOrd="0" presId="urn:microsoft.com/office/officeart/2005/8/layout/orgChart1"/>
    <dgm:cxn modelId="{315877DB-2679-4C25-985E-B8D56E3F8B39}" type="presParOf" srcId="{74467366-4621-4939-9BEF-9E7FBA66A70E}" destId="{7A1C014A-E8DC-4DB1-BD7D-AA72BC15E91F}" srcOrd="1" destOrd="0" presId="urn:microsoft.com/office/officeart/2005/8/layout/orgChart1"/>
    <dgm:cxn modelId="{247136ED-A1F6-4A14-9EA1-2988217F5262}" type="presParOf" srcId="{6490A60C-D97E-437B-A2F6-C03621AF87D5}" destId="{9B79CEEA-D055-407C-A329-A90AD06ED07E}" srcOrd="1" destOrd="0" presId="urn:microsoft.com/office/officeart/2005/8/layout/orgChart1"/>
    <dgm:cxn modelId="{0EF66EC0-60F6-4899-815A-4B5C1F8A70E0}" type="presParOf" srcId="{6490A60C-D97E-437B-A2F6-C03621AF87D5}" destId="{6AADFC93-4B4C-494C-A30D-7707704A2CE8}" srcOrd="2" destOrd="0" presId="urn:microsoft.com/office/officeart/2005/8/layout/orgChart1"/>
    <dgm:cxn modelId="{8CDE4B9B-A232-4049-A23D-4F5EAA557384}" type="presParOf" srcId="{C4EC801B-E9B4-47B4-9323-9078565324A5}" destId="{1721B33C-1C87-4BA8-A0B4-9C2B0C06381A}" srcOrd="2" destOrd="0" presId="urn:microsoft.com/office/officeart/2005/8/layout/orgChart1"/>
    <dgm:cxn modelId="{54D5ED36-4A06-4374-94F1-6A59D25F514C}" type="presParOf" srcId="{C4EC801B-E9B4-47B4-9323-9078565324A5}" destId="{522BA8DA-FF04-4469-8385-232D311129D4}" srcOrd="3" destOrd="0" presId="urn:microsoft.com/office/officeart/2005/8/layout/orgChart1"/>
    <dgm:cxn modelId="{8A61AE0A-9AA5-4581-9B54-D53909451D73}" type="presParOf" srcId="{522BA8DA-FF04-4469-8385-232D311129D4}" destId="{75C5EBA9-A095-43EE-9FF3-635AF71C3ECE}" srcOrd="0" destOrd="0" presId="urn:microsoft.com/office/officeart/2005/8/layout/orgChart1"/>
    <dgm:cxn modelId="{6E5E75C0-59B5-44AC-8A8A-6B5A86365F7B}" type="presParOf" srcId="{75C5EBA9-A095-43EE-9FF3-635AF71C3ECE}" destId="{6762564E-4097-4421-BE10-8CEA36B3CE6A}" srcOrd="0" destOrd="0" presId="urn:microsoft.com/office/officeart/2005/8/layout/orgChart1"/>
    <dgm:cxn modelId="{81C9A4C1-18FC-4AC4-A4F9-96E1FFD4454D}" type="presParOf" srcId="{75C5EBA9-A095-43EE-9FF3-635AF71C3ECE}" destId="{94D79839-42C1-49F3-B544-D3500FA7C577}" srcOrd="1" destOrd="0" presId="urn:microsoft.com/office/officeart/2005/8/layout/orgChart1"/>
    <dgm:cxn modelId="{183DBD65-9253-4136-B9DB-40E9E6D89960}" type="presParOf" srcId="{522BA8DA-FF04-4469-8385-232D311129D4}" destId="{9C4071AA-B19D-4308-9274-B93ED376FF88}" srcOrd="1" destOrd="0" presId="urn:microsoft.com/office/officeart/2005/8/layout/orgChart1"/>
    <dgm:cxn modelId="{1C674550-4710-4FA1-9FD8-6F7297640A99}" type="presParOf" srcId="{522BA8DA-FF04-4469-8385-232D311129D4}" destId="{3EB7F99F-E873-44CC-8C97-151A36A88614}" srcOrd="2" destOrd="0" presId="urn:microsoft.com/office/officeart/2005/8/layout/orgChart1"/>
    <dgm:cxn modelId="{0C268F27-2511-4093-8AA8-0A275EB5CC82}" type="presParOf" srcId="{C4EC801B-E9B4-47B4-9323-9078565324A5}" destId="{B0C9164B-16CB-49EB-806F-480DFC625351}" srcOrd="4" destOrd="0" presId="urn:microsoft.com/office/officeart/2005/8/layout/orgChart1"/>
    <dgm:cxn modelId="{39E4F2BC-79AA-48CE-A753-C1ED16080A9B}" type="presParOf" srcId="{C4EC801B-E9B4-47B4-9323-9078565324A5}" destId="{3D52A2E4-FC61-412B-88CF-8E87EDD08BD7}" srcOrd="5" destOrd="0" presId="urn:microsoft.com/office/officeart/2005/8/layout/orgChart1"/>
    <dgm:cxn modelId="{5D2557E4-99C2-4968-8831-E0572A3F4A2C}" type="presParOf" srcId="{3D52A2E4-FC61-412B-88CF-8E87EDD08BD7}" destId="{0B88501B-A55D-415A-BAF4-33A2727B2EF5}" srcOrd="0" destOrd="0" presId="urn:microsoft.com/office/officeart/2005/8/layout/orgChart1"/>
    <dgm:cxn modelId="{362545C4-8204-4F18-ACF7-371E311ED5B4}" type="presParOf" srcId="{0B88501B-A55D-415A-BAF4-33A2727B2EF5}" destId="{D466BA04-15AB-4499-9638-3590D2CF4DDB}" srcOrd="0" destOrd="0" presId="urn:microsoft.com/office/officeart/2005/8/layout/orgChart1"/>
    <dgm:cxn modelId="{D423E100-057D-4B9F-BF6F-E6B53FB8BE81}" type="presParOf" srcId="{0B88501B-A55D-415A-BAF4-33A2727B2EF5}" destId="{293DFCC8-CFE7-4700-BC64-D155E738FDA2}" srcOrd="1" destOrd="0" presId="urn:microsoft.com/office/officeart/2005/8/layout/orgChart1"/>
    <dgm:cxn modelId="{3238E2CA-C559-483C-BD60-75351FF55289}" type="presParOf" srcId="{3D52A2E4-FC61-412B-88CF-8E87EDD08BD7}" destId="{C6D25E96-822B-4800-8788-4837E8A65D9F}" srcOrd="1" destOrd="0" presId="urn:microsoft.com/office/officeart/2005/8/layout/orgChart1"/>
    <dgm:cxn modelId="{A308AAF6-BE89-4DB3-B24B-F2742144B92B}" type="presParOf" srcId="{3D52A2E4-FC61-412B-88CF-8E87EDD08BD7}" destId="{9E181D7A-F937-4154-98B9-9F64F31E1FC6}" srcOrd="2" destOrd="0" presId="urn:microsoft.com/office/officeart/2005/8/layout/orgChart1"/>
    <dgm:cxn modelId="{531B5E61-3729-4FDF-8F13-ED953FA2C771}" type="presParOf" srcId="{0D175292-F153-44B2-B1D4-C66DB23A2047}" destId="{4F5DCA68-F0F2-457B-B113-C5D262AF49C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9164B-16CB-49EB-806F-480DFC625351}">
      <dsp:nvSpPr>
        <dsp:cNvPr id="0" name=""/>
        <dsp:cNvSpPr/>
      </dsp:nvSpPr>
      <dsp:spPr>
        <a:xfrm>
          <a:off x="5257800" y="1967463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1B33C-1C87-4BA8-A0B4-9C2B0C06381A}">
      <dsp:nvSpPr>
        <dsp:cNvPr id="0" name=""/>
        <dsp:cNvSpPr/>
      </dsp:nvSpPr>
      <dsp:spPr>
        <a:xfrm>
          <a:off x="5212080" y="1967463"/>
          <a:ext cx="91440" cy="6814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81470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420B48-B435-4522-880D-FD7DD906B70B}">
      <dsp:nvSpPr>
        <dsp:cNvPr id="0" name=""/>
        <dsp:cNvSpPr/>
      </dsp:nvSpPr>
      <dsp:spPr>
        <a:xfrm>
          <a:off x="1537867" y="1967463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D25D52-B93D-4A1C-80D9-235A9F940297}">
      <dsp:nvSpPr>
        <dsp:cNvPr id="0" name=""/>
        <dsp:cNvSpPr/>
      </dsp:nvSpPr>
      <dsp:spPr>
        <a:xfrm>
          <a:off x="3720638" y="430301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>
              <a:solidFill>
                <a:schemeClr val="tx1"/>
              </a:solidFill>
            </a:rPr>
            <a:t>Nakládání s odpady</a:t>
          </a:r>
        </a:p>
      </dsp:txBody>
      <dsp:txXfrm>
        <a:off x="3720638" y="430301"/>
        <a:ext cx="3074323" cy="1537161"/>
      </dsp:txXfrm>
    </dsp:sp>
    <dsp:sp modelId="{60A8D902-033D-42A8-BA59-73E44BC523FF}">
      <dsp:nvSpPr>
        <dsp:cNvPr id="0" name=""/>
        <dsp:cNvSpPr/>
      </dsp:nvSpPr>
      <dsp:spPr>
        <a:xfrm>
          <a:off x="706" y="2613071"/>
          <a:ext cx="3074323" cy="1980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>
              <a:solidFill>
                <a:schemeClr val="tx1"/>
              </a:solidFill>
            </a:rPr>
            <a:t>Předcházení vzniku odpadů</a:t>
          </a:r>
        </a:p>
      </dsp:txBody>
      <dsp:txXfrm>
        <a:off x="706" y="2613071"/>
        <a:ext cx="3074323" cy="1980033"/>
      </dsp:txXfrm>
    </dsp:sp>
    <dsp:sp modelId="{6762564E-4097-4421-BE10-8CEA36B3CE6A}">
      <dsp:nvSpPr>
        <dsp:cNvPr id="0" name=""/>
        <dsp:cNvSpPr/>
      </dsp:nvSpPr>
      <dsp:spPr>
        <a:xfrm>
          <a:off x="3720638" y="2648933"/>
          <a:ext cx="3074323" cy="19800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>
              <a:solidFill>
                <a:schemeClr val="tx1"/>
              </a:solidFill>
            </a:rPr>
            <a:t>Odděleně tříditelné odpady</a:t>
          </a:r>
        </a:p>
      </dsp:txBody>
      <dsp:txXfrm>
        <a:off x="3720638" y="2648933"/>
        <a:ext cx="3074323" cy="1980033"/>
      </dsp:txXfrm>
    </dsp:sp>
    <dsp:sp modelId="{D466BA04-15AB-4499-9638-3590D2CF4DDB}">
      <dsp:nvSpPr>
        <dsp:cNvPr id="0" name=""/>
        <dsp:cNvSpPr/>
      </dsp:nvSpPr>
      <dsp:spPr>
        <a:xfrm>
          <a:off x="7440570" y="2613071"/>
          <a:ext cx="3074323" cy="201589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300" kern="1200" dirty="0" err="1">
              <a:solidFill>
                <a:schemeClr val="tx1"/>
              </a:solidFill>
            </a:rPr>
            <a:t>SKO</a:t>
          </a:r>
          <a:r>
            <a:rPr lang="cs-CZ" sz="4300" kern="1200" dirty="0">
              <a:solidFill>
                <a:schemeClr val="tx1"/>
              </a:solidFill>
            </a:rPr>
            <a:t>, </a:t>
          </a:r>
          <a:r>
            <a:rPr lang="cs-CZ" sz="4300" kern="1200" dirty="0" err="1">
              <a:solidFill>
                <a:schemeClr val="tx1"/>
              </a:solidFill>
            </a:rPr>
            <a:t>VOO</a:t>
          </a:r>
          <a:r>
            <a:rPr lang="cs-CZ" sz="4300" kern="1200" dirty="0">
              <a:solidFill>
                <a:schemeClr val="tx1"/>
              </a:solidFill>
            </a:rPr>
            <a:t>, NO</a:t>
          </a:r>
        </a:p>
      </dsp:txBody>
      <dsp:txXfrm>
        <a:off x="7440570" y="2613071"/>
        <a:ext cx="3074323" cy="20158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952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1408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91612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70251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07175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0491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0983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894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9954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060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523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930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472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8967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8093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5340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E38B-7F5B-4706-8956-1BF57BD3A447}" type="datetimeFigureOut">
              <a:rPr lang="cs-CZ" smtClean="0"/>
              <a:t>22.03.2024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8EFD6D4-4916-4608-AEC6-67141347EB7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02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357969-373C-349F-F71C-C852876D5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43528"/>
            <a:ext cx="7766936" cy="3055754"/>
          </a:xfrm>
        </p:spPr>
        <p:txBody>
          <a:bodyPr/>
          <a:lstStyle/>
          <a:p>
            <a:pPr algn="ctr">
              <a:lnSpc>
                <a:spcPct val="120000"/>
              </a:lnSpc>
              <a:spcAft>
                <a:spcPts val="1000"/>
              </a:spcAft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Studie posouzení systému odpadového hospodářství v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ORP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Čáslav a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ORP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Kutná Hora a posouzení možnosti využití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stávajících struktur, popř. vytvoření nových pro vybudování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samostatné organizace pro zajištění potřeb odpadového</a:t>
            </a:r>
            <a:br>
              <a:rPr lang="cs-CZ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hospodářství v obcích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ORP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Čáslav a </a:t>
            </a:r>
            <a:r>
              <a:rPr lang="cs-CZ" sz="24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ORP</a:t>
            </a: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Kutná Hora</a:t>
            </a:r>
            <a:b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92F2CBB-F461-CC4B-F9D8-CED5C48BA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991379"/>
          </a:xfrm>
        </p:spPr>
        <p:txBody>
          <a:bodyPr/>
          <a:lstStyle/>
          <a:p>
            <a:pPr algn="l"/>
            <a:r>
              <a:rPr lang="cs-CZ" dirty="0">
                <a:solidFill>
                  <a:schemeClr val="tx1"/>
                </a:solidFill>
              </a:rPr>
              <a:t>Ing. Michaela Hemzová</a:t>
            </a:r>
          </a:p>
          <a:p>
            <a:pPr algn="l"/>
            <a:r>
              <a:rPr lang="cs-CZ" dirty="0">
                <a:solidFill>
                  <a:schemeClr val="tx1"/>
                </a:solidFill>
              </a:rPr>
              <a:t>Energetická agentura Vysočiny</a:t>
            </a:r>
          </a:p>
          <a:p>
            <a:pPr algn="l"/>
            <a:endParaRPr lang="cs-CZ" dirty="0">
              <a:solidFill>
                <a:schemeClr val="tx1"/>
              </a:solidFill>
            </a:endParaRPr>
          </a:p>
          <a:p>
            <a:pPr algn="l"/>
            <a:r>
              <a:rPr lang="cs-CZ" dirty="0">
                <a:solidFill>
                  <a:schemeClr val="tx1"/>
                </a:solidFill>
              </a:rPr>
              <a:t>Zbraslavice, 22. 3. 2024</a:t>
            </a:r>
          </a:p>
        </p:txBody>
      </p:sp>
    </p:spTree>
    <p:extLst>
      <p:ext uri="{BB962C8B-B14F-4D97-AF65-F5344CB8AC3E}">
        <p14:creationId xmlns:p14="http://schemas.microsoft.com/office/powerpoint/2010/main" val="12445199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D02B1AF-0151-AC53-BBE1-E0E1C3CC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Vlastnictví nádob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F2B276A-43F7-279C-5598-F119E9E678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5013"/>
            <a:ext cx="8950760" cy="4266350"/>
          </a:xfrm>
        </p:spPr>
        <p:txBody>
          <a:bodyPr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Nádoby pro shromažďování směsného komunálního odpadu jsou z 99 % vlastněny občany jednotlivých obcí, ve vlastnictví svozových společností je 1 %.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Nádoby na tříděný odpad ze 14 % vlastní obce, z 47 % svozové společnosti a ze 6 % společnost EKO-KOM, 32 % občané jednotlivých obcí.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8036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CEA107-B944-43CA-1BD9-76EBF38B2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Zařízení pro nakládání s odpady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15F8B7-9E11-C3C1-5D38-1B40C01C0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Sběrné dvory</a:t>
            </a:r>
          </a:p>
          <a:p>
            <a:r>
              <a:rPr lang="cs-CZ" dirty="0"/>
              <a:t>Kompostárny </a:t>
            </a:r>
          </a:p>
          <a:p>
            <a:pPr lvl="1"/>
            <a:r>
              <a:rPr lang="cs-CZ" dirty="0"/>
              <a:t>malá zařízení, průmyslové provozy</a:t>
            </a:r>
          </a:p>
          <a:p>
            <a:pPr lvl="1"/>
            <a:r>
              <a:rPr lang="cs-CZ" dirty="0"/>
              <a:t>Komunitní kompostárny</a:t>
            </a:r>
          </a:p>
          <a:p>
            <a:r>
              <a:rPr lang="cs-CZ" dirty="0"/>
              <a:t>Třídící linky</a:t>
            </a:r>
          </a:p>
          <a:p>
            <a:r>
              <a:rPr lang="cs-CZ" dirty="0"/>
              <a:t>Bioplynová stanice</a:t>
            </a:r>
          </a:p>
        </p:txBody>
      </p:sp>
    </p:spTree>
    <p:extLst>
      <p:ext uri="{BB962C8B-B14F-4D97-AF65-F5344CB8AC3E}">
        <p14:creationId xmlns:p14="http://schemas.microsoft.com/office/powerpoint/2010/main" val="3577397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55BE3-ABCE-23B7-445E-E68DFEE61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Rozvíjení aktivit </a:t>
            </a:r>
            <a:br>
              <a:rPr lang="cs-CZ" dirty="0"/>
            </a:br>
            <a:r>
              <a:rPr lang="cs-CZ" dirty="0"/>
              <a:t>pro předcházení vzniku odpadů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FCA8B9-AEBA-9BA6-93A1-A0F91438E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Knihobudky</a:t>
            </a:r>
            <a:r>
              <a:rPr lang="cs-CZ" dirty="0"/>
              <a:t> – </a:t>
            </a:r>
            <a:r>
              <a:rPr lang="cs-CZ" dirty="0" err="1"/>
              <a:t>knihobudka.cz</a:t>
            </a:r>
            <a:endParaRPr lang="cs-CZ" dirty="0"/>
          </a:p>
          <a:p>
            <a:r>
              <a:rPr lang="cs-CZ" dirty="0"/>
              <a:t>Swap, bazar – cca 2 t/1 akci</a:t>
            </a:r>
          </a:p>
          <a:p>
            <a:r>
              <a:rPr lang="cs-CZ" dirty="0"/>
              <a:t>Re-use centrum</a:t>
            </a:r>
          </a:p>
          <a:p>
            <a:r>
              <a:rPr lang="cs-CZ" dirty="0"/>
              <a:t>Kontejnery na textil, kontakty na charitativní organizace</a:t>
            </a:r>
          </a:p>
          <a:p>
            <a:r>
              <a:rPr lang="cs-CZ" dirty="0"/>
              <a:t>Domácí kompostování</a:t>
            </a:r>
          </a:p>
          <a:p>
            <a:pPr lvl="1"/>
            <a:r>
              <a:rPr lang="cs-CZ" dirty="0"/>
              <a:t>domácí kompostéry, zapůjčení štěpkovače, zajištění služby</a:t>
            </a:r>
          </a:p>
          <a:p>
            <a:pPr lvl="1"/>
            <a:r>
              <a:rPr lang="cs-CZ" dirty="0"/>
              <a:t>1 kompostér o objemu 1 </a:t>
            </a:r>
            <a:r>
              <a:rPr lang="cs-CZ" dirty="0" err="1"/>
              <a:t>m3</a:t>
            </a:r>
            <a:r>
              <a:rPr lang="cs-CZ" dirty="0"/>
              <a:t> odpovídá 0,6 tuny zpracovaného </a:t>
            </a:r>
            <a:r>
              <a:rPr lang="cs-CZ" dirty="0" err="1"/>
              <a:t>BRO</a:t>
            </a:r>
            <a:r>
              <a:rPr lang="cs-CZ" dirty="0"/>
              <a:t>/rok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1090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6EC382-6876-D9F4-DFB0-F7AD111E1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příležitostí cirkulární ekonomiky a rozvoje technologií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B2C0CD-F3F0-5489-2442-8FD4993F1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545011"/>
          </a:xfrm>
        </p:spPr>
        <p:txBody>
          <a:bodyPr/>
          <a:lstStyle/>
          <a:p>
            <a:r>
              <a:rPr lang="cs-CZ" dirty="0"/>
              <a:t>Odpovědné chování – zelený úřad, pravidla pro organizace pořádající kulturní a sportovní akce</a:t>
            </a:r>
          </a:p>
          <a:p>
            <a:r>
              <a:rPr lang="cs-CZ" dirty="0"/>
              <a:t>Zelené zadávání – využívání recyklátu ze stavebních odpadů, využívání recyklovaných materiálů v dodávkách (stavební práce, mobiliář)</a:t>
            </a:r>
          </a:p>
          <a:p>
            <a:r>
              <a:rPr lang="cs-CZ" dirty="0"/>
              <a:t>Využití možnosti energetického využití </a:t>
            </a:r>
            <a:r>
              <a:rPr lang="cs-CZ" dirty="0" err="1"/>
              <a:t>gastroodpadů</a:t>
            </a:r>
            <a:r>
              <a:rPr lang="cs-CZ" dirty="0"/>
              <a:t> v </a:t>
            </a:r>
            <a:r>
              <a:rPr lang="cs-CZ" dirty="0" err="1"/>
              <a:t>BPS</a:t>
            </a:r>
            <a:r>
              <a:rPr lang="cs-CZ" dirty="0"/>
              <a:t> – příležitost využít podmínek komunitní energetiky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Možnost odevzdat pneumatiky na </a:t>
            </a:r>
            <a:r>
              <a:rPr lang="cs-CZ" dirty="0" err="1"/>
              <a:t>SD</a:t>
            </a:r>
            <a:r>
              <a:rPr lang="cs-CZ" dirty="0"/>
              <a:t> v režimu předcházení vzniku odpadů – 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společnost GREEN </a:t>
            </a:r>
            <a:r>
              <a:rPr lang="cs-CZ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Logistics</a:t>
            </a:r>
            <a:r>
              <a:rPr lang="cs-CZ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CZ s.r.o., př. Hl. město Praha</a:t>
            </a:r>
          </a:p>
          <a:p>
            <a:r>
              <a:rPr lang="cs-CZ" dirty="0">
                <a:solidFill>
                  <a:srgbClr val="333333"/>
                </a:solidFill>
                <a:latin typeface="Arial" panose="020B0604020202020204" pitchFamily="34" charset="0"/>
              </a:rPr>
              <a:t>Možnost třídění skla do jedné nádoby – technologické vybavení skláren pro třídění sklad, př. Kralupy nad Vltavou, společnost </a:t>
            </a:r>
            <a:r>
              <a:rPr lang="cs-CZ" dirty="0" err="1">
                <a:solidFill>
                  <a:srgbClr val="333333"/>
                </a:solidFill>
                <a:latin typeface="Arial" panose="020B0604020202020204" pitchFamily="34" charset="0"/>
              </a:rPr>
              <a:t>FCC</a:t>
            </a:r>
            <a:endParaRPr lang="cs-CZ" dirty="0">
              <a:solidFill>
                <a:srgbClr val="333333"/>
              </a:solidFill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333333"/>
                </a:solidFill>
                <a:latin typeface="Arial" panose="020B0604020202020204" pitchFamily="34" charset="0"/>
              </a:rPr>
              <a:t>Možnosti využití části </a:t>
            </a:r>
            <a:r>
              <a:rPr lang="cs-CZ" dirty="0" err="1">
                <a:solidFill>
                  <a:srgbClr val="333333"/>
                </a:solidFill>
                <a:latin typeface="Arial" panose="020B0604020202020204" pitchFamily="34" charset="0"/>
              </a:rPr>
              <a:t>VOO</a:t>
            </a:r>
            <a:r>
              <a:rPr lang="cs-CZ" dirty="0">
                <a:solidFill>
                  <a:srgbClr val="333333"/>
                </a:solidFill>
                <a:latin typeface="Arial" panose="020B0604020202020204" pitchFamily="34" charset="0"/>
              </a:rPr>
              <a:t> – nutné oddělené třídění, vhodné zařazení odpadu dle katalogu, možnost prodeje části sortimentu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09497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6D49E-A6C1-FCE6-8587-48596E1A4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Skládka, </a:t>
            </a:r>
            <a:r>
              <a:rPr lang="cs-CZ" dirty="0" err="1"/>
              <a:t>ZEVO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175DE5-F891-9A5A-A520-66FCCF53B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Skládka</a:t>
            </a:r>
          </a:p>
          <a:p>
            <a:pPr lvl="1"/>
            <a:r>
              <a:rPr lang="cs-CZ" dirty="0"/>
              <a:t>Legislativní požadavky – zákaz skládkování</a:t>
            </a:r>
          </a:p>
          <a:p>
            <a:pPr lvl="1"/>
            <a:r>
              <a:rPr lang="cs-CZ" dirty="0"/>
              <a:t>Vzrůstající náklady</a:t>
            </a:r>
          </a:p>
          <a:p>
            <a:pPr lvl="1"/>
            <a:r>
              <a:rPr lang="cs-CZ" dirty="0"/>
              <a:t>Omezená životnost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 err="1"/>
              <a:t>ZEVO</a:t>
            </a:r>
            <a:r>
              <a:rPr lang="cs-CZ" dirty="0"/>
              <a:t> Mělník</a:t>
            </a:r>
          </a:p>
          <a:p>
            <a:pPr lvl="1"/>
            <a:r>
              <a:rPr lang="cs-CZ" dirty="0"/>
              <a:t>Řešení pro budoucnost</a:t>
            </a:r>
          </a:p>
          <a:p>
            <a:pPr lvl="1"/>
            <a:r>
              <a:rPr lang="cs-CZ" dirty="0"/>
              <a:t>Nutnost a příležitost vybudovat překladiště odpadů</a:t>
            </a:r>
          </a:p>
        </p:txBody>
      </p:sp>
    </p:spTree>
    <p:extLst>
      <p:ext uri="{BB962C8B-B14F-4D97-AF65-F5344CB8AC3E}">
        <p14:creationId xmlns:p14="http://schemas.microsoft.com/office/powerpoint/2010/main" val="3423380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EFBA3-9E94-67DD-B855-FDA6578A9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Dotační příležitosti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32515FD-A4E8-42F8-3651-F2750D2A4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Operační program Životní prostředí 2021 – 2027</a:t>
            </a:r>
          </a:p>
          <a:p>
            <a:pPr lvl="1"/>
            <a:r>
              <a:rPr lang="cs-CZ" dirty="0"/>
              <a:t>Systém sběru a svozu pro tříditelné složky</a:t>
            </a:r>
          </a:p>
          <a:p>
            <a:pPr lvl="1"/>
            <a:r>
              <a:rPr lang="cs-CZ" dirty="0"/>
              <a:t>Zařízení pro nakládání s odpady (</a:t>
            </a:r>
            <a:r>
              <a:rPr lang="cs-CZ" dirty="0" err="1"/>
              <a:t>SD</a:t>
            </a:r>
            <a:r>
              <a:rPr lang="cs-CZ" dirty="0"/>
              <a:t>, třídící linky)</a:t>
            </a:r>
          </a:p>
          <a:p>
            <a:pPr lvl="1"/>
            <a:r>
              <a:rPr lang="cs-CZ" dirty="0"/>
              <a:t>Materiálové využití odpadů</a:t>
            </a:r>
          </a:p>
          <a:p>
            <a:pPr lvl="1"/>
            <a:r>
              <a:rPr lang="cs-CZ" dirty="0"/>
              <a:t>Chemická recyklace</a:t>
            </a:r>
          </a:p>
          <a:p>
            <a:pPr lvl="1"/>
            <a:r>
              <a:rPr lang="cs-CZ" dirty="0"/>
              <a:t>Bioplynové stanice</a:t>
            </a:r>
          </a:p>
          <a:p>
            <a:endParaRPr lang="cs-CZ" dirty="0"/>
          </a:p>
          <a:p>
            <a:r>
              <a:rPr lang="cs-CZ" dirty="0"/>
              <a:t>Dotační podpora Středočeského kraje</a:t>
            </a:r>
          </a:p>
          <a:p>
            <a:r>
              <a:rPr lang="cs-CZ" dirty="0"/>
              <a:t>Národní program Životní prostředí - kompostárny</a:t>
            </a:r>
          </a:p>
        </p:txBody>
      </p:sp>
    </p:spTree>
    <p:extLst>
      <p:ext uri="{BB962C8B-B14F-4D97-AF65-F5344CB8AC3E}">
        <p14:creationId xmlns:p14="http://schemas.microsoft.com/office/powerpoint/2010/main" val="3890154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E1BF48-E7CE-43E8-D6E7-92531716C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Ekonomické hodnocení vybudování nové společnosti pro nakládání s odpady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2D34E65-031C-F0D4-9209-9EC6D7C2D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Současné podmínky: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obce nedisponují dostatečným počtem svozové techniky pro zajištění služeb ve svozové společnosti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obce nejsou majiteli ani provozovateli zařízení pro nakládání s odpady (s výjimkou několika menších sběrných dvorů)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cca 47 % nádob ve sběrné síti pro tříděné odpady je ve vlastnictví svozové společnosti – problematická náhrada v souvislosti s dotačními podmínkami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technické zázemí nové společnosti by muselo být vybudováno (zejména garáže, dílny apod.)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3924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8614A3-DC6E-A010-7D1B-B7380BDB1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Ekonomické hodnocení vybudování nové společnosti pro nakládání s odpady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FCA3EE-7F73-3F4F-1B08-7FFB978CA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30400"/>
            <a:ext cx="9183843" cy="4739341"/>
          </a:xfrm>
        </p:spPr>
        <p:txBody>
          <a:bodyPr>
            <a:normAutofit lnSpcReduction="1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Výchozí podmínky analýzy: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založení nové společnosti pro zajišťování komunálních služeb v OH s výjimkou služeb spojených s nakládáním s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(nakládání s 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bylo z modelu ekonomického hodnocení záměrně vyňato z důvodu velkých vynucených investic a nemožnosti modelovat konečné nakládání s odpady – dostupnost skládky,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ZEVO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konečná cena za odstranění či energetické využití odpadů)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svozová oblast obsluhující na počátku min. 20 000 obyvatel s dalším postupným zapojením zbývajících obcí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zajištění smluvních vztahů s koncovými zařízeními potřebnými pro nakládání se shromážděnými odpady (skládka,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ZEVO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atd.), zejména po roce 2029</a:t>
            </a:r>
          </a:p>
          <a:p>
            <a:pPr marL="342900" lvl="0" indent="-342900" algn="just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vybudování technického zázemí firmy (garáže, dílny, administrativa, zařízení pro nakládání s odpady – kompostárna, třídící linka, překladiště atd.)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funkčnost stávající sběrné sítě – změna vlastnictví sběrných nádob, nákup nových</a:t>
            </a:r>
          </a:p>
        </p:txBody>
      </p:sp>
    </p:spTree>
    <p:extLst>
      <p:ext uri="{BB962C8B-B14F-4D97-AF65-F5344CB8AC3E}">
        <p14:creationId xmlns:p14="http://schemas.microsoft.com/office/powerpoint/2010/main" val="3466803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F12D895-ECBB-E342-08A1-27E58447F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303" y="233083"/>
            <a:ext cx="8596668" cy="63649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Předpokládané investiční náklady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52EE324-3123-1FFE-9E66-B22E444F775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6524571"/>
              </p:ext>
            </p:extLst>
          </p:nvPr>
        </p:nvGraphicFramePr>
        <p:xfrm>
          <a:off x="887507" y="1246094"/>
          <a:ext cx="10094260" cy="52353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85408">
                  <a:extLst>
                    <a:ext uri="{9D8B030D-6E8A-4147-A177-3AD203B41FA5}">
                      <a16:colId xmlns:a16="http://schemas.microsoft.com/office/drawing/2014/main" val="311115272"/>
                    </a:ext>
                  </a:extLst>
                </a:gridCol>
                <a:gridCol w="1135988">
                  <a:extLst>
                    <a:ext uri="{9D8B030D-6E8A-4147-A177-3AD203B41FA5}">
                      <a16:colId xmlns:a16="http://schemas.microsoft.com/office/drawing/2014/main" val="3260545797"/>
                    </a:ext>
                  </a:extLst>
                </a:gridCol>
                <a:gridCol w="1674952">
                  <a:extLst>
                    <a:ext uri="{9D8B030D-6E8A-4147-A177-3AD203B41FA5}">
                      <a16:colId xmlns:a16="http://schemas.microsoft.com/office/drawing/2014/main" val="892166900"/>
                    </a:ext>
                  </a:extLst>
                </a:gridCol>
                <a:gridCol w="197912">
                  <a:extLst>
                    <a:ext uri="{9D8B030D-6E8A-4147-A177-3AD203B41FA5}">
                      <a16:colId xmlns:a16="http://schemas.microsoft.com/office/drawing/2014/main" val="2516398009"/>
                    </a:ext>
                  </a:extLst>
                </a:gridCol>
              </a:tblGrid>
              <a:tr h="62039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investiční náklad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ks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předpokládané náklady v tis. Kč včetně DPH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05374534"/>
                  </a:ext>
                </a:extLst>
              </a:tr>
              <a:tr h="62039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29424724"/>
                  </a:ext>
                </a:extLst>
              </a:tr>
              <a:tr h="620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nádoby - odkup stávajících ve vlastnictví svozové společnosti, 30 % z původní ceny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6 000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15 660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702202294"/>
                  </a:ext>
                </a:extLst>
              </a:tr>
              <a:tr h="91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svozová technika - nákladní auto typu kukačka, nákladní auto s hydraulickou rukou pro nádoby se spodním výsypem, nákladní auta pro svoz VOK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109 868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09349945"/>
                  </a:ext>
                </a:extLst>
              </a:tr>
              <a:tr h="309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osobní automobil pro potřeby svozové společnosti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1 210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573630470"/>
                  </a:ext>
                </a:extLst>
              </a:tr>
              <a:tr h="91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areál odpadového centra zahrnující kompostárnu, překladiště, třídící linku, sběrný dvůr, administrativní a technické zázemí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302 500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51250888"/>
                  </a:ext>
                </a:extLst>
              </a:tr>
              <a:tr h="918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bioplynová stanice pro zpracování gastroodpadů - spoluvlastnický podíl na zařízení, investice do úpravy technologie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0 *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02726951"/>
                  </a:ext>
                </a:extLst>
              </a:tr>
              <a:tr h="3091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429 238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3375849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78783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691F7C0-256D-649A-5C10-65B1171A5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8589"/>
            <a:ext cx="9596219" cy="681318"/>
          </a:xfrm>
        </p:spPr>
        <p:txBody>
          <a:bodyPr/>
          <a:lstStyle/>
          <a:p>
            <a:pPr algn="ctr"/>
            <a:r>
              <a:rPr lang="cs-CZ" dirty="0"/>
              <a:t>Předpokládané provozní příjmy a náklady</a:t>
            </a: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1DE66B18-9C0E-855D-71C4-F6F25FADD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764907"/>
              </p:ext>
            </p:extLst>
          </p:nvPr>
        </p:nvGraphicFramePr>
        <p:xfrm>
          <a:off x="1667436" y="1147482"/>
          <a:ext cx="8677836" cy="48767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5887">
                  <a:extLst>
                    <a:ext uri="{9D8B030D-6E8A-4147-A177-3AD203B41FA5}">
                      <a16:colId xmlns:a16="http://schemas.microsoft.com/office/drawing/2014/main" val="1658148302"/>
                    </a:ext>
                  </a:extLst>
                </a:gridCol>
                <a:gridCol w="2391949">
                  <a:extLst>
                    <a:ext uri="{9D8B030D-6E8A-4147-A177-3AD203B41FA5}">
                      <a16:colId xmlns:a16="http://schemas.microsoft.com/office/drawing/2014/main" val="2155172438"/>
                    </a:ext>
                  </a:extLst>
                </a:gridCol>
              </a:tblGrid>
              <a:tr h="375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Zjednodušené roční cash </a:t>
                      </a:r>
                      <a:r>
                        <a:rPr lang="cs-CZ" sz="1600" dirty="0" err="1">
                          <a:solidFill>
                            <a:schemeClr val="tx1"/>
                          </a:solidFill>
                          <a:effectLst/>
                        </a:rPr>
                        <a:t>flow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tis. Kč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740347723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mzdové náklady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- 33 688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846228707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PHM - nákladní auta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- 4 847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98516884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PHM - osobní auta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- 73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26300377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energie na vytápění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- 1 100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32853750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el. Energie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- 530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62386949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ostatní režijní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- 600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97025990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údržba techniky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- 5 237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570664807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odbyt nevyužitelných složek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- 5 961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4132961297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příjem – prodej využitelných složek (surovin)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14 922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54690456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příjem – současná platba obcí za VS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70 942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657717706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odpisy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-32 655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48494381"/>
                  </a:ext>
                </a:extLst>
              </a:tr>
              <a:tr h="37513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1 174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613176788"/>
                  </a:ext>
                </a:extLst>
              </a:tr>
            </a:tbl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:a16="http://schemas.microsoft.com/office/drawing/2014/main" id="{3A595636-E976-B0E8-4832-B8F7E666D846}"/>
              </a:ext>
            </a:extLst>
          </p:cNvPr>
          <p:cNvSpPr txBox="1"/>
          <p:nvPr/>
        </p:nvSpPr>
        <p:spPr>
          <a:xfrm>
            <a:off x="1667436" y="6176682"/>
            <a:ext cx="3827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Prostá návratnost projektu je 13 let.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103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3C25EE32-9515-9C34-E718-0EEB761D3A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4877972"/>
              </p:ext>
            </p:extLst>
          </p:nvPr>
        </p:nvGraphicFramePr>
        <p:xfrm>
          <a:off x="838200" y="-110752"/>
          <a:ext cx="10515600" cy="50592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250903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9E5617-154A-53B6-1311-0A4F53117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06824"/>
          </a:xfrm>
        </p:spPr>
        <p:txBody>
          <a:bodyPr/>
          <a:lstStyle/>
          <a:p>
            <a:pPr algn="ctr"/>
            <a:r>
              <a:rPr lang="cs-CZ" dirty="0"/>
              <a:t>Doporučení zahrnutá v návrhové části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17F0D2-5E2A-CB12-538F-A5F510EF95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6425"/>
            <a:ext cx="8596668" cy="5244352"/>
          </a:xfrm>
        </p:spPr>
        <p:txBody>
          <a:bodyPr/>
          <a:lstStyle/>
          <a:p>
            <a:r>
              <a:rPr lang="cs-CZ" dirty="0"/>
              <a:t>Vyřešení legislativních povinností</a:t>
            </a:r>
          </a:p>
          <a:p>
            <a:pPr lvl="1"/>
            <a:r>
              <a:rPr lang="cs-CZ" dirty="0"/>
              <a:t>Zákaz skládkování v r. 2029</a:t>
            </a:r>
          </a:p>
          <a:p>
            <a:pPr lvl="1"/>
            <a:r>
              <a:rPr lang="cs-CZ" dirty="0"/>
              <a:t>Navýšení kapacity pro EVO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Dobudování sítě zařízení pro nakládání s odpady </a:t>
            </a:r>
          </a:p>
          <a:p>
            <a:pPr lvl="1"/>
            <a:r>
              <a:rPr lang="cs-CZ" dirty="0"/>
              <a:t>Sběrné dvory (zejména nakládání s NO, </a:t>
            </a:r>
            <a:r>
              <a:rPr lang="cs-CZ" dirty="0" err="1"/>
              <a:t>VOO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Kompostárny (komunitní, malá zařízení, průmyslové)</a:t>
            </a:r>
          </a:p>
          <a:p>
            <a:pPr lvl="1"/>
            <a:r>
              <a:rPr lang="cs-CZ" dirty="0"/>
              <a:t>Bioplynová stanice (zpracování </a:t>
            </a:r>
            <a:r>
              <a:rPr lang="cs-CZ" dirty="0" err="1"/>
              <a:t>BRO</a:t>
            </a:r>
            <a:r>
              <a:rPr lang="cs-CZ" dirty="0"/>
              <a:t> s obsahem živ. složky)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Zkvalitnění nakládání s odděleně tříděnými složkami</a:t>
            </a:r>
          </a:p>
          <a:p>
            <a:pPr lvl="1"/>
            <a:r>
              <a:rPr lang="cs-CZ" dirty="0"/>
              <a:t>Spolupráce s kolektivními systémy a organizacemi pracujícími v režimu předcházení vzniku odpadů</a:t>
            </a:r>
          </a:p>
          <a:p>
            <a:pPr lvl="1"/>
            <a:r>
              <a:rPr lang="cs-CZ" dirty="0"/>
              <a:t>Rozvoj systému </a:t>
            </a:r>
            <a:r>
              <a:rPr lang="cs-CZ" dirty="0" err="1"/>
              <a:t>door</a:t>
            </a:r>
            <a:r>
              <a:rPr lang="cs-CZ" dirty="0"/>
              <a:t>-to-</a:t>
            </a:r>
            <a:r>
              <a:rPr lang="cs-CZ" dirty="0" err="1"/>
              <a:t>door</a:t>
            </a:r>
            <a:r>
              <a:rPr lang="cs-CZ" dirty="0"/>
              <a:t>, </a:t>
            </a:r>
            <a:r>
              <a:rPr lang="cs-CZ" dirty="0" err="1"/>
              <a:t>vícekomoditního</a:t>
            </a:r>
            <a:r>
              <a:rPr lang="cs-CZ" dirty="0"/>
              <a:t> sběru</a:t>
            </a:r>
          </a:p>
          <a:p>
            <a:pPr lvl="1"/>
            <a:r>
              <a:rPr lang="cs-CZ" dirty="0"/>
              <a:t>Podpora vzdělávání obyvatelstva</a:t>
            </a:r>
          </a:p>
        </p:txBody>
      </p:sp>
    </p:spTree>
    <p:extLst>
      <p:ext uri="{BB962C8B-B14F-4D97-AF65-F5344CB8AC3E}">
        <p14:creationId xmlns:p14="http://schemas.microsoft.com/office/powerpoint/2010/main" val="39023451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805F78-FFE2-1953-C108-A9173454F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9929"/>
          </a:xfrm>
        </p:spPr>
        <p:txBody>
          <a:bodyPr/>
          <a:lstStyle/>
          <a:p>
            <a:pPr algn="ctr"/>
            <a:r>
              <a:rPr lang="cs-CZ" dirty="0"/>
              <a:t>Doporučení organizačních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510111-04AC-01BB-B311-79B00FB3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06071"/>
            <a:ext cx="8596668" cy="453529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Rozšíření služeb poskytovaných stávajícími společnostmi – vážení svozových vozidel, evidence založená na procentuálním zaplnění nádob, čipování nádob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Využití možností meziobecní spolupráce při přípravě projektů, budování zařízení, společném provozování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Založení </a:t>
            </a:r>
            <a:r>
              <a:rPr lang="cs-CZ" dirty="0" err="1"/>
              <a:t>DSO</a:t>
            </a:r>
            <a:r>
              <a:rPr lang="cs-CZ" dirty="0"/>
              <a:t> pro společný postup v nakládání s odpady, zejména s </a:t>
            </a:r>
            <a:r>
              <a:rPr lang="cs-CZ" dirty="0" err="1"/>
              <a:t>SKO</a:t>
            </a:r>
            <a:r>
              <a:rPr lang="cs-CZ" dirty="0"/>
              <a:t>, </a:t>
            </a:r>
            <a:r>
              <a:rPr lang="cs-CZ" dirty="0" err="1"/>
              <a:t>VOO</a:t>
            </a:r>
            <a:r>
              <a:rPr lang="cs-CZ" dirty="0"/>
              <a:t> (využití v </a:t>
            </a:r>
            <a:r>
              <a:rPr lang="cs-CZ" dirty="0" err="1"/>
              <a:t>ZEVO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Založení nové společnosti pro zajišťování služeb v OH pro členské obce </a:t>
            </a:r>
            <a:r>
              <a:rPr lang="cs-CZ" dirty="0" err="1"/>
              <a:t>DSO</a:t>
            </a:r>
            <a:endParaRPr lang="cs-CZ" dirty="0"/>
          </a:p>
          <a:p>
            <a:pPr lvl="1"/>
            <a:r>
              <a:rPr lang="cs-CZ" dirty="0"/>
              <a:t>Návrh podoby nové společnosti – příručka </a:t>
            </a:r>
            <a:r>
              <a:rPr lang="cs-CZ" dirty="0" err="1"/>
              <a:t>SČK</a:t>
            </a:r>
            <a:endParaRPr lang="cs-CZ" dirty="0"/>
          </a:p>
          <a:p>
            <a:pPr lvl="1"/>
            <a:r>
              <a:rPr lang="cs-CZ" dirty="0"/>
              <a:t>Hojně využívaná praxe – společnost s ručením omezeným</a:t>
            </a:r>
          </a:p>
          <a:p>
            <a:pPr lvl="1"/>
            <a:r>
              <a:rPr lang="cs-CZ" dirty="0"/>
              <a:t>Možnost zadávání in-house zakázek</a:t>
            </a:r>
          </a:p>
          <a:p>
            <a:pPr marL="457200" lvl="1" indent="0">
              <a:buNone/>
            </a:pPr>
            <a:endParaRPr lang="cs-CZ" dirty="0"/>
          </a:p>
          <a:p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55580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AFE55-D92E-4707-E148-3FBF19298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2682"/>
          </a:xfrm>
        </p:spPr>
        <p:txBody>
          <a:bodyPr/>
          <a:lstStyle/>
          <a:p>
            <a:pPr algn="ctr"/>
            <a:r>
              <a:rPr lang="cs-CZ" dirty="0"/>
              <a:t>Doporučení ve vztahu k nakládání s </a:t>
            </a:r>
            <a:r>
              <a:rPr lang="cs-CZ" dirty="0" err="1"/>
              <a:t>SKO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597996-9ACF-4194-41DE-680565FB18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Nakládání s </a:t>
            </a:r>
            <a:r>
              <a:rPr lang="cs-CZ" dirty="0" err="1"/>
              <a:t>SKO</a:t>
            </a:r>
            <a:endParaRPr lang="cs-CZ" dirty="0"/>
          </a:p>
          <a:p>
            <a:pPr lvl="1"/>
            <a:r>
              <a:rPr lang="cs-CZ" dirty="0"/>
              <a:t>Zaměřit se na zařízení pro koncové využití odpadu a dopravu                     </a:t>
            </a:r>
          </a:p>
          <a:p>
            <a:pPr lvl="1"/>
            <a:r>
              <a:rPr lang="cs-CZ" dirty="0"/>
              <a:t>od roku 2029 bude nutné koncové zařízení </a:t>
            </a:r>
            <a:r>
              <a:rPr lang="cs-CZ" dirty="0" err="1"/>
              <a:t>ZEVO</a:t>
            </a:r>
            <a:endParaRPr lang="cs-CZ" dirty="0"/>
          </a:p>
          <a:p>
            <a:pPr lvl="1"/>
            <a:r>
              <a:rPr lang="cs-CZ" dirty="0"/>
              <a:t>Pro obce bude klíčové vyřešit dopravu do zařízení</a:t>
            </a:r>
          </a:p>
          <a:p>
            <a:pPr lvl="1"/>
            <a:r>
              <a:rPr lang="cs-CZ" dirty="0"/>
              <a:t>Do roku 2029 nutnost vybudovat překládací stanici pro svoz </a:t>
            </a:r>
            <a:r>
              <a:rPr lang="cs-CZ" dirty="0" err="1"/>
              <a:t>SKO</a:t>
            </a:r>
            <a:r>
              <a:rPr lang="cs-CZ" dirty="0"/>
              <a:t> do </a:t>
            </a:r>
            <a:r>
              <a:rPr lang="cs-CZ" dirty="0" err="1"/>
              <a:t>ZEVO</a:t>
            </a:r>
            <a:r>
              <a:rPr lang="cs-CZ" dirty="0"/>
              <a:t>                – lokalita, investor</a:t>
            </a:r>
          </a:p>
        </p:txBody>
      </p:sp>
    </p:spTree>
    <p:extLst>
      <p:ext uri="{BB962C8B-B14F-4D97-AF65-F5344CB8AC3E}">
        <p14:creationId xmlns:p14="http://schemas.microsoft.com/office/powerpoint/2010/main" val="179825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6E36B6-878B-FA3C-35F7-E61B49063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ZEVO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42552D0-D754-2AFC-E454-DBE8141D7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7106"/>
            <a:ext cx="8596668" cy="4544257"/>
          </a:xfrm>
        </p:spPr>
        <p:txBody>
          <a:bodyPr/>
          <a:lstStyle/>
          <a:p>
            <a:r>
              <a:rPr lang="cs-CZ" dirty="0"/>
              <a:t>Řešení pro splnění části legislativních povinností v OH</a:t>
            </a:r>
          </a:p>
          <a:p>
            <a:r>
              <a:rPr lang="cs-CZ" dirty="0"/>
              <a:t>Koncepce </a:t>
            </a:r>
            <a:r>
              <a:rPr lang="cs-CZ" dirty="0" err="1"/>
              <a:t>SČK</a:t>
            </a:r>
            <a:r>
              <a:rPr lang="cs-CZ" dirty="0"/>
              <a:t> pro nakládání s </a:t>
            </a:r>
            <a:r>
              <a:rPr lang="cs-CZ" dirty="0" err="1"/>
              <a:t>SKO</a:t>
            </a:r>
            <a:r>
              <a:rPr lang="cs-CZ" dirty="0"/>
              <a:t>, </a:t>
            </a:r>
            <a:r>
              <a:rPr lang="cs-CZ" dirty="0" err="1"/>
              <a:t>VOO</a:t>
            </a:r>
            <a:r>
              <a:rPr lang="cs-CZ" dirty="0"/>
              <a:t> – </a:t>
            </a:r>
            <a:r>
              <a:rPr lang="cs-CZ" dirty="0" err="1"/>
              <a:t>ZEVO</a:t>
            </a:r>
            <a:r>
              <a:rPr lang="cs-CZ" dirty="0"/>
              <a:t> Mělník</a:t>
            </a:r>
          </a:p>
          <a:p>
            <a:r>
              <a:rPr lang="cs-CZ" dirty="0"/>
              <a:t>Nutnost vybudování sítě překládacích stanic</a:t>
            </a:r>
          </a:p>
          <a:p>
            <a:pPr lvl="1"/>
            <a:r>
              <a:rPr lang="cs-CZ" dirty="0"/>
              <a:t>Silniční doprava</a:t>
            </a:r>
          </a:p>
          <a:p>
            <a:pPr lvl="1"/>
            <a:r>
              <a:rPr lang="cs-CZ" dirty="0"/>
              <a:t>Železniční doprava – dostupnost železniční vlečky, dostupnost kapacit na trase pro nákladní dopravu, nutnost pořídit x pronajmout speciální dopravní kontejnery</a:t>
            </a:r>
          </a:p>
        </p:txBody>
      </p:sp>
    </p:spTree>
    <p:extLst>
      <p:ext uri="{BB962C8B-B14F-4D97-AF65-F5344CB8AC3E}">
        <p14:creationId xmlns:p14="http://schemas.microsoft.com/office/powerpoint/2010/main" val="19583046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C1111-9B95-66E3-3B2B-028625CA3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Odpadové hospodářství </a:t>
            </a:r>
            <a:br>
              <a:rPr lang="cs-CZ" dirty="0"/>
            </a:br>
            <a:r>
              <a:rPr lang="cs-CZ" dirty="0"/>
              <a:t>a komunitní energetika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8B64A6-BF7A-41AF-96B9-C095FD315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Bioplynová stanice </a:t>
            </a:r>
          </a:p>
          <a:p>
            <a:pPr lvl="1"/>
            <a:r>
              <a:rPr lang="cs-CZ" dirty="0"/>
              <a:t>Příjmy bioplynové stanice</a:t>
            </a:r>
          </a:p>
          <a:p>
            <a:pPr lvl="2"/>
            <a:r>
              <a:rPr lang="cs-CZ" dirty="0"/>
              <a:t>Zpracování biologicky rozložitelných odpadů s obsahem živočišné složky</a:t>
            </a:r>
          </a:p>
          <a:p>
            <a:pPr lvl="2"/>
            <a:r>
              <a:rPr lang="cs-CZ" dirty="0"/>
              <a:t>Dodávky plynu do sítě</a:t>
            </a:r>
          </a:p>
          <a:p>
            <a:pPr lvl="2"/>
            <a:r>
              <a:rPr lang="cs-CZ" dirty="0"/>
              <a:t>Výroba el. energie a tepla</a:t>
            </a:r>
          </a:p>
          <a:p>
            <a:pPr lvl="1"/>
            <a:r>
              <a:rPr lang="cs-CZ" dirty="0"/>
              <a:t>Možnost meziobecní spolupráce – svoz odpadů, provoz </a:t>
            </a:r>
            <a:r>
              <a:rPr lang="cs-CZ" dirty="0" err="1"/>
              <a:t>BPS</a:t>
            </a:r>
            <a:r>
              <a:rPr lang="cs-CZ" dirty="0"/>
              <a:t>, využití plynu, el. energie a tepla</a:t>
            </a:r>
          </a:p>
        </p:txBody>
      </p:sp>
    </p:spTree>
    <p:extLst>
      <p:ext uri="{BB962C8B-B14F-4D97-AF65-F5344CB8AC3E}">
        <p14:creationId xmlns:p14="http://schemas.microsoft.com/office/powerpoint/2010/main" val="13471596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60F82-AC27-1EF1-3D64-5CA345075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384" y="3021012"/>
            <a:ext cx="8596668" cy="815975"/>
          </a:xfrm>
        </p:spPr>
        <p:txBody>
          <a:bodyPr/>
          <a:lstStyle/>
          <a:p>
            <a:pPr algn="ctr"/>
            <a:r>
              <a:rPr lang="cs-CZ" dirty="0"/>
              <a:t>Děkujeme za pozornost !</a:t>
            </a:r>
          </a:p>
        </p:txBody>
      </p:sp>
    </p:spTree>
    <p:extLst>
      <p:ext uri="{BB962C8B-B14F-4D97-AF65-F5344CB8AC3E}">
        <p14:creationId xmlns:p14="http://schemas.microsoft.com/office/powerpoint/2010/main" val="3922951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3FAC715-28BD-7729-7941-79F854F9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3B8D43F-8221-233A-C91B-46A09DE047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5681710"/>
              </p:ext>
            </p:extLst>
          </p:nvPr>
        </p:nvGraphicFramePr>
        <p:xfrm>
          <a:off x="574701" y="609599"/>
          <a:ext cx="11124241" cy="49664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12520">
                  <a:extLst>
                    <a:ext uri="{9D8B030D-6E8A-4147-A177-3AD203B41FA5}">
                      <a16:colId xmlns:a16="http://schemas.microsoft.com/office/drawing/2014/main" val="3093944869"/>
                    </a:ext>
                  </a:extLst>
                </a:gridCol>
                <a:gridCol w="1957777">
                  <a:extLst>
                    <a:ext uri="{9D8B030D-6E8A-4147-A177-3AD203B41FA5}">
                      <a16:colId xmlns:a16="http://schemas.microsoft.com/office/drawing/2014/main" val="1177104396"/>
                    </a:ext>
                  </a:extLst>
                </a:gridCol>
                <a:gridCol w="1051418">
                  <a:extLst>
                    <a:ext uri="{9D8B030D-6E8A-4147-A177-3AD203B41FA5}">
                      <a16:colId xmlns:a16="http://schemas.microsoft.com/office/drawing/2014/main" val="2780535571"/>
                    </a:ext>
                  </a:extLst>
                </a:gridCol>
                <a:gridCol w="1091541">
                  <a:extLst>
                    <a:ext uri="{9D8B030D-6E8A-4147-A177-3AD203B41FA5}">
                      <a16:colId xmlns:a16="http://schemas.microsoft.com/office/drawing/2014/main" val="2841602590"/>
                    </a:ext>
                  </a:extLst>
                </a:gridCol>
                <a:gridCol w="1897077">
                  <a:extLst>
                    <a:ext uri="{9D8B030D-6E8A-4147-A177-3AD203B41FA5}">
                      <a16:colId xmlns:a16="http://schemas.microsoft.com/office/drawing/2014/main" val="2807259329"/>
                    </a:ext>
                  </a:extLst>
                </a:gridCol>
                <a:gridCol w="1856954">
                  <a:extLst>
                    <a:ext uri="{9D8B030D-6E8A-4147-A177-3AD203B41FA5}">
                      <a16:colId xmlns:a16="http://schemas.microsoft.com/office/drawing/2014/main" val="710592591"/>
                    </a:ext>
                  </a:extLst>
                </a:gridCol>
                <a:gridCol w="1856954">
                  <a:extLst>
                    <a:ext uri="{9D8B030D-6E8A-4147-A177-3AD203B41FA5}">
                      <a16:colId xmlns:a16="http://schemas.microsoft.com/office/drawing/2014/main" val="3207107455"/>
                    </a:ext>
                  </a:extLst>
                </a:gridCol>
              </a:tblGrid>
              <a:tr h="744829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Česká republika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Středočeský kraj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ORP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Čáslav,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ORP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 Kutná Hora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96022324"/>
                  </a:ext>
                </a:extLst>
              </a:tr>
              <a:tr h="74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Katalogové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Popis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Kategorie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množství odpadů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množství odpadů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množství odpadů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30403409"/>
                  </a:ext>
                </a:extLst>
              </a:tr>
              <a:tr h="74482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číslo odpadu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odpadu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odpadu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nakládání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331947118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kg/obyvatele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kg/obyvatele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kg/obyvatele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738003518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200101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papír a lepenka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O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A00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23,7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23,3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21,61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645246841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200102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sklo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O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A00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15,2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16,6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14,73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87118439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200139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plasty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O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A00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17,2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21,2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19,4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07131099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200140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kovy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O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A00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21,5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4,8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50,91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98336880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200301 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SKO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O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A00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188,0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212,0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255,56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552624799"/>
                  </a:ext>
                </a:extLst>
              </a:tr>
              <a:tr h="3902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 200307 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OO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O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 A00 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42,1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42,4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38,54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91507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8231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2F8686BE-E36C-FCDC-3EEA-BF89F97F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320" y="894257"/>
            <a:ext cx="11219515" cy="5497578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B8F8A68-C9DB-3E21-E515-8D7B9A3DD14D}"/>
              </a:ext>
            </a:extLst>
          </p:cNvPr>
          <p:cNvSpPr txBox="1"/>
          <p:nvPr/>
        </p:nvSpPr>
        <p:spPr>
          <a:xfrm>
            <a:off x="672353" y="394447"/>
            <a:ext cx="10847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Průměrné složení směsného komunálního odpadu pro II. úroveň dle výzkumného projektu </a:t>
            </a:r>
            <a:r>
              <a:rPr lang="cs-C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TIRSMZP719</a:t>
            </a:r>
            <a:endParaRPr lang="cs-CZ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DFD482D-FEE3-D620-383C-531DBA7F3CBD}"/>
              </a:ext>
            </a:extLst>
          </p:cNvPr>
          <p:cNvSpPr txBox="1"/>
          <p:nvPr/>
        </p:nvSpPr>
        <p:spPr>
          <a:xfrm>
            <a:off x="541320" y="6376183"/>
            <a:ext cx="11219515" cy="292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zdroj: https://</a:t>
            </a:r>
            <a:r>
              <a:rPr lang="cs-CZ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www.mzp.cz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C1257458002F0DC7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prumerne_slozeni_sko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/$</a:t>
            </a:r>
            <a:r>
              <a:rPr lang="cs-CZ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</a:t>
            </a:r>
            <a:r>
              <a:rPr lang="cs-CZ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cs-CZ" sz="12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OODP-Prumerne_slozeni_SKO_MZP-20221114.pdf</a:t>
            </a:r>
            <a:endParaRPr lang="cs-CZ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531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1A3937F8-D5AA-8DC1-F59C-9E8F1CD71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038177"/>
              </p:ext>
            </p:extLst>
          </p:nvPr>
        </p:nvGraphicFramePr>
        <p:xfrm>
          <a:off x="1290916" y="1075763"/>
          <a:ext cx="9834284" cy="38099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9399">
                  <a:extLst>
                    <a:ext uri="{9D8B030D-6E8A-4147-A177-3AD203B41FA5}">
                      <a16:colId xmlns:a16="http://schemas.microsoft.com/office/drawing/2014/main" val="2744368728"/>
                    </a:ext>
                  </a:extLst>
                </a:gridCol>
                <a:gridCol w="1157290">
                  <a:extLst>
                    <a:ext uri="{9D8B030D-6E8A-4147-A177-3AD203B41FA5}">
                      <a16:colId xmlns:a16="http://schemas.microsoft.com/office/drawing/2014/main" val="2980059547"/>
                    </a:ext>
                  </a:extLst>
                </a:gridCol>
                <a:gridCol w="788720">
                  <a:extLst>
                    <a:ext uri="{9D8B030D-6E8A-4147-A177-3AD203B41FA5}">
                      <a16:colId xmlns:a16="http://schemas.microsoft.com/office/drawing/2014/main" val="3880748503"/>
                    </a:ext>
                  </a:extLst>
                </a:gridCol>
                <a:gridCol w="829554">
                  <a:extLst>
                    <a:ext uri="{9D8B030D-6E8A-4147-A177-3AD203B41FA5}">
                      <a16:colId xmlns:a16="http://schemas.microsoft.com/office/drawing/2014/main" val="1386760960"/>
                    </a:ext>
                  </a:extLst>
                </a:gridCol>
                <a:gridCol w="1036941">
                  <a:extLst>
                    <a:ext uri="{9D8B030D-6E8A-4147-A177-3AD203B41FA5}">
                      <a16:colId xmlns:a16="http://schemas.microsoft.com/office/drawing/2014/main" val="1878919896"/>
                    </a:ext>
                  </a:extLst>
                </a:gridCol>
                <a:gridCol w="1432376">
                  <a:extLst>
                    <a:ext uri="{9D8B030D-6E8A-4147-A177-3AD203B41FA5}">
                      <a16:colId xmlns:a16="http://schemas.microsoft.com/office/drawing/2014/main" val="3870417403"/>
                    </a:ext>
                  </a:extLst>
                </a:gridCol>
                <a:gridCol w="1489326">
                  <a:extLst>
                    <a:ext uri="{9D8B030D-6E8A-4147-A177-3AD203B41FA5}">
                      <a16:colId xmlns:a16="http://schemas.microsoft.com/office/drawing/2014/main" val="991903145"/>
                    </a:ext>
                  </a:extLst>
                </a:gridCol>
                <a:gridCol w="2200678">
                  <a:extLst>
                    <a:ext uri="{9D8B030D-6E8A-4147-A177-3AD203B41FA5}">
                      <a16:colId xmlns:a16="http://schemas.microsoft.com/office/drawing/2014/main" val="4035347435"/>
                    </a:ext>
                  </a:extLst>
                </a:gridCol>
              </a:tblGrid>
              <a:tr h="1519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druh odpadu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Množství (t/rok)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hmot. obsah       v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</a:rPr>
                        <a:t>SKO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Množství (t/rok)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korekční </a:t>
                      </a:r>
                      <a:r>
                        <a:rPr lang="cs-CZ" sz="1400" dirty="0" err="1">
                          <a:solidFill>
                            <a:schemeClr val="tx1"/>
                          </a:solidFill>
                          <a:effectLst/>
                        </a:rPr>
                        <a:t>netříditelnost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potenciál oddělené produkce tříditelných odpadů v zájmové oblasti (t/rok)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205176849"/>
                  </a:ext>
                </a:extLst>
              </a:tr>
              <a:tr h="495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SKO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19 341,77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z toho: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papír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1 293,96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1 268,09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93998397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plast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1 379,07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1 310,11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841363652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sklo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649,88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617,39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475090676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0,28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BRO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5 487,26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0,15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4 664,17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47439171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kovy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396,51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0,05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376,68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383557034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0,03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textil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597,66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585,71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078097064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0,01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elektro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98,64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0,02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96,67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337617063"/>
                  </a:ext>
                </a:extLst>
              </a:tr>
              <a:tr h="2563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Celkem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9 206,68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8 918,82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907291246"/>
                  </a:ext>
                </a:extLst>
              </a:tr>
            </a:tbl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073D68A-3229-6034-54E6-FDD49A67F19C}"/>
              </a:ext>
            </a:extLst>
          </p:cNvPr>
          <p:cNvSpPr txBox="1"/>
          <p:nvPr/>
        </p:nvSpPr>
        <p:spPr>
          <a:xfrm>
            <a:off x="681317" y="582707"/>
            <a:ext cx="10587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b="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Potenciál oddělené produkce tříditelných odpadů v zájmové oblasti </a:t>
            </a:r>
            <a:r>
              <a:rPr lang="cs-CZ" sz="1800" b="0" i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ORP</a:t>
            </a:r>
            <a:r>
              <a:rPr lang="cs-CZ" sz="1800" b="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Čáslav a </a:t>
            </a:r>
            <a:r>
              <a:rPr lang="cs-CZ" sz="1800" b="0" i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ORP</a:t>
            </a:r>
            <a:r>
              <a:rPr lang="cs-CZ" sz="1800" b="0" i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Kutná Hora</a:t>
            </a:r>
            <a:endParaRPr lang="cs-CZ" sz="1800" b="1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82097E-2F13-5C6E-75FC-FCAFBF80F90B}"/>
              </a:ext>
            </a:extLst>
          </p:cNvPr>
          <p:cNvSpPr txBox="1"/>
          <p:nvPr/>
        </p:nvSpPr>
        <p:spPr>
          <a:xfrm>
            <a:off x="1290916" y="5002305"/>
            <a:ext cx="10013576" cy="1900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Hodnota 8 918,82 představuje potenciál možného odklonu tříditelných odpadů z produkce </a:t>
            </a:r>
            <a:r>
              <a:rPr lang="cs-CZ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SKO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 výši 117,84 kg na 1 obyvatele zájmové oblasti a rok.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Hodnota 8 918,82 tun představuje potenciál předložení projektových záměrů s předpokládanými investičními náklady ve výši 222 970 474 Kč.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1326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C2BF62C-D7C3-0C33-919B-040A9766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567"/>
            <a:ext cx="12192000" cy="452486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652C044-0D55-53C9-55BE-14DCED761C44}"/>
              </a:ext>
            </a:extLst>
          </p:cNvPr>
          <p:cNvSpPr txBox="1"/>
          <p:nvPr/>
        </p:nvSpPr>
        <p:spPr>
          <a:xfrm>
            <a:off x="779928" y="5853953"/>
            <a:ext cx="61318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https://</a:t>
            </a:r>
            <a:r>
              <a:rPr lang="cs-CZ" sz="2400" dirty="0" err="1"/>
              <a:t>popelka.upi.fme.vutbr.cz</a:t>
            </a:r>
            <a:r>
              <a:rPr lang="cs-CZ" sz="2400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96741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6731"/>
            <a:ext cx="6084168" cy="1143000"/>
          </a:xfrm>
        </p:spPr>
        <p:txBody>
          <a:bodyPr>
            <a:normAutofit/>
          </a:bodyPr>
          <a:lstStyle/>
          <a:p>
            <a:pPr algn="l"/>
            <a:r>
              <a:rPr lang="cs-CZ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Obce-odpady-finanční toky</a:t>
            </a:r>
          </a:p>
        </p:txBody>
      </p:sp>
      <p:sp>
        <p:nvSpPr>
          <p:cNvPr id="7" name="Ovál 6"/>
          <p:cNvSpPr/>
          <p:nvPr/>
        </p:nvSpPr>
        <p:spPr>
          <a:xfrm>
            <a:off x="4647293" y="2628873"/>
            <a:ext cx="2268252" cy="22005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600" dirty="0">
                <a:solidFill>
                  <a:schemeClr val="tx1"/>
                </a:solidFill>
              </a:rPr>
              <a:t>MĚSTO</a:t>
            </a:r>
          </a:p>
          <a:p>
            <a:pPr algn="ctr"/>
            <a:r>
              <a:rPr lang="cs-CZ" sz="3600" dirty="0">
                <a:solidFill>
                  <a:schemeClr val="tx1"/>
                </a:solidFill>
              </a:rPr>
              <a:t>OBEC</a:t>
            </a:r>
          </a:p>
        </p:txBody>
      </p:sp>
      <p:sp>
        <p:nvSpPr>
          <p:cNvPr id="13" name="Šipka doprava 12"/>
          <p:cNvSpPr/>
          <p:nvPr/>
        </p:nvSpPr>
        <p:spPr>
          <a:xfrm>
            <a:off x="1524001" y="1095258"/>
            <a:ext cx="3519736" cy="17270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Poplatek</a:t>
            </a:r>
            <a:r>
              <a:rPr lang="en-US" sz="2400" dirty="0">
                <a:solidFill>
                  <a:schemeClr val="tx1"/>
                </a:solidFill>
              </a:rPr>
              <a:t> O</a:t>
            </a:r>
            <a:endParaRPr lang="cs-CZ" sz="2400" dirty="0">
              <a:solidFill>
                <a:schemeClr val="tx1"/>
              </a:solidFill>
            </a:endParaRPr>
          </a:p>
        </p:txBody>
      </p:sp>
      <p:sp>
        <p:nvSpPr>
          <p:cNvPr id="14" name="Šipka doprava 13"/>
          <p:cNvSpPr/>
          <p:nvPr/>
        </p:nvSpPr>
        <p:spPr>
          <a:xfrm>
            <a:off x="1517774" y="2818461"/>
            <a:ext cx="3130426" cy="94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Odm</a:t>
            </a:r>
            <a:r>
              <a:rPr lang="cs-CZ" sz="2400" dirty="0" err="1">
                <a:solidFill>
                  <a:schemeClr val="tx1"/>
                </a:solidFill>
              </a:rPr>
              <a:t>ěna</a:t>
            </a:r>
            <a:r>
              <a:rPr lang="cs-CZ" sz="2400" dirty="0">
                <a:solidFill>
                  <a:schemeClr val="tx1"/>
                </a:solidFill>
              </a:rPr>
              <a:t>  KS</a:t>
            </a:r>
          </a:p>
        </p:txBody>
      </p:sp>
      <p:sp>
        <p:nvSpPr>
          <p:cNvPr id="16" name="Šipka doprava 15"/>
          <p:cNvSpPr/>
          <p:nvPr/>
        </p:nvSpPr>
        <p:spPr>
          <a:xfrm>
            <a:off x="1517774" y="3729147"/>
            <a:ext cx="3130426" cy="9419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Platba za komoditu</a:t>
            </a:r>
          </a:p>
        </p:txBody>
      </p:sp>
      <p:sp>
        <p:nvSpPr>
          <p:cNvPr id="17" name="Šipka doprava 16"/>
          <p:cNvSpPr/>
          <p:nvPr/>
        </p:nvSpPr>
        <p:spPr>
          <a:xfrm>
            <a:off x="1524000" y="4642980"/>
            <a:ext cx="3563888" cy="182499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Vlastní </a:t>
            </a:r>
            <a:r>
              <a:rPr lang="cs-CZ" sz="2400" dirty="0" err="1">
                <a:solidFill>
                  <a:schemeClr val="tx1"/>
                </a:solidFill>
              </a:rPr>
              <a:t>prostř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4" name="Šipka doprava 23"/>
          <p:cNvSpPr/>
          <p:nvPr/>
        </p:nvSpPr>
        <p:spPr>
          <a:xfrm>
            <a:off x="6982645" y="5215695"/>
            <a:ext cx="3525344" cy="150055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dirty="0">
                <a:solidFill>
                  <a:schemeClr val="tx1"/>
                </a:solidFill>
              </a:rPr>
              <a:t>Svoz, </a:t>
            </a:r>
            <a:r>
              <a:rPr lang="cs-CZ" sz="2400" dirty="0" err="1">
                <a:solidFill>
                  <a:schemeClr val="tx1"/>
                </a:solidFill>
              </a:rPr>
              <a:t>shr</a:t>
            </a:r>
            <a:r>
              <a:rPr lang="cs-CZ" sz="2400" dirty="0">
                <a:solidFill>
                  <a:schemeClr val="tx1"/>
                </a:solidFill>
              </a:rPr>
              <a:t>.</a:t>
            </a:r>
            <a:r>
              <a:rPr lang="en-US" sz="2400" dirty="0">
                <a:solidFill>
                  <a:schemeClr val="tx1"/>
                </a:solidFill>
              </a:rPr>
              <a:t> VS</a:t>
            </a:r>
            <a:r>
              <a:rPr lang="cs-CZ" sz="2400" dirty="0">
                <a:solidFill>
                  <a:schemeClr val="tx1"/>
                </a:solidFill>
              </a:rPr>
              <a:t>+BRO, SDO…</a:t>
            </a:r>
          </a:p>
        </p:txBody>
      </p:sp>
      <p:sp>
        <p:nvSpPr>
          <p:cNvPr id="25" name="Šipka doprava 24"/>
          <p:cNvSpPr/>
          <p:nvPr/>
        </p:nvSpPr>
        <p:spPr>
          <a:xfrm>
            <a:off x="6982645" y="141745"/>
            <a:ext cx="3525344" cy="204976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Svoz</a:t>
            </a:r>
            <a:r>
              <a:rPr lang="en-US" sz="2800" dirty="0">
                <a:solidFill>
                  <a:schemeClr val="tx1"/>
                </a:solidFill>
              </a:rPr>
              <a:t> SKO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6" name="Šipka doprava 25"/>
          <p:cNvSpPr/>
          <p:nvPr/>
        </p:nvSpPr>
        <p:spPr>
          <a:xfrm>
            <a:off x="6982645" y="2255490"/>
            <a:ext cx="3525344" cy="2054301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SKO</a:t>
            </a:r>
            <a:r>
              <a:rPr lang="en-US" sz="2800" dirty="0">
                <a:solidFill>
                  <a:schemeClr val="tx1"/>
                </a:solidFill>
              </a:rPr>
              <a:t>-&gt;SKO</a:t>
            </a:r>
            <a:endParaRPr lang="cs-CZ" sz="2800" dirty="0">
              <a:solidFill>
                <a:schemeClr val="tx1"/>
              </a:solidFill>
            </a:endParaRPr>
          </a:p>
        </p:txBody>
      </p:sp>
      <p:sp>
        <p:nvSpPr>
          <p:cNvPr id="27" name="Šipka doprava 26"/>
          <p:cNvSpPr/>
          <p:nvPr/>
        </p:nvSpPr>
        <p:spPr>
          <a:xfrm>
            <a:off x="6982645" y="4200778"/>
            <a:ext cx="3525344" cy="94193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BRKO-</a:t>
            </a:r>
            <a:r>
              <a:rPr lang="en-US" sz="2800" dirty="0">
                <a:solidFill>
                  <a:schemeClr val="tx1"/>
                </a:solidFill>
              </a:rPr>
              <a:t>&gt;</a:t>
            </a:r>
            <a:r>
              <a:rPr lang="en-US" sz="2800" dirty="0" err="1">
                <a:solidFill>
                  <a:schemeClr val="tx1"/>
                </a:solidFill>
              </a:rPr>
              <a:t>kompost</a:t>
            </a:r>
            <a:r>
              <a:rPr lang="en-US" sz="2800" dirty="0">
                <a:solidFill>
                  <a:schemeClr val="tx1"/>
                </a:solidFill>
              </a:rPr>
              <a:t>.</a:t>
            </a:r>
            <a:endParaRPr lang="cs-CZ" sz="28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28">
            <a:extLst>
              <a:ext uri="{FF2B5EF4-FFF2-40B4-BE49-F238E27FC236}">
                <a16:creationId xmlns:a16="http://schemas.microsoft.com/office/drawing/2014/main" id="{BB1696C8-50B8-739D-2532-D7E55B6B352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2600162"/>
              </p:ext>
            </p:extLst>
          </p:nvPr>
        </p:nvGraphicFramePr>
        <p:xfrm>
          <a:off x="76200" y="6183816"/>
          <a:ext cx="8382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2" imgW="1198440" imgH="812160" progId="CorelDraw.Graphic.9">
                  <p:embed/>
                </p:oleObj>
              </mc:Choice>
              <mc:Fallback>
                <p:oleObj name="CorelDRAW" r:id="rId2" imgW="1198440" imgH="812160" progId="CorelDraw.Graphic.9">
                  <p:embed/>
                  <p:pic>
                    <p:nvPicPr>
                      <p:cNvPr id="4" name="Object 28">
                        <a:extLst>
                          <a:ext uri="{FF2B5EF4-FFF2-40B4-BE49-F238E27FC236}">
                            <a16:creationId xmlns:a16="http://schemas.microsoft.com/office/drawing/2014/main" id="{BB1696C8-50B8-739D-2532-D7E55B6B352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6183816"/>
                        <a:ext cx="83820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7323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71F7EF-C330-6BC3-F4CD-CD7FB7C98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3425"/>
          </a:xfrm>
        </p:spPr>
        <p:txBody>
          <a:bodyPr/>
          <a:lstStyle/>
          <a:p>
            <a:pPr algn="ctr"/>
            <a:r>
              <a:rPr lang="cs-CZ" dirty="0"/>
              <a:t>Příjmy, výdaje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BDEEF2-7D8A-1F45-BDD8-C05BB1C18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09701"/>
            <a:ext cx="4351866" cy="4631662"/>
          </a:xfrm>
        </p:spPr>
        <p:txBody>
          <a:bodyPr/>
          <a:lstStyle/>
          <a:p>
            <a:r>
              <a:rPr lang="cs-CZ"/>
              <a:t>Příjmy</a:t>
            </a:r>
          </a:p>
          <a:p>
            <a:pPr lvl="1"/>
            <a:r>
              <a:rPr lang="cs-CZ"/>
              <a:t>Pouze 4 obce uvádí příjem za zpětný odběr elektrozařízení</a:t>
            </a:r>
          </a:p>
          <a:p>
            <a:pPr lvl="1"/>
            <a:r>
              <a:rPr lang="cs-CZ"/>
              <a:t>Pouze 13 obcí uvádí příjem za prodej druhotných surovin</a:t>
            </a:r>
          </a:p>
          <a:p>
            <a:r>
              <a:rPr lang="cs-CZ"/>
              <a:t>Výdaje</a:t>
            </a:r>
          </a:p>
          <a:p>
            <a:r>
              <a:rPr lang="cs-CZ"/>
              <a:t>Nejvyšší náklady navázány na nakládání s SKO, dále využitelné složky</a:t>
            </a:r>
          </a:p>
          <a:p>
            <a:pPr marL="0" indent="0">
              <a:buNone/>
            </a:pPr>
            <a:endParaRPr lang="cs-CZ"/>
          </a:p>
          <a:p>
            <a:r>
              <a:rPr lang="cs-CZ"/>
              <a:t>Obce doplácejí 5,96 až 90 % nákladů na OH</a:t>
            </a:r>
          </a:p>
          <a:p>
            <a:endParaRPr lang="cs-CZ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:a16="http://schemas.microsoft.com/office/drawing/2014/main" id="{A730861D-F5C0-B2BD-68A9-03547CABC1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5763315"/>
              </p:ext>
            </p:extLst>
          </p:nvPr>
        </p:nvGraphicFramePr>
        <p:xfrm>
          <a:off x="5133975" y="1209675"/>
          <a:ext cx="6696075" cy="5295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686832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F9F46F-3415-DADF-FA85-8B7C52820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2682"/>
          </a:xfrm>
        </p:spPr>
        <p:txBody>
          <a:bodyPr/>
          <a:lstStyle/>
          <a:p>
            <a:pPr algn="ctr"/>
            <a:r>
              <a:rPr lang="cs-CZ" dirty="0"/>
              <a:t>Hlavní cíle pro budoucí vývoj OH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F7D6CB-C4C7-9CE3-1FB5-69D7FEBE9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1577"/>
            <a:ext cx="8596668" cy="4409786"/>
          </a:xfrm>
        </p:spPr>
        <p:txBody>
          <a:bodyPr/>
          <a:lstStyle/>
          <a:p>
            <a:r>
              <a:rPr lang="cs-CZ" dirty="0"/>
              <a:t>Snížení množství produkovaného </a:t>
            </a:r>
            <a:r>
              <a:rPr lang="cs-CZ" dirty="0" err="1"/>
              <a:t>SKO</a:t>
            </a:r>
            <a:endParaRPr lang="cs-CZ" dirty="0"/>
          </a:p>
          <a:p>
            <a:r>
              <a:rPr lang="cs-CZ" dirty="0"/>
              <a:t>Zvýšení efektivity odděleného sběru</a:t>
            </a:r>
          </a:p>
          <a:p>
            <a:pPr lvl="1"/>
            <a:r>
              <a:rPr lang="cs-CZ" dirty="0"/>
              <a:t>Usnadnění třídění občanům – zavádění </a:t>
            </a:r>
            <a:r>
              <a:rPr lang="cs-CZ" dirty="0" err="1"/>
              <a:t>vícekomoditního</a:t>
            </a:r>
            <a:r>
              <a:rPr lang="cs-CZ" dirty="0"/>
              <a:t> sběru (</a:t>
            </a:r>
            <a:r>
              <a:rPr lang="cs-CZ" dirty="0" err="1"/>
              <a:t>NK</a:t>
            </a:r>
            <a:r>
              <a:rPr lang="cs-CZ" dirty="0"/>
              <a:t>, plast + kovy), zavádění systému </a:t>
            </a:r>
            <a:r>
              <a:rPr lang="cs-CZ" dirty="0" err="1"/>
              <a:t>door</a:t>
            </a:r>
            <a:r>
              <a:rPr lang="cs-CZ" dirty="0"/>
              <a:t>-to-</a:t>
            </a:r>
            <a:r>
              <a:rPr lang="cs-CZ" dirty="0" err="1"/>
              <a:t>door</a:t>
            </a:r>
            <a:endParaRPr lang="cs-CZ" dirty="0"/>
          </a:p>
          <a:p>
            <a:pPr lvl="1"/>
            <a:r>
              <a:rPr lang="cs-CZ" dirty="0"/>
              <a:t>Vyvíjení tlaku na svozovou firmu – modernizace třídící linky</a:t>
            </a:r>
          </a:p>
          <a:p>
            <a:pPr lvl="1"/>
            <a:r>
              <a:rPr lang="cs-CZ" dirty="0"/>
              <a:t>Rozvoj aktivit pro předcházení vzniku odpadů – </a:t>
            </a:r>
            <a:r>
              <a:rPr lang="cs-CZ"/>
              <a:t>knihobudka, </a:t>
            </a:r>
            <a:r>
              <a:rPr lang="cs-CZ" dirty="0"/>
              <a:t>swap</a:t>
            </a:r>
            <a:r>
              <a:rPr lang="cs-CZ"/>
              <a:t>, kompostéry</a:t>
            </a:r>
            <a:endParaRPr lang="cs-CZ" dirty="0"/>
          </a:p>
          <a:p>
            <a:pPr lvl="1"/>
            <a:r>
              <a:rPr lang="cs-CZ" dirty="0"/>
              <a:t>Spolupráce s charitativními organizacemi, chráněnými dílnami, školami</a:t>
            </a:r>
          </a:p>
          <a:p>
            <a:r>
              <a:rPr lang="cs-CZ" dirty="0"/>
              <a:t>Vybudování vlastní </a:t>
            </a:r>
            <a:r>
              <a:rPr lang="cs-CZ" dirty="0" err="1"/>
              <a:t>BPS</a:t>
            </a:r>
            <a:r>
              <a:rPr lang="cs-CZ" dirty="0"/>
              <a:t> x vstup do společnosti provozující </a:t>
            </a:r>
            <a:r>
              <a:rPr lang="cs-CZ" dirty="0" err="1"/>
              <a:t>BPS</a:t>
            </a:r>
            <a:r>
              <a:rPr lang="cs-CZ" dirty="0"/>
              <a:t> – příležitost pro řešení bioodpadů (</a:t>
            </a:r>
            <a:r>
              <a:rPr lang="cs-CZ" dirty="0" err="1"/>
              <a:t>gastroodpadů</a:t>
            </a:r>
            <a:r>
              <a:rPr lang="cs-CZ" dirty="0"/>
              <a:t>) + rozvoj komunitní energetiky </a:t>
            </a:r>
          </a:p>
          <a:p>
            <a:r>
              <a:rPr lang="cs-CZ" dirty="0"/>
              <a:t>Důsledná kontrola a zapojování živnostníků do systému OH obce</a:t>
            </a:r>
          </a:p>
        </p:txBody>
      </p:sp>
    </p:spTree>
    <p:extLst>
      <p:ext uri="{BB962C8B-B14F-4D97-AF65-F5344CB8AC3E}">
        <p14:creationId xmlns:p14="http://schemas.microsoft.com/office/powerpoint/2010/main" val="575719291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z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854</TotalTime>
  <Words>1634</Words>
  <Application>Microsoft Office PowerPoint</Application>
  <PresentationFormat>Širokoúhlá obrazovka</PresentationFormat>
  <Paragraphs>339</Paragraphs>
  <Slides>25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3" baseType="lpstr">
      <vt:lpstr>Arial</vt:lpstr>
      <vt:lpstr>Calibri</vt:lpstr>
      <vt:lpstr>Symbol</vt:lpstr>
      <vt:lpstr>Times New Roman</vt:lpstr>
      <vt:lpstr>Trebuchet MS</vt:lpstr>
      <vt:lpstr>Wingdings 3</vt:lpstr>
      <vt:lpstr>Fazeta</vt:lpstr>
      <vt:lpstr>CorelDRAW</vt:lpstr>
      <vt:lpstr>Studie posouzení systému odpadového hospodářství v ORP Čáslav a ORP Kutná Hora a posouzení možnosti využití stávajících struktur, popř. vytvoření nových pro vybudování samostatné organizace pro zajištění potřeb odpadového hospodářství v obcích ORP Čáslav a ORP Kutná Hora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Obce-odpady-finanční toky</vt:lpstr>
      <vt:lpstr>Příjmy, výdaje</vt:lpstr>
      <vt:lpstr>Hlavní cíle pro budoucí vývoj OH</vt:lpstr>
      <vt:lpstr>Vlastnictví nádob</vt:lpstr>
      <vt:lpstr>Zařízení pro nakládání s odpady</vt:lpstr>
      <vt:lpstr>Rozvíjení aktivit  pro předcházení vzniku odpadů</vt:lpstr>
      <vt:lpstr>Využití příležitostí cirkulární ekonomiky a rozvoje technologií</vt:lpstr>
      <vt:lpstr>Skládka, ZEVO</vt:lpstr>
      <vt:lpstr>Dotační příležitosti</vt:lpstr>
      <vt:lpstr>Ekonomické hodnocení vybudování nové společnosti pro nakládání s odpady</vt:lpstr>
      <vt:lpstr>Ekonomické hodnocení vybudování nové společnosti pro nakládání s odpady</vt:lpstr>
      <vt:lpstr>Předpokládané investiční náklady</vt:lpstr>
      <vt:lpstr>Předpokládané provozní příjmy a náklady</vt:lpstr>
      <vt:lpstr>Doporučení zahrnutá v návrhové části</vt:lpstr>
      <vt:lpstr>Doporučení organizačních opatření</vt:lpstr>
      <vt:lpstr>Doporučení ve vztahu k nakládání s SKO</vt:lpstr>
      <vt:lpstr>ZEVO</vt:lpstr>
      <vt:lpstr>Odpadové hospodářství  a komunitní energetika</vt:lpstr>
      <vt:lpstr>Děkujeme za pozornost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Žaneta Solařová</dc:creator>
  <cp:lastModifiedBy>Žaneta Solařová</cp:lastModifiedBy>
  <cp:revision>12</cp:revision>
  <cp:lastPrinted>2024-03-06T08:21:35Z</cp:lastPrinted>
  <dcterms:created xsi:type="dcterms:W3CDTF">2024-03-01T07:02:35Z</dcterms:created>
  <dcterms:modified xsi:type="dcterms:W3CDTF">2024-03-22T07:01:56Z</dcterms:modified>
</cp:coreProperties>
</file>