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69" r:id="rId4"/>
    <p:sldId id="330" r:id="rId5"/>
    <p:sldId id="331" r:id="rId6"/>
    <p:sldId id="332" r:id="rId7"/>
    <p:sldId id="323" r:id="rId8"/>
    <p:sldId id="324" r:id="rId9"/>
    <p:sldId id="325" r:id="rId10"/>
    <p:sldId id="326" r:id="rId11"/>
    <p:sldId id="327" r:id="rId12"/>
    <p:sldId id="328" r:id="rId13"/>
    <p:sldId id="276" r:id="rId14"/>
    <p:sldId id="297" r:id="rId15"/>
    <p:sldId id="268" r:id="rId16"/>
  </p:sldIdLst>
  <p:sldSz cx="12192000" cy="6858000"/>
  <p:notesSz cx="9317038" cy="687705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096B"/>
    <a:srgbClr val="647B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7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4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6954" cy="344556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277934" y="0"/>
            <a:ext cx="4036954" cy="344556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EDEEB54-6596-463B-BA0D-3D77556713F8}" type="datetimeFigureOut">
              <a:rPr lang="cs-CZ"/>
              <a:pPr>
                <a:defRPr/>
              </a:pPr>
              <a:t>23.05.2017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532495"/>
            <a:ext cx="4036954" cy="344556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277934" y="6532495"/>
            <a:ext cx="4036954" cy="344556"/>
          </a:xfrm>
          <a:prstGeom prst="rect">
            <a:avLst/>
          </a:prstGeom>
        </p:spPr>
        <p:txBody>
          <a:bodyPr vert="horz" wrap="square" lIns="92528" tIns="46264" rIns="92528" bIns="4626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EAE07F2-3BF2-4D61-BA0C-87599ED3EF6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6954" cy="344556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277934" y="0"/>
            <a:ext cx="4036954" cy="344556"/>
          </a:xfrm>
          <a:prstGeom prst="rect">
            <a:avLst/>
          </a:prstGeom>
        </p:spPr>
        <p:txBody>
          <a:bodyPr vert="horz" lIns="92528" tIns="46264" rIns="92528" bIns="4626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B32376C-AF91-41E6-B72F-394E14F4D498}" type="datetimeFigureOut">
              <a:rPr lang="cs-CZ"/>
              <a:pPr>
                <a:defRPr/>
              </a:pPr>
              <a:t>23.05.2017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593975" y="858838"/>
            <a:ext cx="4129088" cy="2322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28" tIns="46264" rIns="92528" bIns="46264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31275" y="3309611"/>
            <a:ext cx="7454491" cy="2708395"/>
          </a:xfrm>
          <a:prstGeom prst="rect">
            <a:avLst/>
          </a:prstGeom>
        </p:spPr>
        <p:txBody>
          <a:bodyPr vert="horz" lIns="92528" tIns="46264" rIns="92528" bIns="46264" rtlCol="0"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532495"/>
            <a:ext cx="4036954" cy="344556"/>
          </a:xfrm>
          <a:prstGeom prst="rect">
            <a:avLst/>
          </a:prstGeom>
        </p:spPr>
        <p:txBody>
          <a:bodyPr vert="horz" lIns="92528" tIns="46264" rIns="92528" bIns="4626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277934" y="6532495"/>
            <a:ext cx="4036954" cy="344556"/>
          </a:xfrm>
          <a:prstGeom prst="rect">
            <a:avLst/>
          </a:prstGeom>
        </p:spPr>
        <p:txBody>
          <a:bodyPr vert="horz" wrap="square" lIns="92528" tIns="46264" rIns="92528" bIns="4626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2C30981-A8EC-4978-A996-E008EE5DE5E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/>
          </a:p>
        </p:txBody>
      </p:sp>
      <p:sp>
        <p:nvSpPr>
          <p:cNvPr id="337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B9D1387-C4B9-44F7-B84A-11EEDC79C937}" type="slidenum">
              <a:rPr lang="cs-CZ" altLang="cs-CZ"/>
              <a:pPr/>
              <a:t>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54128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AEA64-8F37-47F8-814C-95C5AE385614}" type="datetime1">
              <a:rPr lang="cs-CZ"/>
              <a:pPr>
                <a:defRPr/>
              </a:pPr>
              <a:t>23.05.2017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37CCC-8CD1-4FAA-8C24-1DE2E063CAC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2148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11EFC-C17A-4292-8492-40822B355DF4}" type="datetime1">
              <a:rPr lang="cs-CZ"/>
              <a:pPr>
                <a:defRPr/>
              </a:pPr>
              <a:t>23.05.2017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CC633-892C-4836-9B88-66C6FD90EC0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19454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3DCCC-9D02-42A5-AC25-F0221940034C}" type="datetime1">
              <a:rPr lang="cs-CZ"/>
              <a:pPr>
                <a:defRPr/>
              </a:pPr>
              <a:t>23.05.2017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E1F63-F3A1-4C0F-9404-BD1EB11ACB0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6697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06F14-8633-4DB7-BD6D-14AC0D839305}" type="datetime1">
              <a:rPr lang="cs-CZ"/>
              <a:pPr>
                <a:defRPr/>
              </a:pPr>
              <a:t>23.05.2017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35F47-0298-439C-BE4F-9755A73E239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5957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FBFB1-094E-439B-8479-E0FF13024994}" type="datetime1">
              <a:rPr lang="cs-CZ"/>
              <a:pPr>
                <a:defRPr/>
              </a:pPr>
              <a:t>23.05.2017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659AC-AD9D-4E08-9535-8B5F2FB903F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52385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BF020-7359-4567-8812-F5C1561071D7}" type="datetime1">
              <a:rPr lang="cs-CZ"/>
              <a:pPr>
                <a:defRPr/>
              </a:pPr>
              <a:t>23.05.2017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DE93E-D973-4BD0-94BF-137C98445A1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46364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E49AA-35A9-4B50-B8C5-87071EAF20B7}" type="datetime1">
              <a:rPr lang="cs-CZ"/>
              <a:pPr>
                <a:defRPr/>
              </a:pPr>
              <a:t>23.05.2017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BDF43-E415-4296-A6CC-A475A7B6313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8896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18F36-5F25-4A4C-8C01-82AB0CBC6DE6}" type="datetime1">
              <a:rPr lang="cs-CZ"/>
              <a:pPr>
                <a:defRPr/>
              </a:pPr>
              <a:t>23.05.2017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02865-BF29-4FBB-9C5A-30E48093A97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22023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F9791-735D-4C0B-A966-A825B0713565}" type="datetime1">
              <a:rPr lang="cs-CZ"/>
              <a:pPr>
                <a:defRPr/>
              </a:pPr>
              <a:t>23.05.2017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8DADE-FA41-4F65-A1F8-97DC01E1A80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84459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DB4F2-AD59-48D7-B1B6-A9318EF2EEDB}" type="datetime1">
              <a:rPr lang="cs-CZ"/>
              <a:pPr>
                <a:defRPr/>
              </a:pPr>
              <a:t>23.05.2017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60391-B586-47B2-8E65-80E29683026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29597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6A745-9D1A-4135-9D7A-90011DB7AA5D}" type="datetime1">
              <a:rPr lang="cs-CZ"/>
              <a:pPr>
                <a:defRPr/>
              </a:pPr>
              <a:t>23.05.2017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959-7C4B-472B-86D7-88344F48BA5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2796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35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Upravte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F61DA89-4024-42E4-8309-EE0F1924FCA9}" type="datetime1">
              <a:rPr lang="cs-CZ"/>
              <a:pPr>
                <a:defRPr/>
              </a:pPr>
              <a:t>23.05.2017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EA5CB63-8352-419F-916D-7076E5E8A12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000" b="1" dirty="0">
                <a:latin typeface="+mn-lt"/>
              </a:rPr>
              <a:t>6. SETKÁNÍ  ŘÍDÍCÍHO VÝBORU </a:t>
            </a:r>
            <a:br>
              <a:rPr lang="cs-CZ" sz="4000" b="1" dirty="0">
                <a:latin typeface="+mn-lt"/>
              </a:rPr>
            </a:br>
            <a:r>
              <a:rPr lang="cs-CZ" sz="4000" b="1" dirty="0">
                <a:latin typeface="+mn-lt"/>
              </a:rPr>
              <a:t>MAP SO ORP KUTNÁ HORA</a:t>
            </a:r>
          </a:p>
        </p:txBody>
      </p:sp>
      <p:sp>
        <p:nvSpPr>
          <p:cNvPr id="4099" name="Podnadpis 2"/>
          <p:cNvSpPr>
            <a:spLocks noGrp="1"/>
          </p:cNvSpPr>
          <p:nvPr>
            <p:ph type="subTitle" idx="1"/>
          </p:nvPr>
        </p:nvSpPr>
        <p:spPr>
          <a:xfrm>
            <a:off x="1524000" y="3576638"/>
            <a:ext cx="9144000" cy="1655762"/>
          </a:xfrm>
        </p:spPr>
        <p:txBody>
          <a:bodyPr/>
          <a:lstStyle/>
          <a:p>
            <a:pPr eaLnBrk="1" hangingPunct="1"/>
            <a:r>
              <a:rPr lang="cs-CZ" altLang="cs-CZ" sz="4000" dirty="0"/>
              <a:t>24. května 2017</a:t>
            </a:r>
          </a:p>
          <a:p>
            <a:pPr eaLnBrk="1" hangingPunct="1"/>
            <a:r>
              <a:rPr lang="cs-CZ" altLang="cs-CZ" sz="4000" dirty="0" err="1"/>
              <a:t>Pančavský</a:t>
            </a:r>
            <a:r>
              <a:rPr lang="cs-CZ" altLang="cs-CZ" sz="4000" dirty="0"/>
              <a:t> mlýn</a:t>
            </a:r>
          </a:p>
          <a:p>
            <a:pPr eaLnBrk="1" hangingPunct="1"/>
            <a:endParaRPr lang="cs-CZ" altLang="cs-CZ" dirty="0"/>
          </a:p>
          <a:p>
            <a:pPr eaLnBrk="1" hangingPunct="1"/>
            <a:endParaRPr lang="cs-CZ" altLang="cs-CZ" dirty="0"/>
          </a:p>
          <a:p>
            <a:pPr eaLnBrk="1" hangingPunct="1"/>
            <a:endParaRPr lang="cs-CZ" altLang="cs-CZ" dirty="0"/>
          </a:p>
          <a:p>
            <a:pPr eaLnBrk="1" hangingPunct="1"/>
            <a:endParaRPr lang="cs-CZ" altLang="cs-CZ" dirty="0"/>
          </a:p>
        </p:txBody>
      </p:sp>
      <p:pic>
        <p:nvPicPr>
          <p:cNvPr id="6" name="Obrázek 5"/>
          <p:cNvPicPr/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6000750" y="0"/>
            <a:ext cx="6191250" cy="1343025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chemeClr val="accent1">
                <a:lumMod val="60000"/>
                <a:lumOff val="40000"/>
              </a:schemeClr>
            </a:outerShdw>
            <a:softEdge rad="203200"/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36250" y="5700713"/>
            <a:ext cx="1555750" cy="1157287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effectLst>
            <a:outerShdw blurRad="50800" dist="38100" dir="5400000" algn="t" rotWithShape="0">
              <a:schemeClr val="bg1">
                <a:alpha val="50000"/>
              </a:schemeClr>
            </a:outerShdw>
          </a:effectLst>
        </p:spPr>
      </p:pic>
      <p:pic>
        <p:nvPicPr>
          <p:cNvPr id="4102" name="Obrázek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00713"/>
            <a:ext cx="1466850" cy="115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59025" y="227014"/>
            <a:ext cx="7543800" cy="1450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rgbClr val="002060"/>
                </a:solidFill>
                <a:latin typeface="+mn-lt"/>
              </a:rPr>
              <a:t>MAP II – specifické cíle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82838" y="1698625"/>
            <a:ext cx="7935912" cy="4533900"/>
          </a:xfrm>
        </p:spPr>
        <p:txBody>
          <a:bodyPr rtlCol="0">
            <a:noAutofit/>
          </a:bodyPr>
          <a:lstStyle/>
          <a:p>
            <a:pPr marL="457200" indent="-457200" fontAlgn="auto">
              <a:buFont typeface="+mj-lt"/>
              <a:buAutoNum type="arabicPeriod"/>
              <a:defRPr/>
            </a:pPr>
            <a:r>
              <a:rPr lang="cs-CZ" sz="2400" dirty="0"/>
              <a:t>Systémové zlepšení řízení škol prostřednictvím dlouhodobého místního plánování jako nástroje ke kvalitnímu řízení škol a pedagogickému vedení škol</a:t>
            </a:r>
          </a:p>
          <a:p>
            <a:pPr marL="457200" indent="-457200" fontAlgn="auto">
              <a:buFont typeface="+mj-lt"/>
              <a:buAutoNum type="arabicPeriod"/>
              <a:defRPr/>
            </a:pPr>
            <a:r>
              <a:rPr lang="cs-CZ" sz="2400" dirty="0"/>
              <a:t>Sdílené porozumění cíli: orientace na kvalitní inkluzivní vzdělávání</a:t>
            </a:r>
          </a:p>
          <a:p>
            <a:pPr marL="457200" indent="-457200" fontAlgn="auto">
              <a:buFont typeface="+mj-lt"/>
              <a:buAutoNum type="arabicPeriod"/>
              <a:defRPr/>
            </a:pPr>
            <a:r>
              <a:rPr lang="cs-CZ" sz="2400" dirty="0"/>
              <a:t>Nerovnosti ve vzdělávání a mechanismy jejich snižování uvnitř škol a v území</a:t>
            </a:r>
          </a:p>
          <a:p>
            <a:pPr marL="457200" indent="-457200" fontAlgn="auto">
              <a:buFont typeface="+mj-lt"/>
              <a:buAutoNum type="arabicPeriod"/>
              <a:defRPr/>
            </a:pPr>
            <a:r>
              <a:rPr lang="cs-CZ" sz="2400" dirty="0"/>
              <a:t>Nastavení spravedlivosti ve vzdělávání s cílem kvalitního vzdělání pro všechny děti a žáky </a:t>
            </a:r>
          </a:p>
          <a:p>
            <a:pPr marL="457200" indent="-457200" fontAlgn="auto">
              <a:buFont typeface="+mj-lt"/>
              <a:buAutoNum type="arabicPeriod"/>
              <a:defRPr/>
            </a:pPr>
            <a:r>
              <a:rPr lang="cs-CZ" sz="2400" dirty="0"/>
              <a:t>Zlepšení spolupráce s veřejností a rodiči </a:t>
            </a:r>
          </a:p>
          <a:p>
            <a:pPr marL="91440" indent="-9144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cs-CZ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cs-CZ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506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59025" y="227014"/>
            <a:ext cx="7543800" cy="1450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rgbClr val="002060"/>
                </a:solidFill>
                <a:latin typeface="+mn-lt"/>
              </a:rPr>
              <a:t>MAP II – hlavní aspekty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25451" y="1677989"/>
            <a:ext cx="7935912" cy="4533900"/>
          </a:xfrm>
        </p:spPr>
        <p:txBody>
          <a:bodyPr rtlCol="0">
            <a:noAutofit/>
          </a:bodyPr>
          <a:lstStyle/>
          <a:p>
            <a:pPr marL="457200" indent="-457200" fontAlgn="auto">
              <a:buFont typeface="Wingdings" panose="05000000000000000000" pitchFamily="2" charset="2"/>
              <a:buChar char="Ø"/>
              <a:defRPr/>
            </a:pPr>
            <a:r>
              <a:rPr lang="cs-CZ" sz="2400" dirty="0"/>
              <a:t>spolupráce se zřizovateli</a:t>
            </a:r>
          </a:p>
          <a:p>
            <a:pPr marL="457200" indent="-457200" fontAlgn="auto">
              <a:buFont typeface="Wingdings" panose="05000000000000000000" pitchFamily="2" charset="2"/>
              <a:buChar char="Ø"/>
              <a:defRPr/>
            </a:pPr>
            <a:r>
              <a:rPr lang="cs-CZ" sz="2400" dirty="0"/>
              <a:t>síťování a setkávání aktérů v oblasti vzdělávání</a:t>
            </a:r>
          </a:p>
          <a:p>
            <a:pPr marL="457200" indent="-457200" fontAlgn="auto">
              <a:buFont typeface="Wingdings" panose="05000000000000000000" pitchFamily="2" charset="2"/>
              <a:buChar char="Ø"/>
              <a:defRPr/>
            </a:pPr>
            <a:r>
              <a:rPr lang="cs-CZ" sz="2400" dirty="0"/>
              <a:t>zlepšení spolupráce s rodiči</a:t>
            </a:r>
          </a:p>
          <a:p>
            <a:pPr marL="457200" indent="-457200" fontAlgn="auto">
              <a:buFont typeface="Wingdings" panose="05000000000000000000" pitchFamily="2" charset="2"/>
              <a:buChar char="Ø"/>
              <a:defRPr/>
            </a:pPr>
            <a:r>
              <a:rPr lang="cs-CZ" sz="2400" dirty="0"/>
              <a:t>pokračování v budování znalostních kapacit</a:t>
            </a:r>
          </a:p>
          <a:p>
            <a:pPr marL="457200" indent="-457200" fontAlgn="auto">
              <a:buFont typeface="Wingdings" panose="05000000000000000000" pitchFamily="2" charset="2"/>
              <a:buChar char="Ø"/>
              <a:defRPr/>
            </a:pPr>
            <a:r>
              <a:rPr lang="cs-CZ" sz="2400" dirty="0"/>
              <a:t>pokračování v hledání místních lídrů</a:t>
            </a:r>
          </a:p>
          <a:p>
            <a:pPr marL="457200" indent="-457200" fontAlgn="auto">
              <a:buFont typeface="Wingdings" panose="05000000000000000000" pitchFamily="2" charset="2"/>
              <a:buChar char="Ø"/>
              <a:defRPr/>
            </a:pPr>
            <a:endParaRPr lang="cs-CZ" sz="2400" dirty="0"/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cs-CZ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922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rgbClr val="002060"/>
                </a:solidFill>
                <a:latin typeface="+mn-lt"/>
              </a:rPr>
              <a:t>MAP II -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457200" indent="-457200" algn="just" fontAlgn="auto">
              <a:buFont typeface="+mj-lt"/>
              <a:buAutoNum type="arabicPeriod"/>
              <a:defRPr/>
            </a:pPr>
            <a:r>
              <a:rPr lang="cs-CZ" b="1" dirty="0"/>
              <a:t>Pracovní skupiny </a:t>
            </a:r>
            <a:r>
              <a:rPr lang="cs-CZ" dirty="0"/>
              <a:t>– vznik min. 1 PS ke čtenářské gramotnosti; min. 1 PS k matematické gramotnosti; PS ředitelé a zástupci zřizovatelů k  problematice nastavení spravedlivosti kvalitního vzdělávacího systému v území a uvnitř škol; PS pro plánování MAP, PS financování a nastavení procesů reportování výsledků pracovních skupin Řídícímu výboru.</a:t>
            </a:r>
          </a:p>
          <a:p>
            <a:pPr marL="457200" indent="-457200" algn="just" fontAlgn="auto">
              <a:buFont typeface="+mj-lt"/>
              <a:buAutoNum type="arabicPeriod"/>
              <a:defRPr/>
            </a:pPr>
            <a:r>
              <a:rPr lang="cs-CZ" dirty="0"/>
              <a:t>Identifikace místních lídrů a jejich podpora, vč. spolupracujících lídrů z jiných platforem, regionů nebo VŠ</a:t>
            </a:r>
          </a:p>
          <a:p>
            <a:pPr marL="457200" indent="-457200" algn="just" fontAlgn="auto">
              <a:buFont typeface="+mj-lt"/>
              <a:buAutoNum type="arabicPeriod"/>
              <a:defRPr/>
            </a:pPr>
            <a:r>
              <a:rPr lang="cs-CZ" dirty="0"/>
              <a:t>Společné vzdělávání a výměna zkušeností </a:t>
            </a:r>
            <a:r>
              <a:rPr lang="cs-CZ" dirty="0" err="1"/>
              <a:t>pedag</a:t>
            </a:r>
            <a:r>
              <a:rPr lang="cs-CZ" dirty="0"/>
              <a:t>. pracovníků, pracovníků s mládeží a rodičů (kulaté stoly, besedy, kavárny)</a:t>
            </a:r>
          </a:p>
          <a:p>
            <a:pPr marL="457200" indent="-457200" algn="just" fontAlgn="auto">
              <a:buFont typeface="+mj-lt"/>
              <a:buAutoNum type="arabicPeriod"/>
              <a:defRPr/>
            </a:pPr>
            <a:r>
              <a:rPr lang="cs-CZ" dirty="0"/>
              <a:t>Řízení procesu vytváření MAP II pro období po roce 2020, s výhledem financování z jiných zdrojů než OP VVV a IROP, monitoring a evaluace.</a:t>
            </a:r>
          </a:p>
          <a:p>
            <a:pPr marL="457200" indent="-457200" algn="just" fontAlgn="auto">
              <a:buFont typeface="+mj-lt"/>
              <a:buAutoNum type="arabicPeriod"/>
              <a:defRPr/>
            </a:pPr>
            <a:endParaRPr lang="cs-CZ" dirty="0"/>
          </a:p>
          <a:p>
            <a:pPr marL="457200" indent="-457200" algn="just" fontAlgn="auto">
              <a:buFont typeface="+mj-lt"/>
              <a:buAutoNum type="arabicPeriod"/>
              <a:defRPr/>
            </a:pPr>
            <a:endParaRPr lang="cs-CZ" dirty="0"/>
          </a:p>
          <a:p>
            <a:pPr marL="0" indent="0" algn="just" fontAlgn="auto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992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cap="all" dirty="0">
                <a:solidFill>
                  <a:srgbClr val="1C096B"/>
                </a:solidFill>
                <a:latin typeface="+mn-lt"/>
              </a:rPr>
              <a:t>CO NÁS ČEKÁ</a:t>
            </a:r>
            <a:br>
              <a:rPr lang="cs-CZ" sz="3600" b="1" cap="all" dirty="0">
                <a:latin typeface="+mn-lt"/>
              </a:rPr>
            </a:br>
            <a:endParaRPr lang="cs-CZ" sz="3600" b="1" dirty="0">
              <a:latin typeface="+mn-lt"/>
            </a:endParaRPr>
          </a:p>
        </p:txBody>
      </p:sp>
      <p:sp>
        <p:nvSpPr>
          <p:cNvPr id="20483" name="Podnadpis 2"/>
          <p:cNvSpPr>
            <a:spLocks noGrp="1"/>
          </p:cNvSpPr>
          <p:nvPr>
            <p:ph idx="1"/>
          </p:nvPr>
        </p:nvSpPr>
        <p:spPr>
          <a:xfrm>
            <a:off x="838200" y="1927225"/>
            <a:ext cx="10515600" cy="435133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cs-CZ" altLang="cs-CZ" sz="2600" b="1" dirty="0">
                <a:solidFill>
                  <a:srgbClr val="FF0000"/>
                </a:solidFill>
              </a:rPr>
              <a:t>25.5. 	                 </a:t>
            </a:r>
            <a:r>
              <a:rPr lang="cs-CZ" altLang="cs-CZ" sz="2600" dirty="0"/>
              <a:t>Kavárna (nejen) pro asistenty/</a:t>
            </a:r>
            <a:r>
              <a:rPr lang="cs-CZ" altLang="cs-CZ" sz="2600" dirty="0" err="1"/>
              <a:t>ky</a:t>
            </a:r>
            <a:r>
              <a:rPr lang="cs-CZ" altLang="cs-CZ" sz="2600" dirty="0"/>
              <a:t> pedagoga</a:t>
            </a:r>
            <a:endParaRPr lang="cs-CZ" altLang="cs-CZ" sz="2600" dirty="0">
              <a:solidFill>
                <a:srgbClr val="FF0000"/>
              </a:solidFill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cs-CZ" altLang="cs-CZ" sz="2600" b="1" dirty="0">
                <a:solidFill>
                  <a:srgbClr val="FF0000"/>
                </a:solidFill>
              </a:rPr>
              <a:t>8.6.	                 </a:t>
            </a:r>
            <a:r>
              <a:rPr lang="cs-CZ" altLang="cs-CZ" sz="2600" dirty="0"/>
              <a:t>2.</a:t>
            </a:r>
            <a:r>
              <a:rPr lang="cs-CZ" altLang="cs-CZ" sz="2600" dirty="0">
                <a:solidFill>
                  <a:srgbClr val="FF0000"/>
                </a:solidFill>
              </a:rPr>
              <a:t> </a:t>
            </a:r>
            <a:r>
              <a:rPr lang="cs-CZ" altLang="cs-CZ" sz="2600" dirty="0"/>
              <a:t>Káva pro vedoucí pracovnice MŠ (prezentace 3box)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cs-CZ" altLang="cs-CZ" sz="2600" b="1" dirty="0">
                <a:solidFill>
                  <a:srgbClr val="FF0000"/>
                </a:solidFill>
              </a:rPr>
              <a:t>9.6.                      </a:t>
            </a:r>
            <a:r>
              <a:rPr lang="cs-CZ" altLang="cs-CZ" sz="2600" dirty="0"/>
              <a:t>2.</a:t>
            </a:r>
            <a:r>
              <a:rPr lang="cs-CZ" altLang="cs-CZ" sz="2600" dirty="0">
                <a:solidFill>
                  <a:srgbClr val="FF0000"/>
                </a:solidFill>
              </a:rPr>
              <a:t> </a:t>
            </a:r>
            <a:r>
              <a:rPr lang="cs-CZ" altLang="cs-CZ" sz="2600" dirty="0"/>
              <a:t>Snídaně pro vedoucí pracovníky ZŠ (prezentace ZŠ Hůrka)</a:t>
            </a:r>
          </a:p>
          <a:p>
            <a:pPr eaLnBrk="1" hangingPunct="1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cs-CZ" altLang="cs-CZ" sz="2600" b="1" dirty="0">
                <a:solidFill>
                  <a:srgbClr val="FF0000"/>
                </a:solidFill>
              </a:rPr>
              <a:t>13.6.	</a:t>
            </a:r>
            <a:r>
              <a:rPr lang="cs-CZ" altLang="cs-CZ" sz="2600" b="1" dirty="0"/>
              <a:t>                 </a:t>
            </a:r>
            <a:r>
              <a:rPr lang="cs-CZ" altLang="cs-CZ" sz="2600" dirty="0"/>
              <a:t>Panelová beseda na téma „inovativní metody ve výuce“, ve 		     spolupráci se ZŠ Hůrka</a:t>
            </a:r>
            <a:r>
              <a:rPr lang="cs-CZ" altLang="cs-CZ" sz="2600" b="1" dirty="0">
                <a:solidFill>
                  <a:srgbClr val="FF0000"/>
                </a:solidFill>
              </a:rPr>
              <a:t>	</a:t>
            </a:r>
          </a:p>
          <a:p>
            <a:pPr eaLnBrk="1" hangingPunct="1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cs-CZ" altLang="cs-CZ" sz="2600" b="1" dirty="0">
                <a:solidFill>
                  <a:srgbClr val="FF0000"/>
                </a:solidFill>
              </a:rPr>
              <a:t>19.6.	                 </a:t>
            </a:r>
            <a:r>
              <a:rPr lang="cs-CZ" altLang="cs-CZ" sz="2600" dirty="0"/>
              <a:t>Seminář zaměřený na práci s nadanými dětmi (Město  </a:t>
            </a:r>
          </a:p>
          <a:p>
            <a:pPr eaLnBrk="1" hangingPunct="1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cs-CZ" altLang="cs-CZ" sz="2600" dirty="0"/>
              <a:t>                             Kutná Hora, MENSA)</a:t>
            </a:r>
          </a:p>
          <a:p>
            <a:pPr eaLnBrk="1" hangingPunct="1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cs-CZ" altLang="cs-CZ" sz="2600" b="1" dirty="0">
                <a:solidFill>
                  <a:srgbClr val="FF0000"/>
                </a:solidFill>
              </a:rPr>
              <a:t>Konec června    </a:t>
            </a:r>
            <a:r>
              <a:rPr lang="cs-CZ" altLang="cs-CZ" sz="2600" dirty="0"/>
              <a:t>odevzdání Akčního plánu</a:t>
            </a:r>
            <a:r>
              <a:rPr lang="cs-CZ" altLang="cs-CZ" sz="2600" b="1" dirty="0"/>
              <a:t>		</a:t>
            </a:r>
            <a:endParaRPr lang="cs-CZ" altLang="cs-CZ" sz="2600" dirty="0"/>
          </a:p>
        </p:txBody>
      </p:sp>
      <p:pic>
        <p:nvPicPr>
          <p:cNvPr id="6" name="Obrázek 5"/>
          <p:cNvPicPr/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6000750" y="0"/>
            <a:ext cx="6191250" cy="1343025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chemeClr val="accent1">
                <a:lumMod val="60000"/>
                <a:lumOff val="40000"/>
              </a:schemeClr>
            </a:outerShdw>
            <a:softEdge rad="20320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cap="all" dirty="0">
                <a:solidFill>
                  <a:srgbClr val="1C096B"/>
                </a:solidFill>
                <a:latin typeface="+mn-lt"/>
              </a:rPr>
              <a:t>CO NÁS ČEKÁ</a:t>
            </a:r>
            <a:br>
              <a:rPr lang="cs-CZ" sz="3600" b="1" cap="all" dirty="0">
                <a:latin typeface="+mn-lt"/>
              </a:rPr>
            </a:br>
            <a:endParaRPr lang="cs-CZ" sz="3600" b="1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838200" y="1927225"/>
            <a:ext cx="10515600" cy="4351338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4400" b="1" dirty="0"/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sz="4400" b="1" dirty="0"/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sz="4400" b="1" dirty="0"/>
              <a:t>7. Setkání ŘV </a:t>
            </a:r>
            <a:r>
              <a:rPr lang="cs-CZ" sz="4400" dirty="0"/>
              <a:t>– září/říjen 2017 Kde?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sz="4400" dirty="0"/>
              <a:t>Hlavním tématem: Implementace + MAP II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dirty="0"/>
          </a:p>
        </p:txBody>
      </p:sp>
      <p:pic>
        <p:nvPicPr>
          <p:cNvPr id="6" name="Obrázek 5"/>
          <p:cNvPicPr/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6000750" y="0"/>
            <a:ext cx="6191250" cy="1343025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chemeClr val="accent1">
                <a:lumMod val="60000"/>
                <a:lumOff val="40000"/>
              </a:schemeClr>
            </a:outerShdw>
            <a:softEdge rad="203200"/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ctrTitle"/>
          </p:nvPr>
        </p:nvSpPr>
        <p:spPr>
          <a:xfrm>
            <a:off x="1524000" y="1643063"/>
            <a:ext cx="9144000" cy="29003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cs-CZ" sz="4000" b="1" dirty="0">
                <a:latin typeface="+mn-lt"/>
              </a:rPr>
            </a:br>
            <a:br>
              <a:rPr lang="cs-CZ" sz="4000" b="1" dirty="0">
                <a:latin typeface="+mn-lt"/>
              </a:rPr>
            </a:br>
            <a:br>
              <a:rPr lang="cs-CZ" sz="4000" b="1" dirty="0">
                <a:latin typeface="+mn-lt"/>
              </a:rPr>
            </a:br>
            <a:br>
              <a:rPr lang="cs-CZ" sz="4000" b="1" dirty="0">
                <a:latin typeface="+mn-lt"/>
              </a:rPr>
            </a:br>
            <a:br>
              <a:rPr lang="cs-CZ" sz="4000" b="1" dirty="0">
                <a:latin typeface="+mn-lt"/>
              </a:rPr>
            </a:br>
            <a:br>
              <a:rPr lang="cs-CZ" sz="4000" b="1" dirty="0">
                <a:latin typeface="+mn-lt"/>
              </a:rPr>
            </a:br>
            <a:r>
              <a:rPr lang="cs-CZ" sz="4400" b="1" cap="all" dirty="0">
                <a:solidFill>
                  <a:srgbClr val="1C096B"/>
                </a:solidFill>
                <a:latin typeface="+mn-lt"/>
              </a:rPr>
              <a:t>Závěr, dotazy, diskuze</a:t>
            </a:r>
            <a:br>
              <a:rPr lang="cs-CZ" sz="4400" dirty="0"/>
            </a:br>
            <a:endParaRPr lang="cs-CZ" sz="4400" b="1" cap="all" dirty="0">
              <a:latin typeface="+mn-lt"/>
            </a:endParaRPr>
          </a:p>
        </p:txBody>
      </p:sp>
      <p:sp>
        <p:nvSpPr>
          <p:cNvPr id="25603" name="Podnadpis 2"/>
          <p:cNvSpPr>
            <a:spLocks noGrp="1"/>
          </p:cNvSpPr>
          <p:nvPr>
            <p:ph type="subTitle" idx="1"/>
          </p:nvPr>
        </p:nvSpPr>
        <p:spPr>
          <a:xfrm>
            <a:off x="1524000" y="3716338"/>
            <a:ext cx="9144000" cy="1654175"/>
          </a:xfrm>
        </p:spPr>
        <p:txBody>
          <a:bodyPr/>
          <a:lstStyle/>
          <a:p>
            <a:pPr algn="l" eaLnBrk="1" hangingPunct="1"/>
            <a:endParaRPr lang="cs-CZ" altLang="cs-CZ"/>
          </a:p>
          <a:p>
            <a:pPr eaLnBrk="1" hangingPunct="1"/>
            <a:endParaRPr lang="cs-CZ" altLang="cs-CZ"/>
          </a:p>
          <a:p>
            <a:pPr eaLnBrk="1" hangingPunct="1"/>
            <a:endParaRPr lang="cs-CZ" altLang="cs-CZ"/>
          </a:p>
          <a:p>
            <a:pPr eaLnBrk="1" hangingPunct="1"/>
            <a:endParaRPr lang="cs-CZ" altLang="cs-CZ"/>
          </a:p>
        </p:txBody>
      </p:sp>
      <p:pic>
        <p:nvPicPr>
          <p:cNvPr id="6" name="Obrázek 5"/>
          <p:cNvPicPr/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6000750" y="0"/>
            <a:ext cx="6191250" cy="1343025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chemeClr val="accent1">
                <a:lumMod val="60000"/>
                <a:lumOff val="40000"/>
              </a:schemeClr>
            </a:outerShdw>
            <a:softEdge rad="2032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>
                <a:solidFill>
                  <a:srgbClr val="1C096B"/>
                </a:solidFill>
                <a:latin typeface="+mn-lt"/>
              </a:rPr>
              <a:t>PROGRAM:</a:t>
            </a:r>
          </a:p>
        </p:txBody>
      </p:sp>
      <p:sp>
        <p:nvSpPr>
          <p:cNvPr id="3" name="Podnadpis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cs-CZ" sz="3000" dirty="0"/>
              <a:t>Zahájení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cs-CZ" sz="3000" dirty="0"/>
              <a:t>Představení programu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cs-CZ" sz="3000" dirty="0"/>
              <a:t>Aktuální informace k průběhu realizace projektu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cs-CZ" sz="3000" dirty="0"/>
              <a:t>Roční akční plán - aktivity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cs-CZ" sz="3000" dirty="0"/>
              <a:t>Časový harmonogram na následující měsíce + budoucnost MAP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cs-CZ" sz="3000" dirty="0"/>
              <a:t>Informace z KAP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cs-CZ" sz="3000" dirty="0"/>
              <a:t>Závěr, dotazy, diskuze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  <p:pic>
        <p:nvPicPr>
          <p:cNvPr id="6" name="Obrázek 5"/>
          <p:cNvPicPr/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6000750" y="0"/>
            <a:ext cx="6191250" cy="1343025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chemeClr val="accent1">
                <a:lumMod val="60000"/>
                <a:lumOff val="40000"/>
              </a:schemeClr>
            </a:outerShdw>
            <a:softEdge rad="2032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cap="all" dirty="0">
                <a:solidFill>
                  <a:srgbClr val="1C096B"/>
                </a:solidFill>
                <a:latin typeface="+mn-lt"/>
              </a:rPr>
              <a:t>Aktuální informace</a:t>
            </a:r>
            <a:br>
              <a:rPr lang="cs-CZ" sz="3600" b="1" cap="all" dirty="0">
                <a:latin typeface="+mn-lt"/>
              </a:rPr>
            </a:br>
            <a:endParaRPr lang="cs-CZ" sz="3600" b="1" dirty="0">
              <a:latin typeface="+mn-lt"/>
            </a:endParaRPr>
          </a:p>
        </p:txBody>
      </p:sp>
      <p:sp>
        <p:nvSpPr>
          <p:cNvPr id="6147" name="Podnadpis 2"/>
          <p:cNvSpPr>
            <a:spLocks noGrp="1"/>
          </p:cNvSpPr>
          <p:nvPr>
            <p:ph idx="1"/>
          </p:nvPr>
        </p:nvSpPr>
        <p:spPr>
          <a:xfrm>
            <a:off x="838200" y="1552575"/>
            <a:ext cx="11077575" cy="50419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cs-CZ" altLang="cs-CZ" b="1" u="sng" dirty="0"/>
              <a:t>USKUTEČNĚNÉ AKCE/AKTIVITY</a:t>
            </a:r>
            <a:endParaRPr lang="cs-CZ" altLang="cs-CZ" u="sng" dirty="0"/>
          </a:p>
          <a:p>
            <a:pPr marL="0" indent="0" eaLnBrk="1" hangingPunct="1">
              <a:buNone/>
              <a:defRPr/>
            </a:pPr>
            <a:r>
              <a:rPr lang="cs-CZ" altLang="cs-CZ" dirty="0"/>
              <a:t>Konference KAP (Černošice), nová členka týmu (vedoucí PS MŠ), seminář ke spádovosti MŠ, kavárna (nejen) pro učitele, PS NNO </a:t>
            </a:r>
            <a:r>
              <a:rPr lang="cs-CZ" altLang="cs-CZ" dirty="0" err="1"/>
              <a:t>Lorec</a:t>
            </a:r>
            <a:r>
              <a:rPr lang="cs-CZ" altLang="cs-CZ" dirty="0"/>
              <a:t>, 1. snídaně pro vedoucí pracovníky ZŠ, 1. káva pro vedoucí pracovnice MŠ, </a:t>
            </a:r>
            <a:r>
              <a:rPr lang="cs-CZ" altLang="cs-CZ" dirty="0" err="1"/>
              <a:t>Edupoint</a:t>
            </a:r>
            <a:r>
              <a:rPr lang="cs-CZ" altLang="cs-CZ" dirty="0"/>
              <a:t> (fyzika), setkání v rámci SR (NIDV) na téma budoucí šablony, aktualizace SR, podpora vzniku alternativní třídy, účast na jednání ke kapacitě MŠ v KH, Infopanel pro zřizovatele (NIDV), setkání realizátorů MAP Středočeského kraje (NIDV), odevzdání dopravní analýzy aj.</a:t>
            </a:r>
          </a:p>
          <a:p>
            <a:pPr marL="0" indent="0" eaLnBrk="1" hangingPunct="1">
              <a:buNone/>
              <a:defRPr/>
            </a:pPr>
            <a:endParaRPr lang="cs-CZ" altLang="cs-CZ" dirty="0"/>
          </a:p>
          <a:p>
            <a:pPr marL="0" indent="0" eaLnBrk="1" hangingPunct="1">
              <a:buNone/>
              <a:defRPr/>
            </a:pPr>
            <a:r>
              <a:rPr lang="cs-CZ" altLang="cs-CZ" b="1" u="sng" dirty="0"/>
              <a:t>PROBÍHAJÍCÍ AKTIVITY</a:t>
            </a:r>
          </a:p>
          <a:p>
            <a:pPr marL="0" indent="0" eaLnBrk="1" hangingPunct="1">
              <a:buNone/>
              <a:defRPr/>
            </a:pPr>
            <a:r>
              <a:rPr lang="cs-CZ" altLang="cs-CZ" dirty="0"/>
              <a:t>Tvorba Akčního plánu</a:t>
            </a:r>
          </a:p>
        </p:txBody>
      </p:sp>
      <p:pic>
        <p:nvPicPr>
          <p:cNvPr id="6" name="Obrázek 5"/>
          <p:cNvPicPr/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6000750" y="0"/>
            <a:ext cx="6191250" cy="1343025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chemeClr val="accent1">
                <a:lumMod val="60000"/>
                <a:lumOff val="40000"/>
              </a:schemeClr>
            </a:outerShdw>
            <a:softEdge rad="2032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>
                <a:solidFill>
                  <a:srgbClr val="002060"/>
                </a:solidFill>
                <a:latin typeface="+mn-lt"/>
              </a:rPr>
              <a:t>AKČNÍ PLÁN</a:t>
            </a:r>
            <a:br>
              <a:rPr lang="cs-CZ" sz="3600" b="1" cap="all" dirty="0">
                <a:latin typeface="+mn-lt"/>
              </a:rPr>
            </a:br>
            <a:endParaRPr lang="cs-CZ" sz="3600" b="1" dirty="0">
              <a:latin typeface="+mn-lt"/>
            </a:endParaRPr>
          </a:p>
        </p:txBody>
      </p:sp>
      <p:sp>
        <p:nvSpPr>
          <p:cNvPr id="6147" name="Podnadpis 2"/>
          <p:cNvSpPr>
            <a:spLocks noGrp="1"/>
          </p:cNvSpPr>
          <p:nvPr>
            <p:ph idx="1"/>
          </p:nvPr>
        </p:nvSpPr>
        <p:spPr>
          <a:xfrm>
            <a:off x="838200" y="1552575"/>
            <a:ext cx="11077575" cy="50419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cs-CZ" sz="3200" b="1" dirty="0"/>
              <a:t>dosavadní postup prací</a:t>
            </a:r>
            <a:r>
              <a:rPr lang="cs-CZ" sz="3200" dirty="0"/>
              <a:t>:</a:t>
            </a:r>
          </a:p>
          <a:p>
            <a:pPr marL="0" indent="0" eaLnBrk="1" hangingPunct="1">
              <a:spcBef>
                <a:spcPts val="1800"/>
              </a:spcBef>
              <a:defRPr/>
            </a:pPr>
            <a:r>
              <a:rPr lang="cs-CZ" sz="3600" dirty="0"/>
              <a:t> mapování současné situace v oblasti školství v daném regionu (</a:t>
            </a:r>
            <a:r>
              <a:rPr lang="cs-CZ" sz="3600" i="1" dirty="0"/>
              <a:t>analytická část</a:t>
            </a:r>
            <a:r>
              <a:rPr lang="cs-CZ" sz="3600" dirty="0"/>
              <a:t>) </a:t>
            </a:r>
          </a:p>
          <a:p>
            <a:pPr marL="0" indent="0" eaLnBrk="1" hangingPunct="1">
              <a:spcBef>
                <a:spcPts val="1800"/>
              </a:spcBef>
              <a:defRPr/>
            </a:pPr>
            <a:r>
              <a:rPr lang="cs-CZ" sz="3600" dirty="0"/>
              <a:t> syntéza nabytých informací do konkrétních </a:t>
            </a:r>
            <a:r>
              <a:rPr lang="cs-CZ" sz="3600" u="sng" dirty="0"/>
              <a:t>priorit</a:t>
            </a:r>
            <a:r>
              <a:rPr lang="cs-CZ" sz="3600" dirty="0"/>
              <a:t> a </a:t>
            </a:r>
            <a:r>
              <a:rPr lang="cs-CZ" sz="3600" u="sng" dirty="0"/>
              <a:t>cílů </a:t>
            </a:r>
            <a:r>
              <a:rPr lang="cs-CZ" sz="3600" dirty="0"/>
              <a:t>(</a:t>
            </a:r>
            <a:r>
              <a:rPr lang="cs-CZ" sz="3600" i="1" dirty="0"/>
              <a:t>strategický rámec</a:t>
            </a:r>
            <a:r>
              <a:rPr lang="cs-CZ" sz="3600" dirty="0"/>
              <a:t>)</a:t>
            </a:r>
          </a:p>
          <a:p>
            <a:pPr marL="0" indent="0" eaLnBrk="1" hangingPunct="1">
              <a:spcBef>
                <a:spcPts val="1800"/>
              </a:spcBef>
              <a:defRPr/>
            </a:pPr>
            <a:r>
              <a:rPr lang="cs-CZ" sz="3600" dirty="0"/>
              <a:t> </a:t>
            </a:r>
            <a:r>
              <a:rPr lang="cs-CZ" sz="3600" i="1" dirty="0"/>
              <a:t>akční plán </a:t>
            </a:r>
            <a:r>
              <a:rPr lang="cs-CZ" sz="3600" dirty="0"/>
              <a:t>=</a:t>
            </a:r>
            <a:r>
              <a:rPr lang="en-US" sz="3600" dirty="0"/>
              <a:t>&gt;</a:t>
            </a:r>
            <a:r>
              <a:rPr lang="cs-CZ" sz="3600" dirty="0"/>
              <a:t> konkrétní </a:t>
            </a:r>
            <a:r>
              <a:rPr lang="cs-CZ" sz="3600" b="1" dirty="0"/>
              <a:t>aktivity</a:t>
            </a:r>
            <a:r>
              <a:rPr lang="cs-CZ" sz="3600" dirty="0"/>
              <a:t>, jež by měly pomoci stanovené priority naplňovat a daných cílů dosáhnout</a:t>
            </a:r>
            <a:endParaRPr lang="cs-CZ" altLang="cs-CZ" sz="3600" dirty="0"/>
          </a:p>
        </p:txBody>
      </p:sp>
      <p:pic>
        <p:nvPicPr>
          <p:cNvPr id="6" name="Obrázek 5"/>
          <p:cNvPicPr/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6000750" y="0"/>
            <a:ext cx="6191250" cy="1343025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chemeClr val="accent1">
                <a:lumMod val="60000"/>
                <a:lumOff val="40000"/>
              </a:schemeClr>
            </a:outerShdw>
            <a:softEdge rad="203200"/>
          </a:effectLst>
        </p:spPr>
      </p:pic>
    </p:spTree>
    <p:extLst>
      <p:ext uri="{BB962C8B-B14F-4D97-AF65-F5344CB8AC3E}">
        <p14:creationId xmlns:p14="http://schemas.microsoft.com/office/powerpoint/2010/main" val="2358420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>
                <a:solidFill>
                  <a:srgbClr val="002060"/>
                </a:solidFill>
                <a:latin typeface="+mn-lt"/>
              </a:rPr>
              <a:t>AKČNÍ PLÁN</a:t>
            </a:r>
            <a:br>
              <a:rPr lang="cs-CZ" sz="3600" b="1" cap="all" dirty="0">
                <a:latin typeface="+mn-lt"/>
              </a:rPr>
            </a:br>
            <a:endParaRPr lang="cs-CZ" sz="3600" b="1" dirty="0">
              <a:latin typeface="+mn-lt"/>
            </a:endParaRPr>
          </a:p>
        </p:txBody>
      </p:sp>
      <p:sp>
        <p:nvSpPr>
          <p:cNvPr id="6147" name="Podnadpis 2"/>
          <p:cNvSpPr>
            <a:spLocks noGrp="1"/>
          </p:cNvSpPr>
          <p:nvPr>
            <p:ph idx="1"/>
          </p:nvPr>
        </p:nvSpPr>
        <p:spPr>
          <a:xfrm>
            <a:off x="838200" y="1345474"/>
            <a:ext cx="11077575" cy="5249001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cs-CZ" sz="3200" b="1" dirty="0"/>
              <a:t>aktivity</a:t>
            </a:r>
            <a:r>
              <a:rPr lang="cs-CZ" dirty="0"/>
              <a:t>:</a:t>
            </a:r>
          </a:p>
          <a:p>
            <a:pPr marL="0" indent="0" eaLnBrk="1" hangingPunct="1">
              <a:spcBef>
                <a:spcPts val="1800"/>
              </a:spcBef>
              <a:defRPr/>
            </a:pPr>
            <a:r>
              <a:rPr lang="cs-CZ" sz="3200" dirty="0"/>
              <a:t> mezi aktivity nemusí být vždy zařazen komplexní projekt, do aktivit patří i návrh jednoduchých činností, podpůrných opatření</a:t>
            </a:r>
          </a:p>
          <a:p>
            <a:pPr marL="0" indent="0" eaLnBrk="1" hangingPunct="1">
              <a:spcBef>
                <a:spcPts val="1800"/>
              </a:spcBef>
              <a:defRPr/>
            </a:pPr>
            <a:r>
              <a:rPr lang="cs-CZ" sz="3200" dirty="0"/>
              <a:t> kromě „sólových“ aktivit jsou specifickým (a do budoucna žádaným) případem aktivity </a:t>
            </a:r>
            <a:r>
              <a:rPr lang="cs-CZ" sz="3200" u="sng" dirty="0"/>
              <a:t>spolupráce mezi školami</a:t>
            </a:r>
            <a:r>
              <a:rPr lang="cs-CZ" sz="3200" dirty="0"/>
              <a:t>, </a:t>
            </a:r>
            <a:r>
              <a:rPr lang="cs-CZ" sz="3200" u="sng" dirty="0"/>
              <a:t>mezi školami a poskytovateli neformálního nebo zájmového vzdělávání</a:t>
            </a:r>
            <a:r>
              <a:rPr lang="cs-CZ" sz="3200" dirty="0"/>
              <a:t>, </a:t>
            </a:r>
            <a:r>
              <a:rPr lang="cs-CZ" sz="3200" u="sng" dirty="0"/>
              <a:t>mezi školami a sociálními službami</a:t>
            </a:r>
            <a:r>
              <a:rPr lang="cs-CZ" sz="3200" dirty="0"/>
              <a:t>, </a:t>
            </a:r>
            <a:r>
              <a:rPr lang="cs-CZ" sz="3200" u="sng" dirty="0"/>
              <a:t>mezi základními a středními školami</a:t>
            </a:r>
            <a:r>
              <a:rPr lang="cs-CZ" sz="3200" dirty="0"/>
              <a:t>, </a:t>
            </a:r>
            <a:r>
              <a:rPr lang="cs-CZ" sz="3200" u="sng" dirty="0"/>
              <a:t>mezi školami a zaměstnavateli</a:t>
            </a:r>
            <a:r>
              <a:rPr lang="cs-CZ" sz="3200" dirty="0"/>
              <a:t>,</a:t>
            </a:r>
          </a:p>
          <a:p>
            <a:pPr marL="0" indent="0" eaLnBrk="1" hangingPunct="1">
              <a:spcBef>
                <a:spcPts val="1800"/>
              </a:spcBef>
              <a:defRPr/>
            </a:pPr>
            <a:r>
              <a:rPr lang="cs-CZ" sz="3200" dirty="0"/>
              <a:t> bariérou není ani administrativní členění územím SO ORP Kutná Hora</a:t>
            </a:r>
          </a:p>
        </p:txBody>
      </p:sp>
      <p:pic>
        <p:nvPicPr>
          <p:cNvPr id="6" name="Obrázek 5"/>
          <p:cNvPicPr/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6000750" y="0"/>
            <a:ext cx="6191250" cy="1343025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chemeClr val="accent1">
                <a:lumMod val="60000"/>
                <a:lumOff val="40000"/>
              </a:schemeClr>
            </a:outerShdw>
            <a:softEdge rad="203200"/>
          </a:effectLst>
        </p:spPr>
      </p:pic>
    </p:spTree>
    <p:extLst>
      <p:ext uri="{BB962C8B-B14F-4D97-AF65-F5344CB8AC3E}">
        <p14:creationId xmlns:p14="http://schemas.microsoft.com/office/powerpoint/2010/main" val="235842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>
                <a:solidFill>
                  <a:srgbClr val="002060"/>
                </a:solidFill>
                <a:latin typeface="+mn-lt"/>
              </a:rPr>
              <a:t>AKČNÍ PLÁN</a:t>
            </a:r>
            <a:br>
              <a:rPr lang="cs-CZ" sz="3600" b="1" cap="all" dirty="0">
                <a:latin typeface="+mn-lt"/>
              </a:rPr>
            </a:br>
            <a:endParaRPr lang="cs-CZ" sz="3600" b="1" dirty="0">
              <a:latin typeface="+mn-lt"/>
            </a:endParaRPr>
          </a:p>
        </p:txBody>
      </p:sp>
      <p:sp>
        <p:nvSpPr>
          <p:cNvPr id="6147" name="Podnadpis 2"/>
          <p:cNvSpPr>
            <a:spLocks noGrp="1"/>
          </p:cNvSpPr>
          <p:nvPr>
            <p:ph idx="1"/>
          </p:nvPr>
        </p:nvSpPr>
        <p:spPr>
          <a:xfrm>
            <a:off x="838200" y="1345474"/>
            <a:ext cx="11077575" cy="5249001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cs-CZ" sz="3200" b="1" dirty="0"/>
              <a:t>současná podoba databáze</a:t>
            </a:r>
            <a:r>
              <a:rPr lang="cs-CZ" dirty="0"/>
              <a:t>:</a:t>
            </a:r>
          </a:p>
          <a:p>
            <a:r>
              <a:rPr lang="cs-CZ" sz="3200" dirty="0"/>
              <a:t>čtyři oblasti aktivit:</a:t>
            </a:r>
          </a:p>
          <a:p>
            <a:pPr lvl="1">
              <a:buNone/>
            </a:pPr>
            <a:r>
              <a:rPr lang="cs-CZ" sz="3200" dirty="0"/>
              <a:t>A. </a:t>
            </a:r>
            <a:r>
              <a:rPr lang="cs-CZ" sz="3200" u="sng" dirty="0"/>
              <a:t>Individuální projekty škol</a:t>
            </a:r>
            <a:r>
              <a:rPr lang="cs-CZ" sz="3200" dirty="0"/>
              <a:t> (19)</a:t>
            </a:r>
          </a:p>
          <a:p>
            <a:pPr lvl="1">
              <a:buNone/>
            </a:pPr>
            <a:r>
              <a:rPr lang="cs-CZ" sz="3200" dirty="0"/>
              <a:t>B. </a:t>
            </a:r>
            <a:r>
              <a:rPr lang="cs-CZ" sz="3200" u="sng" dirty="0"/>
              <a:t>Projekty spolupráce</a:t>
            </a:r>
            <a:r>
              <a:rPr lang="cs-CZ" sz="3200" dirty="0"/>
              <a:t> (15)</a:t>
            </a:r>
          </a:p>
          <a:p>
            <a:pPr lvl="1">
              <a:buNone/>
            </a:pPr>
            <a:r>
              <a:rPr lang="cs-CZ" sz="3200" dirty="0"/>
              <a:t>C. </a:t>
            </a:r>
            <a:r>
              <a:rPr lang="cs-CZ" sz="3200" u="sng" dirty="0"/>
              <a:t>Šablony MŠMT</a:t>
            </a:r>
            <a:r>
              <a:rPr lang="cs-CZ" sz="3200" dirty="0"/>
              <a:t> (10)</a:t>
            </a:r>
          </a:p>
          <a:p>
            <a:pPr lvl="1">
              <a:buNone/>
            </a:pPr>
            <a:r>
              <a:rPr lang="cs-CZ" sz="3200" dirty="0"/>
              <a:t>D. </a:t>
            </a:r>
            <a:r>
              <a:rPr lang="cs-CZ" sz="3200" u="sng" dirty="0"/>
              <a:t>Další aktivity</a:t>
            </a:r>
            <a:r>
              <a:rPr lang="cs-CZ" sz="3200" dirty="0"/>
              <a:t> (1)</a:t>
            </a:r>
          </a:p>
          <a:p>
            <a:pPr marL="0" indent="0" eaLnBrk="1" hangingPunct="1">
              <a:spcBef>
                <a:spcPts val="1800"/>
              </a:spcBef>
              <a:defRPr/>
            </a:pPr>
            <a:r>
              <a:rPr lang="cs-CZ" sz="3200" dirty="0"/>
              <a:t> každá aktivita je zanesena do standardizované tabulky, tabulky jsou řazeny dle pořadí priorit a cílů a dále realizátorů aktivit</a:t>
            </a:r>
          </a:p>
          <a:p>
            <a:pPr marL="0" indent="0" eaLnBrk="1" hangingPunct="1">
              <a:spcBef>
                <a:spcPts val="1800"/>
              </a:spcBef>
              <a:defRPr/>
            </a:pPr>
            <a:r>
              <a:rPr lang="cs-CZ" sz="3200" dirty="0"/>
              <a:t> součástí dokumentu je i přehledný harmonogram aktivit</a:t>
            </a:r>
          </a:p>
        </p:txBody>
      </p:sp>
      <p:pic>
        <p:nvPicPr>
          <p:cNvPr id="6" name="Obrázek 5"/>
          <p:cNvPicPr/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6000750" y="0"/>
            <a:ext cx="6191250" cy="1343025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chemeClr val="accent1">
                <a:lumMod val="60000"/>
                <a:lumOff val="40000"/>
              </a:schemeClr>
            </a:outerShdw>
            <a:softEdge rad="203200"/>
          </a:effectLst>
        </p:spPr>
      </p:pic>
    </p:spTree>
    <p:extLst>
      <p:ext uri="{BB962C8B-B14F-4D97-AF65-F5344CB8AC3E}">
        <p14:creationId xmlns:p14="http://schemas.microsoft.com/office/powerpoint/2010/main" val="2358420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52650" y="604839"/>
            <a:ext cx="7886700" cy="8985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300" b="1" dirty="0">
                <a:solidFill>
                  <a:srgbClr val="002060"/>
                </a:solidFill>
                <a:latin typeface="+mn-lt"/>
              </a:rPr>
              <a:t>HARMONOGRAM VÝZEV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>
          <a:xfrm>
            <a:off x="2152650" y="1503364"/>
            <a:ext cx="7886700" cy="4325937"/>
          </a:xfrm>
        </p:spPr>
        <p:txBody>
          <a:bodyPr/>
          <a:lstStyle/>
          <a:p>
            <a:pPr marL="0" indent="0">
              <a:buNone/>
            </a:pPr>
            <a:endParaRPr lang="cs-CZ" altLang="cs-CZ" dirty="0"/>
          </a:p>
        </p:txBody>
      </p:sp>
      <p:sp>
        <p:nvSpPr>
          <p:cNvPr id="4" name="TextovéPole 3"/>
          <p:cNvSpPr txBox="1"/>
          <p:nvPr/>
        </p:nvSpPr>
        <p:spPr>
          <a:xfrm rot="16200000">
            <a:off x="2481264" y="3136901"/>
            <a:ext cx="2505075" cy="5111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latin typeface="+mn-lt"/>
                <a:cs typeface="+mn-cs"/>
              </a:rPr>
              <a:t>OP VVV: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latin typeface="+mn-lt"/>
                <a:cs typeface="+mn-cs"/>
              </a:rPr>
              <a:t>výzva Šablony pro MŠ, ZŠ (2)</a:t>
            </a:r>
          </a:p>
        </p:txBody>
      </p:sp>
      <p:sp>
        <p:nvSpPr>
          <p:cNvPr id="5" name="TextovéPole 4"/>
          <p:cNvSpPr txBox="1"/>
          <p:nvPr/>
        </p:nvSpPr>
        <p:spPr>
          <a:xfrm rot="16200000">
            <a:off x="3615531" y="2864644"/>
            <a:ext cx="2503488" cy="102235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latin typeface="+mn-lt"/>
                <a:cs typeface="+mn-cs"/>
              </a:rPr>
              <a:t>Implementace MAP I - </a:t>
            </a:r>
            <a:r>
              <a:rPr lang="cs-CZ" sz="800" dirty="0">
                <a:latin typeface="+mn-lt"/>
                <a:cs typeface="+mn-cs"/>
              </a:rPr>
              <a:t>750 </a:t>
            </a:r>
            <a:r>
              <a:rPr lang="cs-CZ" sz="800" dirty="0" err="1">
                <a:latin typeface="+mn-lt"/>
                <a:cs typeface="+mn-cs"/>
              </a:rPr>
              <a:t>mil.Kč</a:t>
            </a:r>
            <a:endParaRPr lang="cs-CZ" sz="1200" dirty="0">
              <a:latin typeface="+mn-lt"/>
              <a:cs typeface="+mn-cs"/>
            </a:endParaRPr>
          </a:p>
          <a:p>
            <a:pPr marL="171450" indent="-1714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1000" dirty="0">
                <a:latin typeface="+mn-lt"/>
                <a:cs typeface="+mn-cs"/>
              </a:rPr>
              <a:t>Povinná + volitelná témata z MAP,</a:t>
            </a:r>
          </a:p>
          <a:p>
            <a:pPr marL="171450" indent="-171450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1000" dirty="0">
                <a:latin typeface="+mn-lt"/>
                <a:cs typeface="+mn-cs"/>
              </a:rPr>
              <a:t>Projekty realizované  subjekty podílející se na tvorbě MAP – například ORP či NNO.</a:t>
            </a:r>
          </a:p>
        </p:txBody>
      </p:sp>
      <p:sp>
        <p:nvSpPr>
          <p:cNvPr id="6" name="TextovéPole 5"/>
          <p:cNvSpPr txBox="1"/>
          <p:nvPr/>
        </p:nvSpPr>
        <p:spPr>
          <a:xfrm rot="16200000">
            <a:off x="6894513" y="3121026"/>
            <a:ext cx="2503488" cy="5095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latin typeface="+mn-lt"/>
                <a:cs typeface="+mn-cs"/>
              </a:rPr>
              <a:t>OP VVV: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latin typeface="+mn-lt"/>
                <a:cs typeface="+mn-cs"/>
              </a:rPr>
              <a:t>výzva Šablony pro MŠ, ZŠ (3)</a:t>
            </a:r>
          </a:p>
        </p:txBody>
      </p:sp>
      <p:sp>
        <p:nvSpPr>
          <p:cNvPr id="7" name="TextovéPole 6"/>
          <p:cNvSpPr txBox="1"/>
          <p:nvPr/>
        </p:nvSpPr>
        <p:spPr>
          <a:xfrm rot="16200000">
            <a:off x="7969250" y="2916238"/>
            <a:ext cx="2503488" cy="91916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latin typeface="+mn-lt"/>
                <a:cs typeface="+mn-cs"/>
              </a:rPr>
              <a:t>OP VVV: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latin typeface="+mn-lt"/>
                <a:cs typeface="+mn-cs"/>
              </a:rPr>
              <a:t>výzva na realizaci MAP (II)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dirty="0">
                <a:latin typeface="+mn-lt"/>
                <a:cs typeface="+mn-cs"/>
              </a:rPr>
              <a:t>Povinná evaluace přínosů akčního plánování pro území</a:t>
            </a:r>
          </a:p>
        </p:txBody>
      </p:sp>
      <p:sp>
        <p:nvSpPr>
          <p:cNvPr id="12" name="Zaoblený obdélník 11"/>
          <p:cNvSpPr/>
          <p:nvPr/>
        </p:nvSpPr>
        <p:spPr>
          <a:xfrm>
            <a:off x="2429684" y="2123342"/>
            <a:ext cx="726510" cy="250477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400" dirty="0">
                <a:solidFill>
                  <a:schemeClr val="tx1"/>
                </a:solidFill>
              </a:rPr>
              <a:t>Podpora Místního akčního plánování I</a:t>
            </a:r>
          </a:p>
        </p:txBody>
      </p:sp>
      <p:cxnSp>
        <p:nvCxnSpPr>
          <p:cNvPr id="16" name="Přímá spojnice se šipkou 15"/>
          <p:cNvCxnSpPr/>
          <p:nvPr/>
        </p:nvCxnSpPr>
        <p:spPr>
          <a:xfrm flipV="1">
            <a:off x="3989388" y="3665538"/>
            <a:ext cx="366712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se šipkou 30"/>
          <p:cNvCxnSpPr>
            <a:stCxn id="6" idx="2"/>
            <a:endCxn id="7" idx="0"/>
          </p:cNvCxnSpPr>
          <p:nvPr/>
        </p:nvCxnSpPr>
        <p:spPr>
          <a:xfrm>
            <a:off x="8401051" y="3375025"/>
            <a:ext cx="360363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aoblený obdélník 39"/>
          <p:cNvSpPr/>
          <p:nvPr/>
        </p:nvSpPr>
        <p:spPr>
          <a:xfrm>
            <a:off x="6721378" y="2123342"/>
            <a:ext cx="636436" cy="250477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400" dirty="0">
                <a:solidFill>
                  <a:prstClr val="black"/>
                </a:solidFill>
              </a:rPr>
              <a:t>Podpora Místního akčního plánování II – </a:t>
            </a:r>
            <a:r>
              <a:rPr lang="cs-CZ" sz="900" dirty="0">
                <a:solidFill>
                  <a:prstClr val="black"/>
                </a:solidFill>
              </a:rPr>
              <a:t>1 mld. Kč</a:t>
            </a:r>
          </a:p>
        </p:txBody>
      </p:sp>
      <p:cxnSp>
        <p:nvCxnSpPr>
          <p:cNvPr id="49" name="Přímá spojnice 48"/>
          <p:cNvCxnSpPr/>
          <p:nvPr/>
        </p:nvCxnSpPr>
        <p:spPr>
          <a:xfrm>
            <a:off x="3175001" y="3665538"/>
            <a:ext cx="30321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nice se šipkou 57"/>
          <p:cNvCxnSpPr/>
          <p:nvPr/>
        </p:nvCxnSpPr>
        <p:spPr>
          <a:xfrm>
            <a:off x="7364413" y="3752850"/>
            <a:ext cx="5397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59"/>
          <p:cNvCxnSpPr>
            <a:stCxn id="40" idx="3"/>
            <a:endCxn id="6" idx="0"/>
          </p:cNvCxnSpPr>
          <p:nvPr/>
        </p:nvCxnSpPr>
        <p:spPr>
          <a:xfrm>
            <a:off x="7358063" y="3375025"/>
            <a:ext cx="533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Přímá spojnice se šipkou 70"/>
          <p:cNvCxnSpPr/>
          <p:nvPr/>
        </p:nvCxnSpPr>
        <p:spPr>
          <a:xfrm>
            <a:off x="2152650" y="5568950"/>
            <a:ext cx="7886700" cy="1905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1" name="Obdélník 72"/>
          <p:cNvSpPr>
            <a:spLocks noChangeArrowheads="1"/>
          </p:cNvSpPr>
          <p:nvPr/>
        </p:nvSpPr>
        <p:spPr bwMode="auto">
          <a:xfrm>
            <a:off x="2152651" y="5191126"/>
            <a:ext cx="79232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cs-CZ" altLang="cs-CZ" sz="1400" dirty="0"/>
              <a:t>       10/2015         03/2018          1/2018                                             10/2017          03/2020              2020</a:t>
            </a:r>
            <a:endParaRPr lang="cs-CZ" altLang="cs-CZ" sz="900" dirty="0"/>
          </a:p>
        </p:txBody>
      </p:sp>
    </p:spTree>
    <p:extLst>
      <p:ext uri="{BB962C8B-B14F-4D97-AF65-F5344CB8AC3E}">
        <p14:creationId xmlns:p14="http://schemas.microsoft.com/office/powerpoint/2010/main" val="2681021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rgbClr val="002060"/>
                </a:solidFill>
                <a:latin typeface="+mn-lt"/>
              </a:rPr>
              <a:t>IMPLEMENTACE MAP I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2382838" y="1698625"/>
            <a:ext cx="7935912" cy="45339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cs-CZ" altLang="cs-CZ" sz="3200" b="1" dirty="0"/>
              <a:t> </a:t>
            </a:r>
            <a:r>
              <a:rPr lang="cs-CZ" altLang="cs-CZ" sz="3200" dirty="0"/>
              <a:t>leden 2018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cs-CZ" altLang="cs-CZ" sz="3200" dirty="0"/>
              <a:t> až 36 měsíců realizace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cs-CZ" altLang="cs-CZ" sz="3200" dirty="0"/>
              <a:t> předběžná alokace 750 mil. Kč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cs-CZ" altLang="cs-CZ" sz="3200" dirty="0"/>
              <a:t> alokace dle území/počtu žáků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cs-CZ" altLang="cs-CZ" sz="3200" dirty="0"/>
              <a:t> průběžná výzva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cs-CZ" altLang="cs-CZ" sz="3200" dirty="0"/>
              <a:t> rámcový projekt zastřešující jednotlivé roční   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sz="3200" dirty="0"/>
              <a:t>   akční plány</a:t>
            </a:r>
          </a:p>
        </p:txBody>
      </p:sp>
    </p:spTree>
    <p:extLst>
      <p:ext uri="{BB962C8B-B14F-4D97-AF65-F5344CB8AC3E}">
        <p14:creationId xmlns:p14="http://schemas.microsoft.com/office/powerpoint/2010/main" val="576884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rgbClr val="002060"/>
                </a:solidFill>
                <a:latin typeface="+mn-lt"/>
              </a:rPr>
              <a:t>MAP II – základní informace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2382838" y="1698625"/>
            <a:ext cx="7935912" cy="45339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cs-CZ" altLang="cs-CZ" sz="3200" b="1" dirty="0"/>
              <a:t> </a:t>
            </a:r>
            <a:r>
              <a:rPr lang="cs-CZ" altLang="cs-CZ" sz="3200" dirty="0"/>
              <a:t>říjen 2017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cs-CZ" altLang="cs-CZ" sz="3200" dirty="0"/>
              <a:t> 36 měsíců realizace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cs-CZ" altLang="cs-CZ" sz="3200" dirty="0"/>
              <a:t> předběžná alokace 1 mld. Kč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cs-CZ" altLang="cs-CZ" sz="3200" dirty="0"/>
              <a:t> projekty zjednodušeného vykazování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cs-CZ" altLang="cs-CZ" sz="3200" dirty="0"/>
              <a:t> průběžná výzva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cs-CZ" altLang="cs-CZ" sz="3200" b="1" dirty="0"/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cs-CZ" alt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24371661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2989</TotalTime>
  <Words>710</Words>
  <Application>Microsoft Office PowerPoint</Application>
  <PresentationFormat>Širokoúhlá obrazovka</PresentationFormat>
  <Paragraphs>103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Motiv Office</vt:lpstr>
      <vt:lpstr>6. SETKÁNÍ  ŘÍDÍCÍHO VÝBORU  MAP SO ORP KUTNÁ HORA</vt:lpstr>
      <vt:lpstr>PROGRAM:</vt:lpstr>
      <vt:lpstr>Aktuální informace </vt:lpstr>
      <vt:lpstr>AKČNÍ PLÁN </vt:lpstr>
      <vt:lpstr>AKČNÍ PLÁN </vt:lpstr>
      <vt:lpstr>AKČNÍ PLÁN </vt:lpstr>
      <vt:lpstr>HARMONOGRAM VÝZEV</vt:lpstr>
      <vt:lpstr>IMPLEMENTACE MAP I</vt:lpstr>
      <vt:lpstr>MAP II – základní informace</vt:lpstr>
      <vt:lpstr>MAP II – specifické cíle</vt:lpstr>
      <vt:lpstr>MAP II – hlavní aspekty</vt:lpstr>
      <vt:lpstr>MAP II - aktivity</vt:lpstr>
      <vt:lpstr>CO NÁS ČEKÁ </vt:lpstr>
      <vt:lpstr>CO NÁS ČEKÁ </vt:lpstr>
      <vt:lpstr>      Závěr, dotazy, diskuze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SETKÁNÍ  ŘÍDÍCÍHO VÝBORU MAP SO ORP KUTNÁ HORA</dc:title>
  <dc:creator>Admin</dc:creator>
  <cp:lastModifiedBy>Admin</cp:lastModifiedBy>
  <cp:revision>225</cp:revision>
  <cp:lastPrinted>2017-05-23T12:29:47Z</cp:lastPrinted>
  <dcterms:created xsi:type="dcterms:W3CDTF">2016-03-25T15:19:05Z</dcterms:created>
  <dcterms:modified xsi:type="dcterms:W3CDTF">2017-05-23T12:30:03Z</dcterms:modified>
</cp:coreProperties>
</file>