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5B2DDD2-7E38-C480-AD44-5B6B0F099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cs-CZ" b="1">
                <a:solidFill>
                  <a:srgbClr val="FFFFFF"/>
                </a:solidFill>
              </a:rPr>
              <a:t>Komunitní energetika KE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13D531-BB49-648F-3933-294B5894C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286162"/>
            <a:ext cx="8946541" cy="42517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200" b="1" dirty="0" err="1"/>
              <a:t>EnKo</a:t>
            </a:r>
            <a:r>
              <a:rPr lang="cs-CZ" sz="3200" b="1" dirty="0"/>
              <a:t> MAS</a:t>
            </a:r>
          </a:p>
          <a:p>
            <a:pPr marL="0" indent="0">
              <a:buNone/>
            </a:pPr>
            <a:r>
              <a:rPr lang="cs-CZ" dirty="0"/>
              <a:t>Energetičtí koordinátoři Místních akčních skupin je tvořeno alespoň 1 </a:t>
            </a:r>
            <a:r>
              <a:rPr lang="cs-CZ" sz="2400" dirty="0"/>
              <a:t>koordinátorem</a:t>
            </a:r>
          </a:p>
          <a:p>
            <a:pPr marL="0" indent="0">
              <a:buNone/>
            </a:pPr>
            <a:r>
              <a:rPr lang="cs-CZ" sz="2400" b="1" dirty="0"/>
              <a:t>Celorepubliková síť kvalifikovaných energetických odborníků garantovaných MPO MŽP a SFŽP:</a:t>
            </a:r>
            <a:br>
              <a:rPr lang="cs-CZ" sz="2400" b="1" dirty="0"/>
            </a:br>
            <a:endParaRPr lang="cs-CZ" sz="2400" dirty="0"/>
          </a:p>
          <a:p>
            <a:pPr marL="0" indent="0">
              <a:buNone/>
            </a:pPr>
            <a:r>
              <a:rPr lang="cs-CZ" sz="2400" dirty="0"/>
              <a:t>Podpora koordinační a osvětové služby v oblasti energetické</a:t>
            </a:r>
          </a:p>
          <a:p>
            <a:pPr marL="0" indent="0">
              <a:buNone/>
            </a:pPr>
            <a:r>
              <a:rPr lang="cs-CZ" sz="2400" dirty="0"/>
              <a:t>účinnosti a úspor pro občany, zástupce veřejné správy a podnikatele</a:t>
            </a:r>
          </a:p>
        </p:txBody>
      </p:sp>
    </p:spTree>
    <p:extLst>
      <p:ext uri="{BB962C8B-B14F-4D97-AF65-F5344CB8AC3E}">
        <p14:creationId xmlns:p14="http://schemas.microsoft.com/office/powerpoint/2010/main" val="35780954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28D0172-F2E0-4763-9C35-F02266495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12191695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16">
            <a:extLst>
              <a:ext uri="{FF2B5EF4-FFF2-40B4-BE49-F238E27FC236}">
                <a16:creationId xmlns:a16="http://schemas.microsoft.com/office/drawing/2014/main" id="{9F2851FB-E841-4509-8A6D-A416376EA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3753695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eeform: Shape 17">
            <a:extLst>
              <a:ext uri="{FF2B5EF4-FFF2-40B4-BE49-F238E27FC236}">
                <a16:creationId xmlns:a16="http://schemas.microsoft.com/office/drawing/2014/main" id="{DF6FB2B2-CE21-407F-B22E-302DADC2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55533"/>
            <a:ext cx="12192000" cy="2802467"/>
          </a:xfrm>
          <a:custGeom>
            <a:avLst/>
            <a:gdLst>
              <a:gd name="connsiteX0" fmla="*/ 1 w 12192000"/>
              <a:gd name="connsiteY0" fmla="*/ 0 h 2802467"/>
              <a:gd name="connsiteX1" fmla="*/ 71932 w 12192000"/>
              <a:gd name="connsiteY1" fmla="*/ 12261 h 2802467"/>
              <a:gd name="connsiteX2" fmla="*/ 282848 w 12192000"/>
              <a:gd name="connsiteY2" fmla="*/ 48342 h 2802467"/>
              <a:gd name="connsiteX3" fmla="*/ 436464 w 12192000"/>
              <a:gd name="connsiteY3" fmla="*/ 73565 h 2802467"/>
              <a:gd name="connsiteX4" fmla="*/ 619339 w 12192000"/>
              <a:gd name="connsiteY4" fmla="*/ 100188 h 2802467"/>
              <a:gd name="connsiteX5" fmla="*/ 836351 w 12192000"/>
              <a:gd name="connsiteY5" fmla="*/ 132066 h 2802467"/>
              <a:gd name="connsiteX6" fmla="*/ 1076528 w 12192000"/>
              <a:gd name="connsiteY6" fmla="*/ 165696 h 2802467"/>
              <a:gd name="connsiteX7" fmla="*/ 1347183 w 12192000"/>
              <a:gd name="connsiteY7" fmla="*/ 201077 h 2802467"/>
              <a:gd name="connsiteX8" fmla="*/ 1642223 w 12192000"/>
              <a:gd name="connsiteY8" fmla="*/ 238560 h 2802467"/>
              <a:gd name="connsiteX9" fmla="*/ 1962864 w 12192000"/>
              <a:gd name="connsiteY9" fmla="*/ 276043 h 2802467"/>
              <a:gd name="connsiteX10" fmla="*/ 2304232 w 12192000"/>
              <a:gd name="connsiteY10" fmla="*/ 314226 h 2802467"/>
              <a:gd name="connsiteX11" fmla="*/ 2672421 w 12192000"/>
              <a:gd name="connsiteY11" fmla="*/ 349608 h 2802467"/>
              <a:gd name="connsiteX12" fmla="*/ 3057678 w 12192000"/>
              <a:gd name="connsiteY12" fmla="*/ 383587 h 2802467"/>
              <a:gd name="connsiteX13" fmla="*/ 3464881 w 12192000"/>
              <a:gd name="connsiteY13" fmla="*/ 414415 h 2802467"/>
              <a:gd name="connsiteX14" fmla="*/ 3889152 w 12192000"/>
              <a:gd name="connsiteY14" fmla="*/ 443840 h 2802467"/>
              <a:gd name="connsiteX15" fmla="*/ 4331710 w 12192000"/>
              <a:gd name="connsiteY15" fmla="*/ 471515 h 2802467"/>
              <a:gd name="connsiteX16" fmla="*/ 4558476 w 12192000"/>
              <a:gd name="connsiteY16" fmla="*/ 481323 h 2802467"/>
              <a:gd name="connsiteX17" fmla="*/ 4790118 w 12192000"/>
              <a:gd name="connsiteY17" fmla="*/ 492183 h 2802467"/>
              <a:gd name="connsiteX18" fmla="*/ 5025418 w 12192000"/>
              <a:gd name="connsiteY18" fmla="*/ 502342 h 2802467"/>
              <a:gd name="connsiteX19" fmla="*/ 5261937 w 12192000"/>
              <a:gd name="connsiteY19" fmla="*/ 508998 h 2802467"/>
              <a:gd name="connsiteX20" fmla="*/ 5503332 w 12192000"/>
              <a:gd name="connsiteY20" fmla="*/ 514953 h 2802467"/>
              <a:gd name="connsiteX21" fmla="*/ 5747166 w 12192000"/>
              <a:gd name="connsiteY21" fmla="*/ 521259 h 2802467"/>
              <a:gd name="connsiteX22" fmla="*/ 5995877 w 12192000"/>
              <a:gd name="connsiteY22" fmla="*/ 525462 h 2802467"/>
              <a:gd name="connsiteX23" fmla="*/ 6247026 w 12192000"/>
              <a:gd name="connsiteY23" fmla="*/ 525462 h 2802467"/>
              <a:gd name="connsiteX24" fmla="*/ 6500613 w 12192000"/>
              <a:gd name="connsiteY24" fmla="*/ 527564 h 2802467"/>
              <a:gd name="connsiteX25" fmla="*/ 6756639 w 12192000"/>
              <a:gd name="connsiteY25" fmla="*/ 525462 h 2802467"/>
              <a:gd name="connsiteX26" fmla="*/ 7016322 w 12192000"/>
              <a:gd name="connsiteY26" fmla="*/ 521259 h 2802467"/>
              <a:gd name="connsiteX27" fmla="*/ 7276005 w 12192000"/>
              <a:gd name="connsiteY27" fmla="*/ 517405 h 2802467"/>
              <a:gd name="connsiteX28" fmla="*/ 7539345 w 12192000"/>
              <a:gd name="connsiteY28" fmla="*/ 508998 h 2802467"/>
              <a:gd name="connsiteX29" fmla="*/ 7805124 w 12192000"/>
              <a:gd name="connsiteY29" fmla="*/ 500240 h 2802467"/>
              <a:gd name="connsiteX30" fmla="*/ 8070903 w 12192000"/>
              <a:gd name="connsiteY30" fmla="*/ 490081 h 2802467"/>
              <a:gd name="connsiteX31" fmla="*/ 8339121 w 12192000"/>
              <a:gd name="connsiteY31" fmla="*/ 475719 h 2802467"/>
              <a:gd name="connsiteX32" fmla="*/ 8609776 w 12192000"/>
              <a:gd name="connsiteY32" fmla="*/ 458553 h 2802467"/>
              <a:gd name="connsiteX33" fmla="*/ 8881651 w 12192000"/>
              <a:gd name="connsiteY33" fmla="*/ 442089 h 2802467"/>
              <a:gd name="connsiteX34" fmla="*/ 9153526 w 12192000"/>
              <a:gd name="connsiteY34" fmla="*/ 421070 h 2802467"/>
              <a:gd name="connsiteX35" fmla="*/ 9429058 w 12192000"/>
              <a:gd name="connsiteY35" fmla="*/ 395848 h 2802467"/>
              <a:gd name="connsiteX36" fmla="*/ 9700933 w 12192000"/>
              <a:gd name="connsiteY36" fmla="*/ 370626 h 2802467"/>
              <a:gd name="connsiteX37" fmla="*/ 9977684 w 12192000"/>
              <a:gd name="connsiteY37" fmla="*/ 341550 h 2802467"/>
              <a:gd name="connsiteX38" fmla="*/ 10255655 w 12192000"/>
              <a:gd name="connsiteY38" fmla="*/ 309672 h 2802467"/>
              <a:gd name="connsiteX39" fmla="*/ 10529968 w 12192000"/>
              <a:gd name="connsiteY39" fmla="*/ 276043 h 2802467"/>
              <a:gd name="connsiteX40" fmla="*/ 10807939 w 12192000"/>
              <a:gd name="connsiteY40" fmla="*/ 236808 h 2802467"/>
              <a:gd name="connsiteX41" fmla="*/ 11084690 w 12192000"/>
              <a:gd name="connsiteY41" fmla="*/ 194771 h 2802467"/>
              <a:gd name="connsiteX42" fmla="*/ 11362661 w 12192000"/>
              <a:gd name="connsiteY42" fmla="*/ 153085 h 2802467"/>
              <a:gd name="connsiteX43" fmla="*/ 11639412 w 12192000"/>
              <a:gd name="connsiteY43" fmla="*/ 104392 h 2802467"/>
              <a:gd name="connsiteX44" fmla="*/ 11914945 w 12192000"/>
              <a:gd name="connsiteY44" fmla="*/ 54648 h 2802467"/>
              <a:gd name="connsiteX45" fmla="*/ 12191696 w 12192000"/>
              <a:gd name="connsiteY45" fmla="*/ 2452 h 2802467"/>
              <a:gd name="connsiteX46" fmla="*/ 12191696 w 12192000"/>
              <a:gd name="connsiteY46" fmla="*/ 2236410 h 2802467"/>
              <a:gd name="connsiteX47" fmla="*/ 12192000 w 12192000"/>
              <a:gd name="connsiteY47" fmla="*/ 2236410 h 2802467"/>
              <a:gd name="connsiteX48" fmla="*/ 12192000 w 12192000"/>
              <a:gd name="connsiteY48" fmla="*/ 2802467 h 2802467"/>
              <a:gd name="connsiteX49" fmla="*/ 12191696 w 12192000"/>
              <a:gd name="connsiteY49" fmla="*/ 2802467 h 2802467"/>
              <a:gd name="connsiteX50" fmla="*/ 0 w 12192000"/>
              <a:gd name="connsiteY50" fmla="*/ 2802467 h 2802467"/>
              <a:gd name="connsiteX51" fmla="*/ 0 w 12192000"/>
              <a:gd name="connsiteY51" fmla="*/ 2236410 h 2802467"/>
              <a:gd name="connsiteX52" fmla="*/ 1 w 12192000"/>
              <a:gd name="connsiteY52" fmla="*/ 2236410 h 280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2802467">
                <a:moveTo>
                  <a:pt x="1" y="0"/>
                </a:moveTo>
                <a:lnTo>
                  <a:pt x="71932" y="12261"/>
                </a:lnTo>
                <a:lnTo>
                  <a:pt x="282848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7"/>
                </a:lnTo>
                <a:lnTo>
                  <a:pt x="3464881" y="414415"/>
                </a:lnTo>
                <a:lnTo>
                  <a:pt x="3889152" y="443840"/>
                </a:lnTo>
                <a:lnTo>
                  <a:pt x="4331710" y="471515"/>
                </a:lnTo>
                <a:lnTo>
                  <a:pt x="4558476" y="481323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3"/>
                </a:lnTo>
                <a:lnTo>
                  <a:pt x="8881651" y="442089"/>
                </a:lnTo>
                <a:lnTo>
                  <a:pt x="9153526" y="421070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0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236410"/>
                </a:lnTo>
                <a:lnTo>
                  <a:pt x="12192000" y="2236410"/>
                </a:lnTo>
                <a:lnTo>
                  <a:pt x="12192000" y="2802467"/>
                </a:lnTo>
                <a:lnTo>
                  <a:pt x="12191696" y="2802467"/>
                </a:lnTo>
                <a:lnTo>
                  <a:pt x="0" y="2802467"/>
                </a:lnTo>
                <a:lnTo>
                  <a:pt x="0" y="2236410"/>
                </a:lnTo>
                <a:lnTo>
                  <a:pt x="1" y="22364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F30E4B4-C944-62C1-17B6-DA681A019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352" y="1426235"/>
            <a:ext cx="10260990" cy="3523885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br>
              <a:rPr lang="cs-CZ" sz="2000" dirty="0"/>
            </a:br>
            <a:br>
              <a:rPr lang="cs-CZ" sz="2000" dirty="0"/>
            </a:br>
            <a:br>
              <a:rPr lang="cs-CZ" sz="2000" dirty="0"/>
            </a:br>
            <a:r>
              <a:rPr lang="cs-CZ" sz="2700" b="1" dirty="0"/>
              <a:t>ENERGETICKÉ PORADENSTVÍ</a:t>
            </a:r>
            <a:br>
              <a:rPr lang="cs-CZ" sz="2700" dirty="0"/>
            </a:br>
            <a:br>
              <a:rPr lang="cs-CZ" sz="2700" dirty="0"/>
            </a:br>
            <a:r>
              <a:rPr lang="cs-CZ" sz="3100" b="1" dirty="0"/>
              <a:t>BEZPLATNÁ SLUŽBA</a:t>
            </a:r>
            <a:br>
              <a:rPr lang="cs-CZ" sz="2700" dirty="0"/>
            </a:br>
            <a:r>
              <a:rPr lang="cs-CZ" sz="2700" b="1" dirty="0"/>
              <a:t>pro veřejnost, která slouží k podpoře zavádění energetických úspor,</a:t>
            </a:r>
            <a:br>
              <a:rPr lang="cs-CZ" sz="2700" b="1" dirty="0"/>
            </a:br>
            <a:r>
              <a:rPr lang="cs-CZ" sz="2700" b="1" dirty="0"/>
              <a:t>obnovitelných zdrojů energie, osvětě a vzdělávání v oblasti energetické účinnosti a úspor.</a:t>
            </a:r>
            <a:br>
              <a:rPr lang="cs-CZ" sz="2700" b="1" dirty="0"/>
            </a:br>
            <a:br>
              <a:rPr lang="cs-CZ" sz="2700" b="1" dirty="0"/>
            </a:br>
            <a:r>
              <a:rPr lang="cs-CZ" sz="2700" b="1" dirty="0"/>
              <a:t>Určena je občanům, veřejné správě, podnikatelské sféře.</a:t>
            </a:r>
            <a:br>
              <a:rPr lang="cs-CZ" sz="2700" b="1" dirty="0"/>
            </a:br>
            <a:br>
              <a:rPr lang="cs-CZ" sz="2700" b="1" dirty="0"/>
            </a:br>
            <a:r>
              <a:rPr lang="cs-CZ" sz="2700" b="1" dirty="0"/>
              <a:t>Celorepubliková síť kvalifikovaných energetických odborníků garantovaných MPO:</a:t>
            </a:r>
            <a:br>
              <a:rPr lang="cs-CZ" sz="2700" b="1" dirty="0"/>
            </a:br>
            <a:br>
              <a:rPr lang="cs-CZ" sz="2700" b="1" dirty="0"/>
            </a:br>
            <a:r>
              <a:rPr lang="cs-CZ" sz="2700" b="1" dirty="0" err="1"/>
              <a:t>EnKo</a:t>
            </a:r>
            <a:r>
              <a:rPr lang="cs-CZ" sz="2700" b="1" dirty="0"/>
              <a:t> MAS – mobilní, po domluvě mohou přijet za vámi, např. uspořádat</a:t>
            </a:r>
            <a:br>
              <a:rPr lang="cs-CZ" sz="2700" b="1" dirty="0"/>
            </a:br>
            <a:r>
              <a:rPr lang="cs-CZ" sz="2700" b="1" dirty="0"/>
              <a:t>hromadnou akci pro občany.</a:t>
            </a:r>
            <a:br>
              <a:rPr lang="cs-CZ" sz="2700" b="1" dirty="0"/>
            </a:br>
            <a:br>
              <a:rPr lang="cs-CZ" sz="2000" b="1" dirty="0"/>
            </a:b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2290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8A3C342-1D03-412F-8DD3-BF519E8E0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8E3E19C-C7F1-AA2E-C207-1EEC4A7FC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931" y="141822"/>
            <a:ext cx="5716317" cy="140053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cs-CZ" sz="3600" b="1" dirty="0">
                <a:solidFill>
                  <a:srgbClr val="FFFF00"/>
                </a:solidFill>
              </a:rPr>
              <a:t>Místní energetická koncepce (MEK) </a:t>
            </a:r>
            <a:br>
              <a:rPr lang="cs-CZ" sz="2900" dirty="0"/>
            </a:br>
            <a:endParaRPr lang="cs-CZ" sz="2900" dirty="0"/>
          </a:p>
        </p:txBody>
      </p:sp>
      <p:sp>
        <p:nvSpPr>
          <p:cNvPr id="11" name="Freeform 31">
            <a:extLst>
              <a:ext uri="{FF2B5EF4-FFF2-40B4-BE49-F238E27FC236}">
                <a16:creationId xmlns:a16="http://schemas.microsoft.com/office/drawing/2014/main" id="{81CC9B02-E087-4350-AEBD-2C3CF001A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28375" y="-1573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Žárovka na žlutém pozadí s načrtnutými paprsky světla a kabelem">
            <a:extLst>
              <a:ext uri="{FF2B5EF4-FFF2-40B4-BE49-F238E27FC236}">
                <a16:creationId xmlns:a16="http://schemas.microsoft.com/office/drawing/2014/main" id="{9CBF91C0-6B35-96C4-0EA3-9995E8CD1F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9831" r="5573"/>
          <a:stretch/>
        </p:blipFill>
        <p:spPr>
          <a:xfrm>
            <a:off x="3" y="10"/>
            <a:ext cx="4973099" cy="6857991"/>
          </a:xfrm>
          <a:custGeom>
            <a:avLst/>
            <a:gdLst/>
            <a:ahLst/>
            <a:cxnLst/>
            <a:rect l="l" t="t" r="r" b="b"/>
            <a:pathLst>
              <a:path w="4973099" h="6858001">
                <a:moveTo>
                  <a:pt x="3628384" y="0"/>
                </a:moveTo>
                <a:lnTo>
                  <a:pt x="4971922" y="0"/>
                </a:lnTo>
                <a:lnTo>
                  <a:pt x="4946877" y="155677"/>
                </a:lnTo>
                <a:lnTo>
                  <a:pt x="4923008" y="310668"/>
                </a:lnTo>
                <a:lnTo>
                  <a:pt x="4899644" y="466344"/>
                </a:lnTo>
                <a:lnTo>
                  <a:pt x="4879641" y="622707"/>
                </a:lnTo>
                <a:lnTo>
                  <a:pt x="4859470" y="778383"/>
                </a:lnTo>
                <a:lnTo>
                  <a:pt x="4840644" y="934746"/>
                </a:lnTo>
                <a:lnTo>
                  <a:pt x="4824508" y="1089051"/>
                </a:lnTo>
                <a:lnTo>
                  <a:pt x="4809212" y="1245413"/>
                </a:lnTo>
                <a:lnTo>
                  <a:pt x="4795260" y="1401090"/>
                </a:lnTo>
                <a:lnTo>
                  <a:pt x="4783158" y="1554023"/>
                </a:lnTo>
                <a:lnTo>
                  <a:pt x="4771055" y="1709014"/>
                </a:lnTo>
                <a:lnTo>
                  <a:pt x="4760970" y="1861947"/>
                </a:lnTo>
                <a:lnTo>
                  <a:pt x="4753070" y="2014881"/>
                </a:lnTo>
                <a:lnTo>
                  <a:pt x="4744833" y="2167128"/>
                </a:lnTo>
                <a:lnTo>
                  <a:pt x="4737942" y="2318004"/>
                </a:lnTo>
                <a:lnTo>
                  <a:pt x="4733067" y="2467509"/>
                </a:lnTo>
                <a:lnTo>
                  <a:pt x="4728865" y="2617013"/>
                </a:lnTo>
                <a:lnTo>
                  <a:pt x="4724831" y="2765146"/>
                </a:lnTo>
                <a:lnTo>
                  <a:pt x="4722982" y="2911221"/>
                </a:lnTo>
                <a:lnTo>
                  <a:pt x="4720965" y="3057297"/>
                </a:lnTo>
                <a:lnTo>
                  <a:pt x="4719956" y="3201315"/>
                </a:lnTo>
                <a:lnTo>
                  <a:pt x="4720965" y="3343961"/>
                </a:lnTo>
                <a:lnTo>
                  <a:pt x="4720965" y="3485236"/>
                </a:lnTo>
                <a:lnTo>
                  <a:pt x="4722982" y="3625139"/>
                </a:lnTo>
                <a:lnTo>
                  <a:pt x="4726007" y="3762299"/>
                </a:lnTo>
                <a:lnTo>
                  <a:pt x="4728865" y="3898087"/>
                </a:lnTo>
                <a:lnTo>
                  <a:pt x="4732059" y="4031133"/>
                </a:lnTo>
                <a:lnTo>
                  <a:pt x="4736933" y="4163492"/>
                </a:lnTo>
                <a:lnTo>
                  <a:pt x="4742144" y="4293793"/>
                </a:lnTo>
                <a:lnTo>
                  <a:pt x="4746850" y="4421352"/>
                </a:lnTo>
                <a:lnTo>
                  <a:pt x="4760130" y="4670298"/>
                </a:lnTo>
                <a:lnTo>
                  <a:pt x="4774249" y="4908956"/>
                </a:lnTo>
                <a:lnTo>
                  <a:pt x="4789041" y="5138013"/>
                </a:lnTo>
                <a:lnTo>
                  <a:pt x="4805346" y="5354726"/>
                </a:lnTo>
                <a:lnTo>
                  <a:pt x="4822323" y="5561838"/>
                </a:lnTo>
                <a:lnTo>
                  <a:pt x="4840644" y="5753862"/>
                </a:lnTo>
                <a:lnTo>
                  <a:pt x="4858630" y="5934227"/>
                </a:lnTo>
                <a:lnTo>
                  <a:pt x="4876615" y="6100191"/>
                </a:lnTo>
                <a:lnTo>
                  <a:pt x="4893592" y="6252438"/>
                </a:lnTo>
                <a:lnTo>
                  <a:pt x="4909729" y="6387541"/>
                </a:lnTo>
                <a:lnTo>
                  <a:pt x="4925025" y="6509613"/>
                </a:lnTo>
                <a:lnTo>
                  <a:pt x="4937800" y="6612483"/>
                </a:lnTo>
                <a:lnTo>
                  <a:pt x="4949902" y="6698894"/>
                </a:lnTo>
                <a:lnTo>
                  <a:pt x="4967216" y="6817538"/>
                </a:lnTo>
                <a:lnTo>
                  <a:pt x="4973099" y="6858000"/>
                </a:lnTo>
                <a:lnTo>
                  <a:pt x="4075210" y="6858000"/>
                </a:lnTo>
                <a:lnTo>
                  <a:pt x="4075210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28384" y="1"/>
                </a:lnTo>
                <a:close/>
              </a:path>
            </a:pathLst>
          </a:cu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6F18ACE-6E82-4ADC-8A2F-A1771B309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61076A-1155-E1AA-168E-ECC59095D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150" y="1339001"/>
            <a:ext cx="4638903" cy="419548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cs-CZ" sz="1800" b="1" dirty="0"/>
              <a:t>Dokument, podle něhož by místní samospráva měla postupovat při komplexním řešení zajištění dodávky a spotřeby energie v příslušné lokalitě nebo také při dílčích řešeních v rámci jejích jednotlivých částí. </a:t>
            </a:r>
          </a:p>
          <a:p>
            <a:pPr>
              <a:lnSpc>
                <a:spcPct val="90000"/>
              </a:lnSpc>
            </a:pPr>
            <a:r>
              <a:rPr lang="cs-CZ" sz="1800" b="1" dirty="0"/>
              <a:t>MEK je možné vytvořit pro jednotlivé obce nebo dobrovolné svazky obcí.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800" b="1" dirty="0"/>
              <a:t>Maximální možná dotace: </a:t>
            </a:r>
          </a:p>
          <a:p>
            <a:pPr>
              <a:lnSpc>
                <a:spcPct val="90000"/>
              </a:lnSpc>
            </a:pPr>
            <a:r>
              <a:rPr lang="cs-CZ" sz="1800" b="1" dirty="0"/>
              <a:t>Obce do 5 000 obyvatel = 400 000 Kč / 90 % způsobilých výdajů </a:t>
            </a:r>
          </a:p>
          <a:p>
            <a:pPr>
              <a:lnSpc>
                <a:spcPct val="90000"/>
              </a:lnSpc>
            </a:pPr>
            <a:r>
              <a:rPr lang="cs-CZ" sz="1800" b="1" dirty="0"/>
              <a:t>Obce do 10 000 obyvatel = 450 000 Kč / 80 % způsobilých výdajů </a:t>
            </a:r>
          </a:p>
          <a:p>
            <a:pPr>
              <a:lnSpc>
                <a:spcPct val="90000"/>
              </a:lnSpc>
            </a:pPr>
            <a:r>
              <a:rPr lang="cs-CZ" sz="1800" b="1" dirty="0"/>
              <a:t>Obce nad 10 000 obyvatel = 500 000 Kč / 70 % způsobilých výdajů </a:t>
            </a:r>
          </a:p>
          <a:p>
            <a:pPr>
              <a:lnSpc>
                <a:spcPct val="90000"/>
              </a:lnSpc>
            </a:pPr>
            <a:r>
              <a:rPr lang="cs-CZ" sz="1800" b="1" dirty="0"/>
              <a:t>Vyhlášení výzvy pro rok 2024 ve 4Q/2023</a:t>
            </a:r>
          </a:p>
        </p:txBody>
      </p:sp>
    </p:spTree>
    <p:extLst>
      <p:ext uri="{BB962C8B-B14F-4D97-AF65-F5344CB8AC3E}">
        <p14:creationId xmlns:p14="http://schemas.microsoft.com/office/powerpoint/2010/main" val="3763490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</TotalTime>
  <Words>234</Words>
  <Application>Microsoft Office PowerPoint</Application>
  <PresentationFormat>Širokoúhlá obrazovka</PresentationFormat>
  <Paragraphs>15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Komunitní energetika KE</vt:lpstr>
      <vt:lpstr>   ENERGETICKÉ PORADENSTVÍ  BEZPLATNÁ SLUŽBA pro veřejnost, která slouží k podpoře zavádění energetických úspor, obnovitelných zdrojů energie, osvětě a vzdělávání v oblasti energetické účinnosti a úspor.  Určena je občanům, veřejné správě, podnikatelské sféře.  Celorepubliková síť kvalifikovaných energetických odborníků garantovaných MPO:  EnKo MAS – mobilní, po domluvě mohou přijet za vámi, např. uspořádat hromadnou akci pro občany.  </vt:lpstr>
      <vt:lpstr>Místní energetická koncepce (MEK)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Komunitní energetika KE</dc:title>
  <dc:creator>jmuser2847</dc:creator>
  <cp:lastModifiedBy>jmuser2847</cp:lastModifiedBy>
  <cp:revision>3</cp:revision>
  <dcterms:created xsi:type="dcterms:W3CDTF">2023-06-08T09:01:29Z</dcterms:created>
  <dcterms:modified xsi:type="dcterms:W3CDTF">2023-06-08T09:36:47Z</dcterms:modified>
</cp:coreProperties>
</file>