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308" r:id="rId2"/>
    <p:sldId id="1391" r:id="rId3"/>
    <p:sldId id="560" r:id="rId4"/>
    <p:sldId id="559" r:id="rId5"/>
    <p:sldId id="552" r:id="rId6"/>
    <p:sldId id="1414" r:id="rId7"/>
    <p:sldId id="553" r:id="rId8"/>
    <p:sldId id="555" r:id="rId9"/>
    <p:sldId id="1376" r:id="rId10"/>
    <p:sldId id="1416" r:id="rId11"/>
    <p:sldId id="556" r:id="rId12"/>
    <p:sldId id="575" r:id="rId13"/>
    <p:sldId id="1400" r:id="rId14"/>
    <p:sldId id="1407" r:id="rId15"/>
    <p:sldId id="1398" r:id="rId16"/>
    <p:sldId id="1411" r:id="rId17"/>
    <p:sldId id="1406" r:id="rId18"/>
  </p:sldIdLst>
  <p:sldSz cx="12192000" cy="6858000"/>
  <p:notesSz cx="6797675" cy="9926638"/>
  <p:defaultTextStyle>
    <a:defPPr>
      <a:defRPr lang="cs-CZ"/>
    </a:defPPr>
    <a:lvl1pPr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S" initials="DS" lastIdx="1" clrIdx="0"/>
  <p:cmAuthor id="1" name="Svoboda Petr, Mgr." initials="SPM" lastIdx="1" clrIdx="1">
    <p:extLst>
      <p:ext uri="{19B8F6BF-5375-455C-9EA6-DF929625EA0E}">
        <p15:presenceInfo xmlns:p15="http://schemas.microsoft.com/office/powerpoint/2012/main" userId="S::petr.svoboda@mvcr.cz::d8aff645-876c-4c10-afc7-521a31945f0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D1FF"/>
    <a:srgbClr val="0BA6DB"/>
    <a:srgbClr val="00A9E2"/>
    <a:srgbClr val="0DC0FF"/>
    <a:srgbClr val="272D58"/>
    <a:srgbClr val="FFCF01"/>
    <a:srgbClr val="FFE267"/>
    <a:srgbClr val="C00887"/>
    <a:srgbClr val="FACA00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Střední styl 1 – zvýraznění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E171933-4619-4E11-9A3F-F7608DF75F80}" styleName="Střední styl 1 – zvýraznění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793D81CF-94F2-401A-BA57-92F5A7B2D0C5}" styleName="Střední styl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D083AE6-46FA-4A59-8FB0-9F97EB10719F}" styleName="Světlý styl 3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2833802-FEF1-4C79-8D5D-14CF1EAF98D9}" styleName="Světlý styl 2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281" autoAdjust="0"/>
    <p:restoredTop sz="96517" autoAdjust="0"/>
  </p:normalViewPr>
  <p:slideViewPr>
    <p:cSldViewPr>
      <p:cViewPr varScale="1">
        <p:scale>
          <a:sx n="60" d="100"/>
          <a:sy n="60" d="100"/>
        </p:scale>
        <p:origin x="788" y="4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100" d="100"/>
        <a:sy n="100" d="100"/>
      </p:scale>
      <p:origin x="0" y="-18840"/>
    </p:cViewPr>
  </p:sorterViewPr>
  <p:notesViewPr>
    <p:cSldViewPr>
      <p:cViewPr varScale="1">
        <p:scale>
          <a:sx n="81" d="100"/>
          <a:sy n="81" d="100"/>
        </p:scale>
        <p:origin x="3996" y="-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F1D7396E-D2DD-4F01-B962-B42848F5118D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700520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" y="744538"/>
            <a:ext cx="6615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68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16463"/>
            <a:ext cx="5435600" cy="446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768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68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465A84C4-9DB4-4A86-92A4-72BDB541B214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87253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5A84C4-9DB4-4A86-92A4-72BDB541B214}" type="slidenum">
              <a:rPr lang="cs-CZ" smtClean="0"/>
              <a:pPr>
                <a:defRPr/>
              </a:pPr>
              <a:t>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637630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6180FE-C92D-E147-3689-20EA351965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E40029B9-91A6-2B15-E95D-9EA2AE5708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0797A533-2717-0D8F-CD36-E6DDAFC1E8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465DB02-7F68-CFD2-43A2-45C6B301407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5A84C4-9DB4-4A86-92A4-72BDB541B214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16826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5A84C4-9DB4-4A86-92A4-72BDB541B214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39886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5A84C4-9DB4-4A86-92A4-72BDB541B214}" type="slidenum">
              <a:rPr lang="cs-CZ" smtClean="0"/>
              <a:pPr>
                <a:defRPr/>
              </a:pPr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8569764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C0BB80-6CEF-E0CB-8594-D10BDBA9FC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9A2B2728-24D1-3691-A138-53009517E8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C28352FC-F611-0B3E-04E2-32D7ABA636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F1A9F62-F93D-1990-44F8-1DCDE76E00E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5A84C4-9DB4-4A86-92A4-72BDB541B214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73012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C0BB80-6CEF-E0CB-8594-D10BDBA9FC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9A2B2728-24D1-3691-A138-53009517E8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C28352FC-F611-0B3E-04E2-32D7ABA636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F1A9F62-F93D-1990-44F8-1DCDE76E00E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5A84C4-9DB4-4A86-92A4-72BDB541B214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523628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1B3276-0214-4926-A7E9-85957E69ED3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6209671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1B3276-0214-4926-A7E9-85957E69ED3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724288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5A84C4-9DB4-4A86-92A4-72BDB541B214}" type="slidenum">
              <a:rPr lang="cs-CZ" smtClean="0"/>
              <a:pPr>
                <a:defRPr/>
              </a:pPr>
              <a:t>17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458713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1B3276-0214-4926-A7E9-85957E69ED3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35217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65A84C4-9DB4-4A86-92A4-72BDB541B214}" type="slidenum">
              <a:rPr lang="cs-CZ" smtClean="0"/>
              <a:pPr>
                <a:defRPr/>
              </a:pPr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999173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65A84C4-9DB4-4A86-92A4-72BDB541B214}" type="slidenum">
              <a:rPr lang="cs-CZ" smtClean="0"/>
              <a:pPr>
                <a:defRPr/>
              </a:pPr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272822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5A84C4-9DB4-4A86-92A4-72BDB541B214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24732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64D585-0583-3850-82C4-DE3B090673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1E1749F7-DD78-408D-9F06-5E0178F2986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0095D39C-CF87-3FB8-F828-358A0EDB7B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7957D2F-1836-1DA0-95C9-B8AC75DF9EC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5A84C4-9DB4-4A86-92A4-72BDB541B214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98149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5A84C4-9DB4-4A86-92A4-72BDB541B214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74605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5A84C4-9DB4-4A86-92A4-72BDB541B214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06061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5A84C4-9DB4-4A86-92A4-72BDB541B214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86659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C9690E-C80B-45A9-8127-6700B38830A7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75258580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54F16A-FD5D-4C37-BBD4-C964C3E76648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62561876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8961CF-8FB6-43B9-B82A-191F38B76538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88692981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Nadpis, obsah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F581AE-F4DA-48C7-B0BD-ED25541A1D09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4348482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C66205-3476-4334-81EE-A69BF326422F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510297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Nadpis, text a klip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klipart 3"/>
          <p:cNvSpPr>
            <a:spLocks noGrp="1"/>
          </p:cNvSpPr>
          <p:nvPr>
            <p:ph type="clipArt"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cs-CZ" noProof="0" dirty="0"/>
              <a:t>Klepnutím na ikonu přidáte klipart.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06A1EB-9883-4521-ADCF-ACDB80CA2463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4107849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FD1259-A683-4980-BEDE-15D2E4FDBB11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18301977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93D011-9112-4214-8469-CAC7A2C1C71E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21625303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FD490D-1A95-4AD7-B7C2-F66D65BF2FA6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191308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6FADCE-53D5-4755-AA02-5D9CB14E40BC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22926248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D02BB9-39BB-4646-8DB6-FAF2BF43C0DE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64445606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97AEE-3FFE-4AFC-901E-966D75B31B7D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66813799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088BD5-8A23-4865-B31A-1DEA20AAD4C3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0652147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dirty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1EC1D6-FF68-4EDD-B1BF-53B17BCC00AE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6075201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br>
              <a:rPr lang="cs-CZ" altLang="cs-CZ"/>
            </a:br>
            <a:endParaRPr lang="cs-CZ" altLang="cs-CZ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19080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E6FA9774-C38C-48A4-9EB4-94C3753EA767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ransition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40000"/>
        </a:spcBef>
        <a:spcAft>
          <a:spcPct val="0"/>
        </a:spcAft>
        <a:buFont typeface="Wingdings" pitchFamily="2" charset="2"/>
        <a:buChar char="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Marek.jetmar@mvcr.cz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.jpeg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délník 15">
            <a:extLst>
              <a:ext uri="{FF2B5EF4-FFF2-40B4-BE49-F238E27FC236}">
                <a16:creationId xmlns:a16="http://schemas.microsoft.com/office/drawing/2014/main" id="{3354C770-9854-478E-AF35-E1F13FCAE77C}"/>
              </a:ext>
            </a:extLst>
          </p:cNvPr>
          <p:cNvSpPr/>
          <p:nvPr/>
        </p:nvSpPr>
        <p:spPr bwMode="auto">
          <a:xfrm>
            <a:off x="0" y="1080024"/>
            <a:ext cx="12192000" cy="2880320"/>
          </a:xfrm>
          <a:prstGeom prst="rect">
            <a:avLst/>
          </a:prstGeom>
          <a:solidFill>
            <a:srgbClr val="272D58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15480" y="1155962"/>
            <a:ext cx="9577064" cy="2129022"/>
          </a:xfrm>
          <a:ln>
            <a:noFill/>
          </a:ln>
        </p:spPr>
        <p:txBody>
          <a:bodyPr>
            <a:normAutofit fontScale="90000"/>
          </a:bodyPr>
          <a:lstStyle/>
          <a:p>
            <a:pPr lvl="0">
              <a:spcBef>
                <a:spcPts val="0"/>
              </a:spcBef>
              <a:spcAft>
                <a:spcPts val="0"/>
              </a:spcAft>
            </a:pPr>
            <a:br>
              <a:rPr lang="cs-CZ" b="1" dirty="0">
                <a:ln w="10160">
                  <a:noFill/>
                  <a:prstDash val="solid"/>
                </a:ln>
                <a:solidFill>
                  <a:srgbClr val="00A9E2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cs-CZ" sz="7700" b="1" dirty="0">
                <a:ln w="10160">
                  <a:noFill/>
                  <a:prstDash val="solid"/>
                </a:ln>
                <a:solidFill>
                  <a:srgbClr val="4FD1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Institut společenství obcí</a:t>
            </a:r>
            <a:br>
              <a:rPr lang="cs-CZ" sz="7300" b="1" dirty="0">
                <a:ln w="10160">
                  <a:noFill/>
                  <a:prstDash val="solid"/>
                </a:ln>
                <a:solidFill>
                  <a:srgbClr val="4FD1FF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cs-CZ" sz="1000" b="1" dirty="0">
                <a:ln w="10160">
                  <a:noFill/>
                  <a:prstDash val="solid"/>
                </a:ln>
                <a:solidFill>
                  <a:srgbClr val="4FD1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cs-CZ" b="1" dirty="0">
                <a:ln w="10160">
                  <a:noFill/>
                  <a:prstDash val="solid"/>
                </a:ln>
                <a:solidFill>
                  <a:srgbClr val="4FD1FF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cs-CZ" sz="4000" b="1" dirty="0">
                <a:ln w="10160">
                  <a:noFill/>
                  <a:prstDash val="solid"/>
                </a:ln>
                <a:solidFill>
                  <a:srgbClr val="4FD1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Nová forma meziobecní spolupráce od 1. 1. 2024</a:t>
            </a:r>
            <a:endParaRPr lang="cs-CZ" b="1" dirty="0">
              <a:ln w="10160">
                <a:noFill/>
                <a:prstDash val="solid"/>
              </a:ln>
              <a:solidFill>
                <a:srgbClr val="4FD1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0" y="4198726"/>
            <a:ext cx="12192000" cy="1080121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5400" b="1" dirty="0">
              <a:ln w="10160">
                <a:noFill/>
                <a:prstDash val="solid"/>
              </a:ln>
              <a:solidFill>
                <a:srgbClr val="00A9E2"/>
              </a:solidFill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3600" b="1" dirty="0">
              <a:ln w="10160">
                <a:noFill/>
                <a:prstDash val="solid"/>
              </a:ln>
              <a:solidFill>
                <a:srgbClr val="00A9E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ln w="10160">
                  <a:noFill/>
                  <a:prstDash val="solid"/>
                </a:ln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Ing. Marek Jetmar, Ph.D.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ln w="10160">
                  <a:noFill/>
                  <a:prstDash val="solid"/>
                </a:ln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Ministerstvo vnitra, OSR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400" b="1" dirty="0">
              <a:ln w="10160">
                <a:noFill/>
                <a:prstDash val="solid"/>
              </a:ln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ln w="10160">
                  <a:noFill/>
                  <a:prstDash val="solid"/>
                </a:ln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Setkání starostů </a:t>
            </a:r>
            <a:r>
              <a:rPr lang="cs-CZ" sz="2400" b="1" dirty="0" err="1">
                <a:ln w="10160">
                  <a:noFill/>
                  <a:prstDash val="solid"/>
                </a:ln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Čáslavska</a:t>
            </a:r>
            <a:r>
              <a:rPr lang="cs-CZ" sz="2400" b="1" dirty="0">
                <a:ln w="10160">
                  <a:noFill/>
                  <a:prstDash val="solid"/>
                </a:ln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 Kutnohorska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3600" b="1" dirty="0">
              <a:ln w="10160">
                <a:noFill/>
                <a:prstDash val="solid"/>
              </a:ln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cs-CZ" sz="2800" b="1" dirty="0">
              <a:ln w="10160">
                <a:noFill/>
                <a:prstDash val="solid"/>
              </a:ln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5" name="Picture 4" descr="C:\Users\SvobodaP\Desktop\Logo_CMYK.jpg">
            <a:extLst>
              <a:ext uri="{FF2B5EF4-FFF2-40B4-BE49-F238E27FC236}">
                <a16:creationId xmlns:a16="http://schemas.microsoft.com/office/drawing/2014/main" id="{0F90C25C-8AB1-45DB-8E1A-88BEF383FD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59598" cy="1042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Obdélník 16">
            <a:extLst>
              <a:ext uri="{FF2B5EF4-FFF2-40B4-BE49-F238E27FC236}">
                <a16:creationId xmlns:a16="http://schemas.microsoft.com/office/drawing/2014/main" id="{5B4B714B-B2A5-4172-87DB-0D4B53C1422F}"/>
              </a:ext>
            </a:extLst>
          </p:cNvPr>
          <p:cNvSpPr/>
          <p:nvPr/>
        </p:nvSpPr>
        <p:spPr bwMode="auto">
          <a:xfrm>
            <a:off x="0" y="6597352"/>
            <a:ext cx="12192000" cy="260648"/>
          </a:xfrm>
          <a:prstGeom prst="rect">
            <a:avLst/>
          </a:prstGeom>
          <a:solidFill>
            <a:srgbClr val="00A9E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87082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A86F40-DD06-0F91-54D3-E17EA8EF99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bdélník 21">
            <a:extLst>
              <a:ext uri="{FF2B5EF4-FFF2-40B4-BE49-F238E27FC236}">
                <a16:creationId xmlns:a16="http://schemas.microsoft.com/office/drawing/2014/main" id="{CF3A6371-C48D-CEA4-3AC3-982558289472}"/>
              </a:ext>
            </a:extLst>
          </p:cNvPr>
          <p:cNvSpPr/>
          <p:nvPr/>
        </p:nvSpPr>
        <p:spPr bwMode="auto">
          <a:xfrm>
            <a:off x="0" y="0"/>
            <a:ext cx="12192000" cy="1390298"/>
          </a:xfrm>
          <a:prstGeom prst="rect">
            <a:avLst/>
          </a:prstGeom>
          <a:solidFill>
            <a:srgbClr val="272D58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A80A1D23-A938-11EB-F72C-375803E449CC}"/>
              </a:ext>
            </a:extLst>
          </p:cNvPr>
          <p:cNvSpPr txBox="1"/>
          <p:nvPr/>
        </p:nvSpPr>
        <p:spPr>
          <a:xfrm>
            <a:off x="13094" y="341206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ln w="10160">
                  <a:noFill/>
                  <a:prstDash val="solid"/>
                </a:ln>
                <a:solidFill>
                  <a:srgbClr val="4FD1FF"/>
                </a:solidFill>
                <a:latin typeface="+mj-lt"/>
                <a:ea typeface="+mj-ea"/>
                <a:cs typeface="Calibri" panose="020F0502020204030204" pitchFamily="34" charset="0"/>
              </a:rPr>
              <a:t>Vzorové stanovy společenství obcí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FCA0D5A5-6F71-F42A-11A9-40F1CBD5463B}"/>
              </a:ext>
            </a:extLst>
          </p:cNvPr>
          <p:cNvSpPr txBox="1"/>
          <p:nvPr/>
        </p:nvSpPr>
        <p:spPr>
          <a:xfrm>
            <a:off x="479376" y="1720753"/>
            <a:ext cx="10657184" cy="5125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cs-CZ" sz="2400" b="1" dirty="0">
                <a:solidFill>
                  <a:srgbClr val="0BA6DB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Orgány společenství:</a:t>
            </a:r>
          </a:p>
          <a:p>
            <a:pPr marL="342900" indent="-342900" algn="l">
              <a:lnSpc>
                <a:spcPct val="115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cs-CZ" sz="24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Zákon přímo upravuje: </a:t>
            </a:r>
          </a:p>
          <a:p>
            <a:pPr marL="800100" lvl="1" indent="-342900" algn="l">
              <a:lnSpc>
                <a:spcPct val="115000"/>
              </a:lnSpc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cs-CZ" sz="24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nejvyšší orgán – shromáždění starostů, reprezentující členské obce,</a:t>
            </a:r>
          </a:p>
          <a:p>
            <a:pPr marL="800100" lvl="1" indent="-342900" algn="l">
              <a:lnSpc>
                <a:spcPct val="115000"/>
              </a:lnSpc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cs-CZ" sz="24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statutární orgán – předseda, volený shromážděním starostů z jeho středu.</a:t>
            </a:r>
          </a:p>
          <a:p>
            <a:pPr marL="342900" indent="-342900" algn="l">
              <a:lnSpc>
                <a:spcPct val="115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cs-CZ" sz="24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Další orgány:</a:t>
            </a:r>
          </a:p>
          <a:p>
            <a:pPr marL="800100" lvl="1" indent="-342900" algn="l">
              <a:lnSpc>
                <a:spcPct val="115000"/>
              </a:lnSpc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cs-CZ" sz="24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Rada– kolektivní výkonný orgán, volený shromážděním starostů z jeho středu,</a:t>
            </a:r>
          </a:p>
          <a:p>
            <a:pPr marL="800100" lvl="1" indent="-342900" algn="l">
              <a:lnSpc>
                <a:spcPct val="115000"/>
              </a:lnSpc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cs-CZ" sz="24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Kontrolní komise – kontrolní orgán, volený shromážděním starostů,</a:t>
            </a:r>
          </a:p>
          <a:p>
            <a:pPr marL="800100" lvl="1" indent="-342900" algn="l">
              <a:lnSpc>
                <a:spcPct val="115000"/>
              </a:lnSpc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cs-CZ" sz="24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Manažer společenství obcí – reprezentující administrativní kapacitu. </a:t>
            </a:r>
          </a:p>
          <a:p>
            <a:pPr marL="342900" indent="-342900" algn="l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endParaRPr lang="cs-CZ" sz="24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Obdélník 20">
            <a:extLst>
              <a:ext uri="{FF2B5EF4-FFF2-40B4-BE49-F238E27FC236}">
                <a16:creationId xmlns:a16="http://schemas.microsoft.com/office/drawing/2014/main" id="{974B516E-A104-A6DC-44BD-C98209734037}"/>
              </a:ext>
            </a:extLst>
          </p:cNvPr>
          <p:cNvSpPr/>
          <p:nvPr/>
        </p:nvSpPr>
        <p:spPr bwMode="auto">
          <a:xfrm>
            <a:off x="0" y="6597352"/>
            <a:ext cx="12192000" cy="260648"/>
          </a:xfrm>
          <a:prstGeom prst="rect">
            <a:avLst/>
          </a:prstGeom>
          <a:solidFill>
            <a:srgbClr val="00A9E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0211471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bdélník 21">
            <a:extLst>
              <a:ext uri="{FF2B5EF4-FFF2-40B4-BE49-F238E27FC236}">
                <a16:creationId xmlns:a16="http://schemas.microsoft.com/office/drawing/2014/main" id="{509E0EDB-ECC0-41B9-BAC0-3E84AC3BAB1B}"/>
              </a:ext>
            </a:extLst>
          </p:cNvPr>
          <p:cNvSpPr/>
          <p:nvPr/>
        </p:nvSpPr>
        <p:spPr bwMode="auto">
          <a:xfrm>
            <a:off x="0" y="0"/>
            <a:ext cx="12192000" cy="1390298"/>
          </a:xfrm>
          <a:prstGeom prst="rect">
            <a:avLst/>
          </a:prstGeom>
          <a:solidFill>
            <a:srgbClr val="272D58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77084F09-9411-4580-A0A9-C3686A93651F}"/>
              </a:ext>
            </a:extLst>
          </p:cNvPr>
          <p:cNvSpPr txBox="1"/>
          <p:nvPr/>
        </p:nvSpPr>
        <p:spPr>
          <a:xfrm>
            <a:off x="0" y="402761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ln w="10160">
                  <a:noFill/>
                  <a:prstDash val="solid"/>
                </a:ln>
                <a:solidFill>
                  <a:srgbClr val="4FD1FF"/>
                </a:solidFill>
                <a:latin typeface="+mj-lt"/>
                <a:ea typeface="+mj-ea"/>
                <a:cs typeface="Calibri" panose="020F0502020204030204" pitchFamily="34" charset="0"/>
              </a:rPr>
              <a:t>Výkon správních činností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851E51D5-32C4-4A8C-88A5-3A73F0BAAC38}"/>
              </a:ext>
            </a:extLst>
          </p:cNvPr>
          <p:cNvSpPr txBox="1"/>
          <p:nvPr/>
        </p:nvSpPr>
        <p:spPr>
          <a:xfrm>
            <a:off x="191344" y="1512604"/>
            <a:ext cx="11521280" cy="49426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cs-CZ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§ 53e</a:t>
            </a:r>
            <a:r>
              <a:rPr lang="cs-CZ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cs-CZ" sz="19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269875" indent="450215" algn="just"/>
            <a:r>
              <a:rPr lang="cs-CZ" sz="19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Výkon správních činností</a:t>
            </a:r>
            <a:r>
              <a:rPr lang="cs-CZ" sz="19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59)</a:t>
            </a:r>
            <a:r>
              <a:rPr lang="cs-CZ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může obec zajišťovat prostřednictvím zaměstnance společenství obcí, jehož je obec členem, za podmínek upravených stanovami společenství obcí a na základě dohody mezi společenstvím obcí a členskou obcí. </a:t>
            </a:r>
            <a:endParaRPr lang="cs-CZ" sz="1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69875" indent="450215" algn="just"/>
            <a:r>
              <a:rPr lang="cs-CZ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cs-CZ" sz="1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69875" indent="450215" algn="just"/>
            <a:r>
              <a:rPr lang="cs-CZ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(2) </a:t>
            </a:r>
            <a:r>
              <a:rPr lang="cs-CZ" sz="19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Výkon správních činností v přenesené působnosti </a:t>
            </a:r>
            <a:r>
              <a:rPr lang="cs-CZ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může obec zajišťovat prostřednictvím zaměstnance společenství obcí pouze ve vztahu k přenesené působnosti, kterou podle zákona </a:t>
            </a:r>
            <a:r>
              <a:rPr lang="cs-CZ" sz="19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vykonávají</a:t>
            </a:r>
            <a:r>
              <a:rPr lang="cs-CZ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cs-CZ" sz="19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všechny obecní úřady</a:t>
            </a:r>
            <a:r>
              <a:rPr lang="cs-CZ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Prostřednictvím zaměstnance společenství obcí nemůže obec zajišťovat výkon přenesené působnosti podle volebních zákonů.</a:t>
            </a:r>
            <a:endParaRPr lang="cs-CZ" sz="1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69875" indent="450215" algn="just"/>
            <a:r>
              <a:rPr lang="cs-CZ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cs-CZ" sz="1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69875" indent="450215" algn="just"/>
            <a:r>
              <a:rPr lang="cs-CZ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(3) Zaměstnanec společenství obcí vykonávající správní činnosti podle odstavce 1 má </a:t>
            </a:r>
            <a:r>
              <a:rPr lang="cs-CZ" sz="19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postavení úředníka územního samosprávného celku zařazeného do obecního úřadu</a:t>
            </a:r>
            <a:r>
              <a:rPr lang="cs-CZ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Oprávnění stanovit a ukládat zaměstnanci společenství obcí pracovní úkoly, organizovat, řídit a kontrolovat jeho práci a dávat mu k tomu účelu závazné pokyny má v rozsahu stanoveném podle odstavce 1 tajemník obecního úřadu; ostatní práva a povinnosti zaměstnavatele vykonává vůči tomuto zaměstnanci společenství obcí. Na zaměstnance a na společenství obcí se při tom vztahují ustanovení zákona o úřednících územních samosprávných celků obdobně.</a:t>
            </a:r>
            <a:endParaRPr lang="cs-CZ" sz="1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1" name="Obdélník 20">
            <a:extLst>
              <a:ext uri="{FF2B5EF4-FFF2-40B4-BE49-F238E27FC236}">
                <a16:creationId xmlns:a16="http://schemas.microsoft.com/office/drawing/2014/main" id="{0A84DEED-C708-4333-A774-44D78F0C6910}"/>
              </a:ext>
            </a:extLst>
          </p:cNvPr>
          <p:cNvSpPr/>
          <p:nvPr/>
        </p:nvSpPr>
        <p:spPr bwMode="auto">
          <a:xfrm>
            <a:off x="0" y="6597352"/>
            <a:ext cx="12192000" cy="260648"/>
          </a:xfrm>
          <a:prstGeom prst="rect">
            <a:avLst/>
          </a:prstGeom>
          <a:solidFill>
            <a:srgbClr val="00A9E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8534262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délník 20">
            <a:extLst>
              <a:ext uri="{FF2B5EF4-FFF2-40B4-BE49-F238E27FC236}">
                <a16:creationId xmlns:a16="http://schemas.microsoft.com/office/drawing/2014/main" id="{C6BF3AC2-89A4-4621-8673-297EFB7DD0B3}"/>
              </a:ext>
            </a:extLst>
          </p:cNvPr>
          <p:cNvSpPr/>
          <p:nvPr/>
        </p:nvSpPr>
        <p:spPr bwMode="auto">
          <a:xfrm>
            <a:off x="0" y="0"/>
            <a:ext cx="12192000" cy="1390298"/>
          </a:xfrm>
          <a:prstGeom prst="rect">
            <a:avLst/>
          </a:prstGeom>
          <a:solidFill>
            <a:srgbClr val="272D58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77084F09-9411-4580-A0A9-C3686A93651F}"/>
              </a:ext>
            </a:extLst>
          </p:cNvPr>
          <p:cNvSpPr txBox="1"/>
          <p:nvPr/>
        </p:nvSpPr>
        <p:spPr>
          <a:xfrm>
            <a:off x="28037" y="402761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ln w="10160">
                  <a:noFill/>
                  <a:prstDash val="solid"/>
                </a:ln>
                <a:solidFill>
                  <a:srgbClr val="4FD1FF"/>
                </a:solidFill>
                <a:latin typeface="+mj-lt"/>
                <a:ea typeface="+mj-ea"/>
                <a:cs typeface="Calibri" panose="020F0502020204030204" pitchFamily="34" charset="0"/>
              </a:rPr>
              <a:t>Shrnutí a  aktuální stav 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851E51D5-32C4-4A8C-88A5-3A73F0BAAC38}"/>
              </a:ext>
            </a:extLst>
          </p:cNvPr>
          <p:cNvSpPr txBox="1"/>
          <p:nvPr/>
        </p:nvSpPr>
        <p:spPr>
          <a:xfrm>
            <a:off x="551384" y="1372618"/>
            <a:ext cx="1080120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effectLst/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Návrh společenství obcí představuje kompromis mezi představami MV, SMO ČR, SMS, Asociace DSO ČR, krajů a rezortů.</a:t>
            </a:r>
          </a:p>
          <a:p>
            <a:pPr marL="457200" indent="-45720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Společenství obcí vytváří nástroj pro možnou decentralizaci úkolů na pomezí samostatné a přenesené působnosti.</a:t>
            </a:r>
          </a:p>
          <a:p>
            <a:pPr marL="457200" indent="-45720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Společenství obcí se nabízí jako systémový nástroj pro koordinaci veřejných služeb                      v území.</a:t>
            </a:r>
          </a:p>
          <a:p>
            <a:pPr marL="457200" indent="-457200" algn="just">
              <a:lnSpc>
                <a:spcPct val="115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Koncept společenství obcí byl předložen na jednání vlády bez rozporů.</a:t>
            </a:r>
          </a:p>
          <a:p>
            <a:pPr marL="457200" indent="-45720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srgbClr val="0BA6DB"/>
                </a:solidFill>
                <a:latin typeface="+mn-lt"/>
                <a:cs typeface="Calibri" panose="020F0502020204030204" pitchFamily="34" charset="0"/>
              </a:rPr>
              <a:t>Schváleno 3.11. v PSP ČR i s podporou opozice!</a:t>
            </a:r>
          </a:p>
          <a:p>
            <a:pPr marL="457200" indent="-45720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Zveřejněno pod číslem 418/2023 Sb.</a:t>
            </a:r>
          </a:p>
          <a:p>
            <a:pPr marL="457200" indent="-45720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V současné době se v území rozebíhá diskuse o vzniku společenství obcí, první registrace by mohly být v dubnu.</a:t>
            </a:r>
            <a:endParaRPr lang="cs-CZ" sz="2000" dirty="0"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Obdélník 13">
            <a:extLst>
              <a:ext uri="{FF2B5EF4-FFF2-40B4-BE49-F238E27FC236}">
                <a16:creationId xmlns:a16="http://schemas.microsoft.com/office/drawing/2014/main" id="{66ECDD39-F1B1-4CEA-A23D-ED42AD46F111}"/>
              </a:ext>
            </a:extLst>
          </p:cNvPr>
          <p:cNvSpPr/>
          <p:nvPr/>
        </p:nvSpPr>
        <p:spPr bwMode="auto">
          <a:xfrm>
            <a:off x="0" y="6597352"/>
            <a:ext cx="12192000" cy="260648"/>
          </a:xfrm>
          <a:prstGeom prst="rect">
            <a:avLst/>
          </a:prstGeom>
          <a:solidFill>
            <a:srgbClr val="00A9E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769506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8AC357-169D-0AC0-F213-E13F8F1E0F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bdélník 21">
            <a:extLst>
              <a:ext uri="{FF2B5EF4-FFF2-40B4-BE49-F238E27FC236}">
                <a16:creationId xmlns:a16="http://schemas.microsoft.com/office/drawing/2014/main" id="{CC5E7947-2F1F-2654-EAED-5112051D2714}"/>
              </a:ext>
            </a:extLst>
          </p:cNvPr>
          <p:cNvSpPr/>
          <p:nvPr/>
        </p:nvSpPr>
        <p:spPr bwMode="auto">
          <a:xfrm>
            <a:off x="0" y="0"/>
            <a:ext cx="12192000" cy="1390298"/>
          </a:xfrm>
          <a:prstGeom prst="rect">
            <a:avLst/>
          </a:prstGeom>
          <a:solidFill>
            <a:srgbClr val="272D58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A1FC8122-D0FC-A1E4-7C6C-D149079D7572}"/>
              </a:ext>
            </a:extLst>
          </p:cNvPr>
          <p:cNvSpPr txBox="1"/>
          <p:nvPr/>
        </p:nvSpPr>
        <p:spPr>
          <a:xfrm>
            <a:off x="32409" y="341206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ln w="10160">
                  <a:noFill/>
                  <a:prstDash val="solid"/>
                </a:ln>
                <a:solidFill>
                  <a:srgbClr val="4FD1FF"/>
                </a:solidFill>
                <a:latin typeface="+mj-lt"/>
                <a:ea typeface="+mj-ea"/>
                <a:cs typeface="Calibri" panose="020F0502020204030204" pitchFamily="34" charset="0"/>
              </a:rPr>
              <a:t>Metodická podpora Ministerstva vnitra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B9B7EA86-80B5-A742-C40A-4A451A59ED7E}"/>
              </a:ext>
            </a:extLst>
          </p:cNvPr>
          <p:cNvSpPr txBox="1"/>
          <p:nvPr/>
        </p:nvSpPr>
        <p:spPr>
          <a:xfrm>
            <a:off x="479376" y="1850477"/>
            <a:ext cx="11305256" cy="5849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lnSpc>
                <a:spcPct val="107000"/>
              </a:lnSpc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cs-CZ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Metodický postup pro vznik společenství </a:t>
            </a:r>
            <a:r>
              <a:rPr lang="en-GB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[</a:t>
            </a:r>
            <a:r>
              <a:rPr lang="cs-CZ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zveřejněno</a:t>
            </a:r>
            <a:r>
              <a:rPr lang="en-GB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]</a:t>
            </a:r>
          </a:p>
          <a:p>
            <a:pPr marL="457200" indent="-457200" algn="l">
              <a:lnSpc>
                <a:spcPct val="107000"/>
              </a:lnSpc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cs-CZ" sz="2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Vzorové stanovy </a:t>
            </a:r>
            <a:r>
              <a:rPr lang="en-GB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[</a:t>
            </a:r>
            <a:r>
              <a:rPr lang="cs-CZ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zveřejněno</a:t>
            </a:r>
            <a:r>
              <a:rPr lang="en-GB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]</a:t>
            </a:r>
            <a:endParaRPr lang="cs-CZ" sz="28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l">
              <a:lnSpc>
                <a:spcPct val="107000"/>
              </a:lnSpc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cs-CZ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Metodika postupu krajského úřadu při zápisu společenství obcí do rejstříku </a:t>
            </a:r>
            <a:r>
              <a:rPr lang="en-GB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[</a:t>
            </a:r>
            <a:r>
              <a:rPr lang="cs-CZ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zveřejněno</a:t>
            </a:r>
            <a:r>
              <a:rPr lang="en-GB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]</a:t>
            </a:r>
          </a:p>
          <a:p>
            <a:pPr marL="457200" indent="-457200" algn="l">
              <a:lnSpc>
                <a:spcPct val="107000"/>
              </a:lnSpc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cs-CZ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Metodika činnosti společenství obcí (pracovně právní a organizační zajištění činnosti sdíleného úředníka) </a:t>
            </a:r>
            <a:r>
              <a:rPr lang="en-GB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[</a:t>
            </a:r>
            <a:r>
              <a:rPr lang="cs-CZ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zveřejněno</a:t>
            </a:r>
            <a:r>
              <a:rPr lang="en-GB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]</a:t>
            </a:r>
            <a:endParaRPr lang="cs-CZ" sz="28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l">
              <a:lnSpc>
                <a:spcPct val="107000"/>
              </a:lnSpc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cs-CZ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Metodika tvorby strategického dokumentu </a:t>
            </a:r>
            <a:r>
              <a:rPr lang="en-GB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[</a:t>
            </a:r>
            <a:r>
              <a:rPr lang="cs-CZ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bude zpracováno</a:t>
            </a:r>
            <a:r>
              <a:rPr lang="en-GB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]</a:t>
            </a: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endParaRPr lang="cs-CZ" sz="28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algn="l">
              <a:lnSpc>
                <a:spcPct val="107000"/>
              </a:lnSpc>
              <a:spcAft>
                <a:spcPts val="800"/>
              </a:spcAft>
            </a:pPr>
            <a:endParaRPr lang="cs-CZ" sz="28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Obdélník 20">
            <a:extLst>
              <a:ext uri="{FF2B5EF4-FFF2-40B4-BE49-F238E27FC236}">
                <a16:creationId xmlns:a16="http://schemas.microsoft.com/office/drawing/2014/main" id="{6C56B180-3766-7E59-4A2E-907FF709D18F}"/>
              </a:ext>
            </a:extLst>
          </p:cNvPr>
          <p:cNvSpPr/>
          <p:nvPr/>
        </p:nvSpPr>
        <p:spPr bwMode="auto">
          <a:xfrm>
            <a:off x="0" y="6597352"/>
            <a:ext cx="12192000" cy="260648"/>
          </a:xfrm>
          <a:prstGeom prst="rect">
            <a:avLst/>
          </a:prstGeom>
          <a:solidFill>
            <a:srgbClr val="00A9E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1184378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8AC357-169D-0AC0-F213-E13F8F1E0F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bdélník 21">
            <a:extLst>
              <a:ext uri="{FF2B5EF4-FFF2-40B4-BE49-F238E27FC236}">
                <a16:creationId xmlns:a16="http://schemas.microsoft.com/office/drawing/2014/main" id="{CC5E7947-2F1F-2654-EAED-5112051D2714}"/>
              </a:ext>
            </a:extLst>
          </p:cNvPr>
          <p:cNvSpPr/>
          <p:nvPr/>
        </p:nvSpPr>
        <p:spPr bwMode="auto">
          <a:xfrm>
            <a:off x="0" y="0"/>
            <a:ext cx="12192000" cy="1390298"/>
          </a:xfrm>
          <a:prstGeom prst="rect">
            <a:avLst/>
          </a:prstGeom>
          <a:solidFill>
            <a:srgbClr val="272D58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A1FC8122-D0FC-A1E4-7C6C-D149079D7572}"/>
              </a:ext>
            </a:extLst>
          </p:cNvPr>
          <p:cNvSpPr txBox="1"/>
          <p:nvPr/>
        </p:nvSpPr>
        <p:spPr>
          <a:xfrm>
            <a:off x="32409" y="341206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ln w="10160">
                  <a:noFill/>
                  <a:prstDash val="solid"/>
                </a:ln>
                <a:solidFill>
                  <a:srgbClr val="4FD1FF"/>
                </a:solidFill>
                <a:latin typeface="+mj-lt"/>
                <a:ea typeface="+mj-ea"/>
                <a:cs typeface="Calibri" panose="020F0502020204030204" pitchFamily="34" charset="0"/>
              </a:rPr>
              <a:t>Společenství obcí, web</a:t>
            </a:r>
          </a:p>
        </p:txBody>
      </p:sp>
      <p:sp>
        <p:nvSpPr>
          <p:cNvPr id="21" name="Obdélník 20">
            <a:extLst>
              <a:ext uri="{FF2B5EF4-FFF2-40B4-BE49-F238E27FC236}">
                <a16:creationId xmlns:a16="http://schemas.microsoft.com/office/drawing/2014/main" id="{6C56B180-3766-7E59-4A2E-907FF709D18F}"/>
              </a:ext>
            </a:extLst>
          </p:cNvPr>
          <p:cNvSpPr/>
          <p:nvPr/>
        </p:nvSpPr>
        <p:spPr bwMode="auto">
          <a:xfrm>
            <a:off x="0" y="6597352"/>
            <a:ext cx="12192000" cy="260648"/>
          </a:xfrm>
          <a:prstGeom prst="rect">
            <a:avLst/>
          </a:prstGeom>
          <a:solidFill>
            <a:srgbClr val="00A9E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9A6D1B86-176E-435F-A1AA-29E5D5D96F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0076" y="1503383"/>
            <a:ext cx="4320480" cy="2490442"/>
          </a:xfrm>
          <a:prstGeom prst="rect">
            <a:avLst/>
          </a:prstGeom>
        </p:spPr>
      </p:pic>
      <p:pic>
        <p:nvPicPr>
          <p:cNvPr id="10" name="Obrázek 9">
            <a:extLst>
              <a:ext uri="{FF2B5EF4-FFF2-40B4-BE49-F238E27FC236}">
                <a16:creationId xmlns:a16="http://schemas.microsoft.com/office/drawing/2014/main" id="{A3B8B0D2-8A0D-4487-B267-80C5D6A1F0B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80076" y="3993825"/>
            <a:ext cx="4320480" cy="1885950"/>
          </a:xfrm>
          <a:prstGeom prst="rect">
            <a:avLst/>
          </a:prstGeom>
        </p:spPr>
      </p:pic>
      <p:graphicFrame>
        <p:nvGraphicFramePr>
          <p:cNvPr id="11" name="Tabulka 11">
            <a:extLst>
              <a:ext uri="{FF2B5EF4-FFF2-40B4-BE49-F238E27FC236}">
                <a16:creationId xmlns:a16="http://schemas.microsoft.com/office/drawing/2014/main" id="{20623792-D591-44E8-A9F8-4DE25547DBA5}"/>
              </a:ext>
            </a:extLst>
          </p:cNvPr>
          <p:cNvGraphicFramePr>
            <a:graphicFrameLocks noGrp="1"/>
          </p:cNvGraphicFramePr>
          <p:nvPr/>
        </p:nvGraphicFramePr>
        <p:xfrm>
          <a:off x="767408" y="1723975"/>
          <a:ext cx="5895752" cy="338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95752">
                  <a:extLst>
                    <a:ext uri="{9D8B030D-6E8A-4147-A177-3AD203B41FA5}">
                      <a16:colId xmlns:a16="http://schemas.microsoft.com/office/drawing/2014/main" val="150256056"/>
                    </a:ext>
                  </a:extLst>
                </a:gridCol>
              </a:tblGrid>
              <a:tr h="30243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Webové stránky: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800" dirty="0">
                        <a:solidFill>
                          <a:schemeClr val="tx1"/>
                        </a:solidFill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www.spolecenstviobci.cz → gov.cz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800" b="0" dirty="0">
                        <a:solidFill>
                          <a:schemeClr val="tx1"/>
                        </a:solidFill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Základní informace o společenství obcí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800" b="0" dirty="0">
                        <a:solidFill>
                          <a:schemeClr val="tx1"/>
                        </a:solidFill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Legislativní úprava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800" b="0" dirty="0">
                        <a:solidFill>
                          <a:schemeClr val="tx1"/>
                        </a:solidFill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Metodická doporučení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800" b="0" dirty="0">
                        <a:solidFill>
                          <a:schemeClr val="tx1"/>
                        </a:solidFill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Příklady dobré praxe</a:t>
                      </a:r>
                    </a:p>
                    <a:p>
                      <a:endParaRPr lang="cs-CZ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02875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4732849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Obdélník 104">
            <a:extLst>
              <a:ext uri="{FF2B5EF4-FFF2-40B4-BE49-F238E27FC236}">
                <a16:creationId xmlns:a16="http://schemas.microsoft.com/office/drawing/2014/main" id="{91163ECF-F96B-4FC4-BA35-726CB251901F}"/>
              </a:ext>
            </a:extLst>
          </p:cNvPr>
          <p:cNvSpPr/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rgbClr val="00A9E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CAB3B190-229D-4233-B086-44B5FC6A8F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961" y="466062"/>
            <a:ext cx="10940078" cy="5925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4640671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Obdélník 104">
            <a:extLst>
              <a:ext uri="{FF2B5EF4-FFF2-40B4-BE49-F238E27FC236}">
                <a16:creationId xmlns:a16="http://schemas.microsoft.com/office/drawing/2014/main" id="{91163ECF-F96B-4FC4-BA35-726CB251901F}"/>
              </a:ext>
            </a:extLst>
          </p:cNvPr>
          <p:cNvSpPr/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rgbClr val="00A9E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DEA6DBCF-0AFF-4B6F-B523-4CA5ABB163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392" y="489139"/>
            <a:ext cx="10854869" cy="5879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9815392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>
            <a:extLst>
              <a:ext uri="{FF2B5EF4-FFF2-40B4-BE49-F238E27FC236}">
                <a16:creationId xmlns:a16="http://schemas.microsoft.com/office/drawing/2014/main" id="{9C9873D8-682D-4FBE-97B9-F54ACA603363}"/>
              </a:ext>
            </a:extLst>
          </p:cNvPr>
          <p:cNvSpPr/>
          <p:nvPr/>
        </p:nvSpPr>
        <p:spPr bwMode="auto">
          <a:xfrm>
            <a:off x="0" y="0"/>
            <a:ext cx="12192000" cy="3861048"/>
          </a:xfrm>
          <a:prstGeom prst="rect">
            <a:avLst/>
          </a:prstGeom>
          <a:solidFill>
            <a:srgbClr val="272D58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8939B49-62B6-43BD-9641-8C1E82C3EB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31504" y="3898525"/>
            <a:ext cx="8928992" cy="2522764"/>
          </a:xfrm>
        </p:spPr>
        <p:txBody>
          <a:bodyPr/>
          <a:lstStyle/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cs-CZ" sz="3200" b="1" dirty="0">
                <a:latin typeface="Calibri" panose="020F0502020204030204" pitchFamily="34" charset="0"/>
                <a:cs typeface="Calibri" panose="020F0502020204030204" pitchFamily="34" charset="0"/>
              </a:rPr>
              <a:t>Ing. Marek Jetmar, Ph.D.</a:t>
            </a:r>
          </a:p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cs-CZ" sz="2400" b="1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marek.jetmar@mvcr.cz</a:t>
            </a:r>
            <a:endParaRPr lang="cs-CZ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spcBef>
                <a:spcPts val="0"/>
              </a:spcBef>
              <a:spcAft>
                <a:spcPts val="600"/>
              </a:spcAft>
            </a:pPr>
            <a:endParaRPr lang="cs-CZ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Ministerstvo vnitra</a:t>
            </a:r>
          </a:p>
          <a:p>
            <a:pPr algn="ctr">
              <a:spcBef>
                <a:spcPts val="0"/>
              </a:spcBef>
              <a:spcAft>
                <a:spcPts val="400"/>
              </a:spcAft>
            </a:pPr>
            <a:endParaRPr lang="cs-CZ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7DE95338-C1F4-479B-99B7-4106EFA32033}"/>
              </a:ext>
            </a:extLst>
          </p:cNvPr>
          <p:cNvSpPr txBox="1"/>
          <p:nvPr/>
        </p:nvSpPr>
        <p:spPr>
          <a:xfrm>
            <a:off x="0" y="1338284"/>
            <a:ext cx="1219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200" b="1" dirty="0">
                <a:solidFill>
                  <a:srgbClr val="4FD1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Děkuji za pozornost </a:t>
            </a:r>
          </a:p>
        </p:txBody>
      </p:sp>
      <p:pic>
        <p:nvPicPr>
          <p:cNvPr id="9" name="Grafický objekt 8" descr="Přesýpací hodiny">
            <a:extLst>
              <a:ext uri="{FF2B5EF4-FFF2-40B4-BE49-F238E27FC236}">
                <a16:creationId xmlns:a16="http://schemas.microsoft.com/office/drawing/2014/main" id="{F766B190-0CAD-4AA6-9510-997DA6BD59D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68408" y="4630846"/>
            <a:ext cx="914400" cy="914400"/>
          </a:xfrm>
          <a:prstGeom prst="rect">
            <a:avLst/>
          </a:prstGeom>
        </p:spPr>
      </p:pic>
      <p:sp>
        <p:nvSpPr>
          <p:cNvPr id="18" name="Obdélník 17">
            <a:extLst>
              <a:ext uri="{FF2B5EF4-FFF2-40B4-BE49-F238E27FC236}">
                <a16:creationId xmlns:a16="http://schemas.microsoft.com/office/drawing/2014/main" id="{89B628FA-DB63-4AAA-9B85-36B378DEA4BB}"/>
              </a:ext>
            </a:extLst>
          </p:cNvPr>
          <p:cNvSpPr/>
          <p:nvPr/>
        </p:nvSpPr>
        <p:spPr bwMode="auto">
          <a:xfrm>
            <a:off x="0" y="6597352"/>
            <a:ext cx="12192000" cy="260648"/>
          </a:xfrm>
          <a:prstGeom prst="rect">
            <a:avLst/>
          </a:prstGeom>
          <a:solidFill>
            <a:srgbClr val="00A9E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20" name="Picture 4" descr="C:\Users\SvobodaP\Desktop\Logo_CMYK.jpg">
            <a:extLst>
              <a:ext uri="{FF2B5EF4-FFF2-40B4-BE49-F238E27FC236}">
                <a16:creationId xmlns:a16="http://schemas.microsoft.com/office/drawing/2014/main" id="{8101B022-98AB-4858-8694-AC2705EEB3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55440" y="4567019"/>
            <a:ext cx="2359598" cy="1042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4855996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Obdélník 102">
            <a:extLst>
              <a:ext uri="{FF2B5EF4-FFF2-40B4-BE49-F238E27FC236}">
                <a16:creationId xmlns:a16="http://schemas.microsoft.com/office/drawing/2014/main" id="{0C30375A-DDCD-4862-95D1-2EF08779EF7D}"/>
              </a:ext>
            </a:extLst>
          </p:cNvPr>
          <p:cNvSpPr/>
          <p:nvPr/>
        </p:nvSpPr>
        <p:spPr bwMode="auto">
          <a:xfrm>
            <a:off x="0" y="0"/>
            <a:ext cx="12192000" cy="1390298"/>
          </a:xfrm>
          <a:prstGeom prst="rect">
            <a:avLst/>
          </a:prstGeom>
          <a:solidFill>
            <a:srgbClr val="272D58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" name="TextovéPole 101">
            <a:extLst>
              <a:ext uri="{FF2B5EF4-FFF2-40B4-BE49-F238E27FC236}">
                <a16:creationId xmlns:a16="http://schemas.microsoft.com/office/drawing/2014/main" id="{2BE485F6-3775-47D9-A0F0-2F78EFF4400F}"/>
              </a:ext>
            </a:extLst>
          </p:cNvPr>
          <p:cNvSpPr txBox="1"/>
          <p:nvPr/>
        </p:nvSpPr>
        <p:spPr>
          <a:xfrm>
            <a:off x="0" y="371983"/>
            <a:ext cx="12192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4377" eaLnBrk="0" hangingPunct="0"/>
            <a:r>
              <a:rPr lang="cs-CZ" sz="4000" b="1" dirty="0">
                <a:solidFill>
                  <a:srgbClr val="4FD1FF"/>
                </a:solidFill>
                <a:latin typeface="+mj-lt"/>
                <a:ea typeface="+mj-ea"/>
                <a:cs typeface="+mj-cs"/>
              </a:rPr>
              <a:t>Manažerské shrnutí</a:t>
            </a:r>
          </a:p>
        </p:txBody>
      </p:sp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54413458-88D0-CF0C-4352-6D4B653F94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1475" y="1556792"/>
            <a:ext cx="10371069" cy="4752528"/>
          </a:xfrm>
        </p:spPr>
        <p:txBody>
          <a:bodyPr/>
          <a:lstStyle/>
          <a:p>
            <a:pPr marL="419099" lvl="1" indent="-342900" fontAlgn="ctr">
              <a:spcAft>
                <a:spcPts val="1800"/>
              </a:spcAft>
              <a:buFont typeface="Arial" panose="020B0604020202020204" pitchFamily="34" charset="0"/>
              <a:buChar char="•"/>
              <a:defRPr/>
            </a:pPr>
            <a:r>
              <a:rPr lang="cs-CZ" dirty="0"/>
              <a:t>Nová forma </a:t>
            </a:r>
            <a:r>
              <a:rPr lang="cs-CZ" b="1" dirty="0">
                <a:solidFill>
                  <a:srgbClr val="0BA6DB"/>
                </a:solidFill>
              </a:rPr>
              <a:t>meziobecní spolupráce</a:t>
            </a:r>
            <a:r>
              <a:rPr lang="cs-CZ" dirty="0"/>
              <a:t>, platná od 1.1. 2024</a:t>
            </a:r>
          </a:p>
          <a:p>
            <a:pPr marL="419099" lvl="1" indent="-342900" fontAlgn="ctr">
              <a:spcAft>
                <a:spcPts val="1800"/>
              </a:spcAft>
              <a:buFont typeface="Arial" panose="020B0604020202020204" pitchFamily="34" charset="0"/>
              <a:buChar char="•"/>
              <a:defRPr/>
            </a:pPr>
            <a:r>
              <a:rPr lang="cs-CZ" dirty="0"/>
              <a:t>Navazuje na stávající dobrovolné svazky obcí</a:t>
            </a:r>
          </a:p>
          <a:p>
            <a:pPr marL="419099" lvl="1" indent="-342900" fontAlgn="ctr">
              <a:spcAft>
                <a:spcPts val="1800"/>
              </a:spcAft>
              <a:buFont typeface="Arial" panose="020B0604020202020204" pitchFamily="34" charset="0"/>
              <a:buChar char="•"/>
              <a:defRPr/>
            </a:pPr>
            <a:r>
              <a:rPr lang="cs-CZ" dirty="0"/>
              <a:t>Zaměřena na koordinaci veřejných služeb v mikroregionálním kontextu a celkový rozvoj funkčního mikroregionu</a:t>
            </a:r>
          </a:p>
          <a:p>
            <a:pPr marL="419099" lvl="1" indent="-342900" fontAlgn="ctr">
              <a:spcAft>
                <a:spcPts val="1800"/>
              </a:spcAft>
              <a:buFont typeface="Arial" panose="020B0604020202020204" pitchFamily="34" charset="0"/>
              <a:buChar char="•"/>
              <a:defRPr/>
            </a:pPr>
            <a:r>
              <a:rPr lang="cs-CZ" dirty="0"/>
              <a:t>Umožňuje zřídit pozici </a:t>
            </a:r>
            <a:r>
              <a:rPr lang="cs-CZ" b="1" dirty="0">
                <a:solidFill>
                  <a:srgbClr val="0BA6DB"/>
                </a:solidFill>
              </a:rPr>
              <a:t>sdíleného úředníka</a:t>
            </a:r>
          </a:p>
          <a:p>
            <a:pPr marL="419099" lvl="1" indent="-342900" fontAlgn="ctr">
              <a:spcAft>
                <a:spcPts val="1800"/>
              </a:spcAft>
              <a:buFont typeface="Arial" panose="020B0604020202020204" pitchFamily="34" charset="0"/>
              <a:buChar char="•"/>
              <a:defRPr/>
            </a:pPr>
            <a:r>
              <a:rPr lang="cs-CZ" dirty="0"/>
              <a:t>Jedná se o subjekt, který je možné pověřit dalšími úkoly prostřednictvím specializovaných zákonů</a:t>
            </a:r>
          </a:p>
          <a:p>
            <a:pPr marL="76199" lvl="1" indent="0" fontAlgn="ctr">
              <a:buNone/>
              <a:defRPr/>
            </a:pPr>
            <a:endParaRPr lang="cs-CZ" sz="3600" dirty="0">
              <a:solidFill>
                <a:srgbClr val="4F4F4F"/>
              </a:solidFill>
            </a:endParaRPr>
          </a:p>
        </p:txBody>
      </p:sp>
      <p:sp>
        <p:nvSpPr>
          <p:cNvPr id="105" name="Obdélník 104">
            <a:extLst>
              <a:ext uri="{FF2B5EF4-FFF2-40B4-BE49-F238E27FC236}">
                <a16:creationId xmlns:a16="http://schemas.microsoft.com/office/drawing/2014/main" id="{91163ECF-F96B-4FC4-BA35-726CB251901F}"/>
              </a:ext>
            </a:extLst>
          </p:cNvPr>
          <p:cNvSpPr/>
          <p:nvPr/>
        </p:nvSpPr>
        <p:spPr bwMode="auto">
          <a:xfrm>
            <a:off x="0" y="6597352"/>
            <a:ext cx="12192000" cy="260648"/>
          </a:xfrm>
          <a:prstGeom prst="rect">
            <a:avLst/>
          </a:prstGeom>
          <a:solidFill>
            <a:srgbClr val="00A9E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283380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>
            <a:extLst>
              <a:ext uri="{FF2B5EF4-FFF2-40B4-BE49-F238E27FC236}">
                <a16:creationId xmlns:a16="http://schemas.microsoft.com/office/drawing/2014/main" id="{A32AF34F-448C-42DD-BCEA-2D6E885806FD}"/>
              </a:ext>
            </a:extLst>
          </p:cNvPr>
          <p:cNvSpPr/>
          <p:nvPr/>
        </p:nvSpPr>
        <p:spPr bwMode="auto">
          <a:xfrm>
            <a:off x="0" y="0"/>
            <a:ext cx="12192000" cy="1390298"/>
          </a:xfrm>
          <a:prstGeom prst="rect">
            <a:avLst/>
          </a:prstGeom>
          <a:solidFill>
            <a:srgbClr val="272D58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1B418E4F-D1D9-4A6C-8599-DA8B285E1C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4409"/>
            <a:ext cx="12192000" cy="1390297"/>
          </a:xfrm>
        </p:spPr>
        <p:txBody>
          <a:bodyPr>
            <a:normAutofit/>
          </a:bodyPr>
          <a:lstStyle/>
          <a:p>
            <a:r>
              <a:rPr lang="cs-CZ" sz="4000" b="1" dirty="0">
                <a:solidFill>
                  <a:srgbClr val="4FD1FF"/>
                </a:solidFill>
              </a:rPr>
              <a:t>Obce a meziobecní spolupráce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F51A12F-29AC-4A9B-8685-13B14E1BEE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0807"/>
            <a:ext cx="10514384" cy="5184576"/>
          </a:xfrm>
        </p:spPr>
        <p:txBody>
          <a:bodyPr/>
          <a:lstStyle/>
          <a:p>
            <a:pPr marL="514350" indent="-514350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cs-CZ" sz="2200" b="1" dirty="0"/>
              <a:t>ČR – největší relativní počet obcí v zemích OECD, nejmenší obce                            z hlediska velikosti území a počtu obyvatel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cs-CZ" sz="2200" b="1" dirty="0"/>
              <a:t>Nedostatečná kapacita malých obcí (administrativní, finanční…)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cs-CZ" sz="2200" b="1" dirty="0"/>
              <a:t>Různé formy meziobecní spolupráce, potenciál však není využit</a:t>
            </a:r>
          </a:p>
          <a:p>
            <a:pPr marL="514350" indent="-514350">
              <a:spcBef>
                <a:spcPts val="600"/>
              </a:spcBef>
              <a:buFont typeface="Wingdings" pitchFamily="2" charset="2"/>
              <a:buAutoNum type="arabicPeriod"/>
            </a:pPr>
            <a:r>
              <a:rPr lang="cs-CZ" sz="2200" b="1" dirty="0">
                <a:ea typeface="+mj-ea"/>
                <a:cs typeface="+mj-cs"/>
              </a:rPr>
              <a:t>Dominují dobrovolné svazky obcí – asi 700</a:t>
            </a:r>
          </a:p>
          <a:p>
            <a:pPr marL="1257300" lvl="2" indent="-457200">
              <a:spcBef>
                <a:spcPts val="600"/>
              </a:spcBef>
              <a:buAutoNum type="alphaLcParenR"/>
            </a:pPr>
            <a:r>
              <a:rPr lang="cs-CZ" sz="2200" dirty="0"/>
              <a:t>Část DSO je nefunkčních, respektive reálně nevykonává činnost</a:t>
            </a:r>
          </a:p>
          <a:p>
            <a:pPr marL="1257300" lvl="2" indent="-457200">
              <a:spcBef>
                <a:spcPts val="600"/>
              </a:spcBef>
              <a:buAutoNum type="alphaLcParenR"/>
            </a:pPr>
            <a:r>
              <a:rPr lang="cs-CZ" sz="2200" dirty="0"/>
              <a:t>Převažují jednoúčelové svazky, víceúčelové svazky tvoří asi 20 %</a:t>
            </a:r>
          </a:p>
          <a:p>
            <a:pPr marL="1257300" lvl="2" indent="-457200">
              <a:spcBef>
                <a:spcPts val="600"/>
              </a:spcBef>
              <a:buAutoNum type="alphaLcParenR"/>
            </a:pPr>
            <a:r>
              <a:rPr lang="cs-CZ" sz="2200" dirty="0"/>
              <a:t>Část víceúčelových svazků má ambici hrát výraznější roli při rozvoji území</a:t>
            </a:r>
            <a:endParaRPr lang="cs-CZ" sz="2200" b="1" dirty="0">
              <a:ea typeface="+mj-ea"/>
              <a:cs typeface="+mj-cs"/>
            </a:endParaRPr>
          </a:p>
          <a:p>
            <a:pPr marL="514350" indent="-514350">
              <a:spcBef>
                <a:spcPts val="600"/>
              </a:spcBef>
              <a:buFont typeface="Wingdings" pitchFamily="2" charset="2"/>
              <a:buAutoNum type="arabicPeriod"/>
            </a:pPr>
            <a:r>
              <a:rPr lang="cs-CZ" sz="2200" b="1" dirty="0">
                <a:ea typeface="+mj-ea"/>
                <a:cs typeface="+mj-cs"/>
              </a:rPr>
              <a:t>Meziobecní spolupráce při výkonu samostatné nebo i přenesené působnosti? </a:t>
            </a:r>
          </a:p>
          <a:p>
            <a:pPr marL="514350" indent="-514350">
              <a:spcBef>
                <a:spcPts val="600"/>
              </a:spcBef>
              <a:buFont typeface="Wingdings" pitchFamily="2" charset="2"/>
              <a:buAutoNum type="arabicPeriod"/>
            </a:pPr>
            <a:endParaRPr lang="cs-CZ" sz="2200" b="1" dirty="0">
              <a:ea typeface="+mj-ea"/>
              <a:cs typeface="+mj-cs"/>
            </a:endParaRPr>
          </a:p>
          <a:p>
            <a:pPr marL="514350" indent="-514350">
              <a:spcBef>
                <a:spcPts val="600"/>
              </a:spcBef>
              <a:buFont typeface="Wingdings" pitchFamily="2" charset="2"/>
              <a:buAutoNum type="arabicPeriod"/>
            </a:pPr>
            <a:endParaRPr lang="cs-CZ" sz="2200" b="1" dirty="0">
              <a:ea typeface="+mj-ea"/>
              <a:cs typeface="+mj-cs"/>
            </a:endParaRPr>
          </a:p>
          <a:p>
            <a:pPr marL="514350" indent="-514350">
              <a:spcBef>
                <a:spcPts val="600"/>
              </a:spcBef>
              <a:buFont typeface="Wingdings" pitchFamily="2" charset="2"/>
              <a:buAutoNum type="arabicPeriod"/>
            </a:pPr>
            <a:endParaRPr lang="cs-CZ" sz="2200" b="1" dirty="0">
              <a:ea typeface="+mj-ea"/>
              <a:cs typeface="+mj-cs"/>
            </a:endParaRPr>
          </a:p>
          <a:p>
            <a:pPr marL="514350" indent="-514350">
              <a:spcBef>
                <a:spcPts val="600"/>
              </a:spcBef>
              <a:buAutoNum type="arabicPeriod"/>
            </a:pPr>
            <a:endParaRPr lang="cs-CZ" sz="2200" b="1" dirty="0">
              <a:ea typeface="+mj-ea"/>
              <a:cs typeface="+mj-cs"/>
            </a:endParaRP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D72BB06A-FB9F-4043-9CF1-EC5A0518B2E9}"/>
              </a:ext>
            </a:extLst>
          </p:cNvPr>
          <p:cNvSpPr/>
          <p:nvPr/>
        </p:nvSpPr>
        <p:spPr bwMode="auto">
          <a:xfrm>
            <a:off x="0" y="6597352"/>
            <a:ext cx="12192000" cy="260648"/>
          </a:xfrm>
          <a:prstGeom prst="rect">
            <a:avLst/>
          </a:prstGeom>
          <a:solidFill>
            <a:srgbClr val="00A9E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5066267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>
            <a:extLst>
              <a:ext uri="{FF2B5EF4-FFF2-40B4-BE49-F238E27FC236}">
                <a16:creationId xmlns:a16="http://schemas.microsoft.com/office/drawing/2014/main" id="{1E251D92-B597-4A76-AB8B-F6FF9C7D08ED}"/>
              </a:ext>
            </a:extLst>
          </p:cNvPr>
          <p:cNvSpPr/>
          <p:nvPr/>
        </p:nvSpPr>
        <p:spPr bwMode="auto">
          <a:xfrm>
            <a:off x="0" y="0"/>
            <a:ext cx="12192000" cy="1390298"/>
          </a:xfrm>
          <a:prstGeom prst="rect">
            <a:avLst/>
          </a:prstGeom>
          <a:solidFill>
            <a:srgbClr val="272D58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1B418E4F-D1D9-4A6C-8599-DA8B285E1C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85888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4FD1FF"/>
                </a:solidFill>
              </a:rPr>
              <a:t>Proč zavádět společenství obcí do právního řádu?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F51A12F-29AC-4A9B-8685-13B14E1BEE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0919" y="1385889"/>
            <a:ext cx="11670162" cy="3989226"/>
          </a:xfrm>
        </p:spPr>
        <p:txBody>
          <a:bodyPr/>
          <a:lstStyle/>
          <a:p>
            <a:pPr marL="514350" indent="-514350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cs-CZ" sz="2200" b="1" dirty="0"/>
              <a:t>Potřeba vyšší formy dobrovolné spolupráce obcí.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cs-CZ" sz="2200" b="1" dirty="0"/>
              <a:t>Vytvoření nové platformy/nástroje pro výkon agend na základě pověření vybraných gesčních zákonů (např. zákon o odpadech apod.).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cs-CZ" sz="2200" b="1" dirty="0"/>
              <a:t>Vytvoření platformy/nástroje pro současnou mimoprávní situaci, kdy DSO vykonávají agendy v přenesené působnosti – zavedení tzv. létajícího úředníka.</a:t>
            </a:r>
          </a:p>
          <a:p>
            <a:pPr marL="514350" indent="-514350">
              <a:spcBef>
                <a:spcPts val="600"/>
              </a:spcBef>
              <a:buAutoNum type="arabicPeriod"/>
            </a:pPr>
            <a:r>
              <a:rPr lang="cs-CZ" sz="2200" b="1" dirty="0">
                <a:ea typeface="+mj-ea"/>
                <a:cs typeface="+mj-cs"/>
              </a:rPr>
              <a:t>Existence silné poptávky z území:</a:t>
            </a:r>
          </a:p>
          <a:p>
            <a:pPr marL="0" indent="0">
              <a:buNone/>
            </a:pPr>
            <a:endParaRPr lang="cs-CZ" i="1" dirty="0"/>
          </a:p>
        </p:txBody>
      </p:sp>
      <p:sp>
        <p:nvSpPr>
          <p:cNvPr id="5" name="Zástupný obsah 2">
            <a:extLst>
              <a:ext uri="{FF2B5EF4-FFF2-40B4-BE49-F238E27FC236}">
                <a16:creationId xmlns:a16="http://schemas.microsoft.com/office/drawing/2014/main" id="{91126D53-42B7-4161-5865-757360004515}"/>
              </a:ext>
            </a:extLst>
          </p:cNvPr>
          <p:cNvSpPr txBox="1">
            <a:spLocks/>
          </p:cNvSpPr>
          <p:nvPr/>
        </p:nvSpPr>
        <p:spPr>
          <a:xfrm>
            <a:off x="767408" y="4112120"/>
            <a:ext cx="11163673" cy="27527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95300" lvl="1" indent="-457200">
              <a:spcBef>
                <a:spcPts val="0"/>
              </a:spcBef>
              <a:spcAft>
                <a:spcPts val="600"/>
              </a:spcAft>
              <a:buClr>
                <a:srgbClr val="33CCFF"/>
              </a:buClr>
              <a:buFont typeface="+mj-lt"/>
              <a:buAutoNum type="alphaLcParenR"/>
            </a:pPr>
            <a:r>
              <a:rPr lang="cs-CZ" sz="2000" dirty="0"/>
              <a:t>Iniciativy na podporu meziobecní spolupráce vycházející ze strany stávajících DSO – např. Jihlavská výzva. </a:t>
            </a:r>
          </a:p>
          <a:p>
            <a:pPr marL="495300" lvl="1" indent="-457200">
              <a:spcBef>
                <a:spcPts val="0"/>
              </a:spcBef>
              <a:spcAft>
                <a:spcPts val="600"/>
              </a:spcAft>
              <a:buClr>
                <a:srgbClr val="33CCFF"/>
              </a:buClr>
              <a:buFont typeface="+mj-lt"/>
              <a:buAutoNum type="alphaLcParenR"/>
            </a:pPr>
            <a:r>
              <a:rPr lang="cs-CZ" sz="2000" dirty="0"/>
              <a:t>Systémová podpora činnosti víceúčelových dobrovolných svazků zajišťovaná řadou krajů – např. Středočeský, Královéhradecký, Jihomoravský.</a:t>
            </a:r>
          </a:p>
          <a:p>
            <a:pPr marL="495300" lvl="1" indent="-457200">
              <a:spcBef>
                <a:spcPts val="0"/>
              </a:spcBef>
              <a:spcAft>
                <a:spcPts val="600"/>
              </a:spcAft>
              <a:buClr>
                <a:srgbClr val="33CCFF"/>
              </a:buClr>
              <a:buFont typeface="+mj-lt"/>
              <a:buAutoNum type="alphaLcParenR"/>
            </a:pPr>
            <a:r>
              <a:rPr lang="cs-CZ" sz="2000" dirty="0"/>
              <a:t>Aktivizace DSO – Asociace DSO Středočeského kraje nyní Asociace DSO ČR, výbor SMO ČR apod.</a:t>
            </a:r>
          </a:p>
          <a:p>
            <a:pPr marL="495300" lvl="1" indent="-457200">
              <a:spcBef>
                <a:spcPts val="0"/>
              </a:spcBef>
              <a:spcAft>
                <a:spcPts val="600"/>
              </a:spcAft>
              <a:buClr>
                <a:srgbClr val="33CCFF"/>
              </a:buClr>
              <a:buFont typeface="+mj-lt"/>
              <a:buAutoNum type="alphaLcParenR"/>
            </a:pPr>
            <a:r>
              <a:rPr lang="cs-CZ" sz="2000" dirty="0"/>
              <a:t>„Podpora meziobecní spolupráce včetně jejího systémového financování a legislativního ukotvení“ jako jedna z priorit SMO ČR na období 2021+. </a:t>
            </a:r>
          </a:p>
        </p:txBody>
      </p:sp>
    </p:spTree>
    <p:extLst>
      <p:ext uri="{BB962C8B-B14F-4D97-AF65-F5344CB8AC3E}">
        <p14:creationId xmlns:p14="http://schemas.microsoft.com/office/powerpoint/2010/main" val="586751621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bdélník 21">
            <a:extLst>
              <a:ext uri="{FF2B5EF4-FFF2-40B4-BE49-F238E27FC236}">
                <a16:creationId xmlns:a16="http://schemas.microsoft.com/office/drawing/2014/main" id="{C7A543D1-EF83-45B5-8ABC-6D06F44024BE}"/>
              </a:ext>
            </a:extLst>
          </p:cNvPr>
          <p:cNvSpPr/>
          <p:nvPr/>
        </p:nvSpPr>
        <p:spPr bwMode="auto">
          <a:xfrm>
            <a:off x="0" y="0"/>
            <a:ext cx="12192000" cy="1390298"/>
          </a:xfrm>
          <a:prstGeom prst="rect">
            <a:avLst/>
          </a:prstGeom>
          <a:solidFill>
            <a:srgbClr val="272D58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77084F09-9411-4580-A0A9-C3686A93651F}"/>
              </a:ext>
            </a:extLst>
          </p:cNvPr>
          <p:cNvSpPr txBox="1"/>
          <p:nvPr/>
        </p:nvSpPr>
        <p:spPr>
          <a:xfrm>
            <a:off x="0" y="341206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solidFill>
                  <a:srgbClr val="4FD1FF"/>
                </a:solidFill>
                <a:latin typeface="+mj-lt"/>
                <a:ea typeface="+mj-ea"/>
                <a:cs typeface="+mj-cs"/>
              </a:rPr>
              <a:t>Postavení společenství obcí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851E51D5-32C4-4A8C-88A5-3A73F0BAAC38}"/>
              </a:ext>
            </a:extLst>
          </p:cNvPr>
          <p:cNvSpPr txBox="1"/>
          <p:nvPr/>
        </p:nvSpPr>
        <p:spPr>
          <a:xfrm>
            <a:off x="695400" y="1647960"/>
            <a:ext cx="10801200" cy="45957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cs-CZ" sz="2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Společenství obcí</a:t>
            </a:r>
            <a:endParaRPr lang="cs-CZ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cs-CZ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§ 53a</a:t>
            </a:r>
            <a:endParaRPr lang="cs-CZ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spcAft>
                <a:spcPts val="1000"/>
              </a:spcAft>
              <a:buAutoNum type="arabicParenBoth"/>
            </a:pPr>
            <a:r>
              <a:rPr lang="cs-CZ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Společenství obcí je svazek obcí, který splňuje podmínky stanovené tímto zákonem </a:t>
            </a:r>
          </a:p>
          <a:p>
            <a:pPr marL="342900" indent="-342900" algn="just">
              <a:lnSpc>
                <a:spcPct val="115000"/>
              </a:lnSpc>
              <a:spcAft>
                <a:spcPts val="1000"/>
              </a:spcAft>
              <a:buAutoNum type="arabicParenBoth"/>
            </a:pPr>
            <a:r>
              <a:rPr lang="cs-CZ" sz="2200" dirty="0">
                <a:latin typeface="Times New Roman" panose="02020603050405020304" pitchFamily="18" charset="0"/>
              </a:rPr>
              <a:t>Předmětem činnosti společenství obcí je vedle činností svazku obcí podle § 50 odst. 1 </a:t>
            </a:r>
            <a:r>
              <a:rPr lang="cs-CZ" sz="2200" b="1" dirty="0">
                <a:latin typeface="Times New Roman" panose="02020603050405020304" pitchFamily="18" charset="0"/>
              </a:rPr>
              <a:t>zajišťování koordinace veřejných služeb na území členských obcí a strategického rozvoje tohoto území. Za tímto účelem společenství obcí zpracovává strategii rozvoje společenství obcí. </a:t>
            </a:r>
            <a:r>
              <a:rPr lang="cs-CZ" sz="2200" dirty="0">
                <a:latin typeface="Times New Roman" panose="02020603050405020304" pitchFamily="18" charset="0"/>
              </a:rPr>
              <a:t>Strategii rozvoje společenství obcí schvaluje shromáždění starostů třípětinovou většinou všech svých členů.</a:t>
            </a:r>
          </a:p>
          <a:p>
            <a:pPr marL="342900" indent="-342900" algn="just">
              <a:lnSpc>
                <a:spcPct val="115000"/>
              </a:lnSpc>
              <a:spcAft>
                <a:spcPts val="1000"/>
              </a:spcAft>
              <a:buAutoNum type="arabicParenBoth"/>
            </a:pPr>
            <a:r>
              <a:rPr lang="cs-CZ" sz="2200" dirty="0">
                <a:latin typeface="Times New Roman" panose="02020603050405020304" pitchFamily="18" charset="0"/>
              </a:rPr>
              <a:t>Předmětem činnosti společenství obcí může být i </a:t>
            </a:r>
            <a:r>
              <a:rPr lang="cs-CZ" sz="2200" b="1" dirty="0">
                <a:latin typeface="Times New Roman" panose="02020603050405020304" pitchFamily="18" charset="0"/>
              </a:rPr>
              <a:t>zajišťování činností podle § 53e</a:t>
            </a:r>
            <a:r>
              <a:rPr lang="cs-CZ" sz="2200" dirty="0">
                <a:latin typeface="Times New Roman" panose="02020603050405020304" pitchFamily="18" charset="0"/>
              </a:rPr>
              <a:t>.</a:t>
            </a:r>
          </a:p>
          <a:p>
            <a:pPr marL="342900" indent="-342900" algn="just">
              <a:lnSpc>
                <a:spcPct val="115000"/>
              </a:lnSpc>
              <a:spcAft>
                <a:spcPts val="1000"/>
              </a:spcAft>
              <a:buAutoNum type="arabicParenBoth"/>
            </a:pPr>
            <a:r>
              <a:rPr lang="cs-CZ" sz="2200" dirty="0">
                <a:latin typeface="Times New Roman" panose="02020603050405020304" pitchFamily="18" charset="0"/>
              </a:rPr>
              <a:t> </a:t>
            </a:r>
            <a:r>
              <a:rPr lang="cs-CZ" sz="2200" b="1" dirty="0">
                <a:latin typeface="Times New Roman" panose="02020603050405020304" pitchFamily="18" charset="0"/>
              </a:rPr>
              <a:t>Stanoví-li tak zvláštní zákon, může společenství obcí vykonávat i další činnosti.</a:t>
            </a:r>
          </a:p>
        </p:txBody>
      </p:sp>
      <p:sp>
        <p:nvSpPr>
          <p:cNvPr id="21" name="Obdélník 20">
            <a:extLst>
              <a:ext uri="{FF2B5EF4-FFF2-40B4-BE49-F238E27FC236}">
                <a16:creationId xmlns:a16="http://schemas.microsoft.com/office/drawing/2014/main" id="{F924702E-69F9-4F18-AC48-526F677AE5FA}"/>
              </a:ext>
            </a:extLst>
          </p:cNvPr>
          <p:cNvSpPr/>
          <p:nvPr/>
        </p:nvSpPr>
        <p:spPr bwMode="auto">
          <a:xfrm>
            <a:off x="0" y="6597352"/>
            <a:ext cx="12192000" cy="260648"/>
          </a:xfrm>
          <a:prstGeom prst="rect">
            <a:avLst/>
          </a:prstGeom>
          <a:solidFill>
            <a:srgbClr val="00A9E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9126773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106A5F-F8F4-44FE-FBD5-5BF1795AB3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bdélník 21">
            <a:extLst>
              <a:ext uri="{FF2B5EF4-FFF2-40B4-BE49-F238E27FC236}">
                <a16:creationId xmlns:a16="http://schemas.microsoft.com/office/drawing/2014/main" id="{A82D1C4A-9B33-8933-5046-B5A81D13DECC}"/>
              </a:ext>
            </a:extLst>
          </p:cNvPr>
          <p:cNvSpPr/>
          <p:nvPr/>
        </p:nvSpPr>
        <p:spPr bwMode="auto">
          <a:xfrm>
            <a:off x="0" y="0"/>
            <a:ext cx="12192000" cy="1390298"/>
          </a:xfrm>
          <a:prstGeom prst="rect">
            <a:avLst/>
          </a:prstGeom>
          <a:solidFill>
            <a:srgbClr val="272D58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37195357-3B21-F5AE-A436-B49C920B3AD9}"/>
              </a:ext>
            </a:extLst>
          </p:cNvPr>
          <p:cNvSpPr txBox="1"/>
          <p:nvPr/>
        </p:nvSpPr>
        <p:spPr>
          <a:xfrm>
            <a:off x="0" y="341206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solidFill>
                  <a:srgbClr val="4FD1FF"/>
                </a:solidFill>
                <a:latin typeface="+mj-lt"/>
                <a:ea typeface="+mj-ea"/>
                <a:cs typeface="+mj-cs"/>
              </a:rPr>
              <a:t>Strategie rozvoje společenství obcí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DF72D7A1-DD72-1F1D-0C32-6507BFF9B0DD}"/>
              </a:ext>
            </a:extLst>
          </p:cNvPr>
          <p:cNvSpPr txBox="1"/>
          <p:nvPr/>
        </p:nvSpPr>
        <p:spPr>
          <a:xfrm>
            <a:off x="623392" y="2204864"/>
            <a:ext cx="11449272" cy="2971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s-CZ"/>
            </a:defPPr>
            <a:lvl1pPr algn="l">
              <a:lnSpc>
                <a:spcPct val="115000"/>
              </a:lnSpc>
              <a:spcAft>
                <a:spcPts val="1000"/>
              </a:spcAft>
              <a:defRPr sz="2200" b="1">
                <a:latin typeface="Times New Roman" panose="02020603050405020304" pitchFamily="18" charset="0"/>
              </a:defRPr>
            </a:lvl1pPr>
          </a:lstStyle>
          <a:p>
            <a:pPr>
              <a:spcBef>
                <a:spcPts val="600"/>
              </a:spcBef>
            </a:pPr>
            <a:r>
              <a:rPr lang="cs-CZ" sz="2800" b="0" dirty="0"/>
              <a:t>Její vytvoření je pro společenství obcí povinné.</a:t>
            </a:r>
          </a:p>
          <a:p>
            <a:pPr>
              <a:spcBef>
                <a:spcPts val="600"/>
              </a:spcBef>
            </a:pPr>
            <a:r>
              <a:rPr lang="cs-CZ" sz="2800" b="0" dirty="0"/>
              <a:t>Cíle a priority strategického dokumentu jsou závazné pro členské obce.</a:t>
            </a:r>
          </a:p>
          <a:p>
            <a:pPr>
              <a:spcBef>
                <a:spcPts val="600"/>
              </a:spcBef>
            </a:pPr>
            <a:r>
              <a:rPr lang="cs-CZ" sz="2800" b="0" dirty="0"/>
              <a:t>Jedná se o politický dokument, kterým sdružené obce formulují své představy o rozvoji území a komunikují je se státem a krajem.</a:t>
            </a:r>
          </a:p>
          <a:p>
            <a:endParaRPr lang="cs-CZ" dirty="0"/>
          </a:p>
        </p:txBody>
      </p:sp>
      <p:sp>
        <p:nvSpPr>
          <p:cNvPr id="21" name="Obdélník 20">
            <a:extLst>
              <a:ext uri="{FF2B5EF4-FFF2-40B4-BE49-F238E27FC236}">
                <a16:creationId xmlns:a16="http://schemas.microsoft.com/office/drawing/2014/main" id="{8AB12ED6-68EF-B8D6-4E50-54B415B83210}"/>
              </a:ext>
            </a:extLst>
          </p:cNvPr>
          <p:cNvSpPr/>
          <p:nvPr/>
        </p:nvSpPr>
        <p:spPr bwMode="auto">
          <a:xfrm>
            <a:off x="0" y="6597352"/>
            <a:ext cx="12192000" cy="260648"/>
          </a:xfrm>
          <a:prstGeom prst="rect">
            <a:avLst/>
          </a:prstGeom>
          <a:solidFill>
            <a:srgbClr val="00A9E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5801973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bdélník 21">
            <a:extLst>
              <a:ext uri="{FF2B5EF4-FFF2-40B4-BE49-F238E27FC236}">
                <a16:creationId xmlns:a16="http://schemas.microsoft.com/office/drawing/2014/main" id="{C29D464C-C5C4-4103-BA4F-669CC789E4D0}"/>
              </a:ext>
            </a:extLst>
          </p:cNvPr>
          <p:cNvSpPr/>
          <p:nvPr/>
        </p:nvSpPr>
        <p:spPr bwMode="auto">
          <a:xfrm>
            <a:off x="0" y="-10052"/>
            <a:ext cx="12192000" cy="1390298"/>
          </a:xfrm>
          <a:prstGeom prst="rect">
            <a:avLst/>
          </a:prstGeom>
          <a:solidFill>
            <a:srgbClr val="272D58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77084F09-9411-4580-A0A9-C3686A93651F}"/>
              </a:ext>
            </a:extLst>
          </p:cNvPr>
          <p:cNvSpPr txBox="1"/>
          <p:nvPr/>
        </p:nvSpPr>
        <p:spPr>
          <a:xfrm>
            <a:off x="0" y="392709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ln w="10160">
                  <a:noFill/>
                  <a:prstDash val="solid"/>
                </a:ln>
                <a:solidFill>
                  <a:srgbClr val="4FD1FF"/>
                </a:solidFill>
                <a:latin typeface="+mj-lt"/>
                <a:ea typeface="+mj-ea"/>
                <a:cs typeface="Calibri" panose="020F0502020204030204" pitchFamily="34" charset="0"/>
              </a:rPr>
              <a:t>Územní základ společenství obcích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851E51D5-32C4-4A8C-88A5-3A73F0BAAC38}"/>
              </a:ext>
            </a:extLst>
          </p:cNvPr>
          <p:cNvSpPr txBox="1"/>
          <p:nvPr/>
        </p:nvSpPr>
        <p:spPr>
          <a:xfrm>
            <a:off x="609600" y="1586527"/>
            <a:ext cx="11031016" cy="47495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§ 53b </a:t>
            </a:r>
            <a:endParaRPr lang="cs-CZ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arenBoth"/>
            </a:pPr>
            <a:r>
              <a:rPr lang="cs-CZ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Postavení společenství obcí může nabýt svazek obcí, </a:t>
            </a:r>
            <a:r>
              <a:rPr lang="cs-CZ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jehož členy</a:t>
            </a:r>
            <a:r>
              <a:rPr lang="cs-CZ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cs-CZ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 algn="just">
              <a:lnSpc>
                <a:spcPct val="115000"/>
              </a:lnSpc>
              <a:buFont typeface="+mj-lt"/>
              <a:buAutoNum type="alphaLcParenR"/>
            </a:pPr>
            <a:r>
              <a:rPr lang="cs-CZ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 alespoň 15 obcí, nebo </a:t>
            </a:r>
          </a:p>
          <a:p>
            <a:pPr marL="800100" lvl="1" indent="-342900" algn="just">
              <a:lnSpc>
                <a:spcPct val="115000"/>
              </a:lnSpc>
              <a:buFont typeface="+mj-lt"/>
              <a:buAutoNum type="alphaLcParenR"/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jsou alespoň tři pětiny všech obcí ze správního obvodu obce s rozšířenou působností, jestliže do tohoto správního obvodu náleží méně než 25 obcí.</a:t>
            </a:r>
          </a:p>
          <a:p>
            <a:pPr marL="342900" indent="-342900" algn="just">
              <a:lnSpc>
                <a:spcPct val="115000"/>
              </a:lnSpc>
              <a:buFont typeface="+mj-lt"/>
              <a:buAutoNum type="arabicParenBoth"/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Členy společenství obcí mohou být pouze obce nacházející se ve stejném správním obvodu obce s rozšířenou působností.</a:t>
            </a:r>
          </a:p>
          <a:p>
            <a:pPr marL="449580" algn="just"/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cs-CZ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(3) Obec může být členem pouze jednoho společenství obcí.</a:t>
            </a:r>
          </a:p>
          <a:p>
            <a:pPr marL="449580" algn="just"/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cs-CZ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(4) Ve správním obvodu obce s rozšířenou působností, v němž se nachází </a:t>
            </a:r>
          </a:p>
          <a:p>
            <a:pPr marL="800100" lvl="1" indent="-342900" algn="just">
              <a:buFont typeface="+mj-lt"/>
              <a:buAutoNum type="alphaLcParenR"/>
            </a:pP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nejvýše 40 obcí, může vzniknout jedno 1 společenství obcí,</a:t>
            </a:r>
            <a:endParaRPr lang="cs-CZ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800100" lvl="1" indent="-342900" algn="just">
              <a:buFont typeface="+mj-lt"/>
              <a:buAutoNum type="alphaLcParenR"/>
            </a:pP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41 až 60 obcí, mohou vzniknout nejvýše 2 společenství obcí, </a:t>
            </a:r>
            <a:endParaRPr lang="cs-CZ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800100" lvl="1" indent="-342900" algn="just">
              <a:buFont typeface="+mj-lt"/>
              <a:buAutoNum type="alphaLcParenR"/>
            </a:pP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61 až 80 obcí, mohou vzniknout nejvýše 3 společenství obcí a</a:t>
            </a:r>
            <a:endParaRPr lang="cs-CZ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800100" lvl="1" indent="-342900" algn="just">
              <a:buFont typeface="+mj-lt"/>
              <a:buAutoNum type="alphaLcParenR"/>
            </a:pP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více než 80 obcí, mohou vzniknout nejvýše 4 společenství obcí.</a:t>
            </a:r>
            <a:endParaRPr lang="cs-CZ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21" name="Obdélník 20">
            <a:extLst>
              <a:ext uri="{FF2B5EF4-FFF2-40B4-BE49-F238E27FC236}">
                <a16:creationId xmlns:a16="http://schemas.microsoft.com/office/drawing/2014/main" id="{27B22E24-E0E5-4CA6-8556-74D70DB1FF37}"/>
              </a:ext>
            </a:extLst>
          </p:cNvPr>
          <p:cNvSpPr/>
          <p:nvPr/>
        </p:nvSpPr>
        <p:spPr bwMode="auto">
          <a:xfrm>
            <a:off x="0" y="6597352"/>
            <a:ext cx="12192000" cy="260648"/>
          </a:xfrm>
          <a:prstGeom prst="rect">
            <a:avLst/>
          </a:prstGeom>
          <a:solidFill>
            <a:srgbClr val="00A9E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1564063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bdélník 21">
            <a:extLst>
              <a:ext uri="{FF2B5EF4-FFF2-40B4-BE49-F238E27FC236}">
                <a16:creationId xmlns:a16="http://schemas.microsoft.com/office/drawing/2014/main" id="{10B0ADB7-D837-4080-868F-70DA99056897}"/>
              </a:ext>
            </a:extLst>
          </p:cNvPr>
          <p:cNvSpPr/>
          <p:nvPr/>
        </p:nvSpPr>
        <p:spPr bwMode="auto">
          <a:xfrm>
            <a:off x="0" y="0"/>
            <a:ext cx="12192000" cy="1390298"/>
          </a:xfrm>
          <a:prstGeom prst="rect">
            <a:avLst/>
          </a:prstGeom>
          <a:solidFill>
            <a:srgbClr val="272D58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77084F09-9411-4580-A0A9-C3686A93651F}"/>
              </a:ext>
            </a:extLst>
          </p:cNvPr>
          <p:cNvSpPr txBox="1"/>
          <p:nvPr/>
        </p:nvSpPr>
        <p:spPr>
          <a:xfrm>
            <a:off x="0" y="402761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ln w="10160">
                  <a:noFill/>
                  <a:prstDash val="solid"/>
                </a:ln>
                <a:solidFill>
                  <a:srgbClr val="4FD1FF"/>
                </a:solidFill>
                <a:latin typeface="+mj-lt"/>
                <a:ea typeface="+mj-ea"/>
                <a:cs typeface="Calibri" panose="020F0502020204030204" pitchFamily="34" charset="0"/>
              </a:rPr>
              <a:t>Orgány společenství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851E51D5-32C4-4A8C-88A5-3A73F0BAAC38}"/>
              </a:ext>
            </a:extLst>
          </p:cNvPr>
          <p:cNvSpPr txBox="1"/>
          <p:nvPr/>
        </p:nvSpPr>
        <p:spPr>
          <a:xfrm>
            <a:off x="580492" y="1480540"/>
            <a:ext cx="11031016" cy="4940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cs-C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§ 53d</a:t>
            </a:r>
            <a:r>
              <a:rPr lang="cs-C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cs-CZ" sz="20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l">
              <a:lnSpc>
                <a:spcPct val="114000"/>
              </a:lnSpc>
              <a:spcAft>
                <a:spcPts val="300"/>
              </a:spcAft>
            </a:pPr>
            <a:r>
              <a:rPr lang="cs-CZ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1) Nejvyšším orgánem společenství obcí je shromáždění starostů složené ze starostů členských obcí; starostu obce zastupuje místostarosta obce, případně starostou určený zástupce z řad členů zastupitelstva obce. Shromáždění starostů rozhoduje o všech záležitostech společenství obcí, pokud stanovy nesvěřují rozhodování jinému orgánu společenství obcí. Shromáždění starostů je vyhrazeno</a:t>
            </a:r>
          </a:p>
          <a:p>
            <a:pPr marL="800100" lvl="1" indent="-342900" algn="l">
              <a:spcAft>
                <a:spcPts val="200"/>
              </a:spcAft>
              <a:buFont typeface="+mj-lt"/>
              <a:buAutoNum type="alphaLcParenR"/>
            </a:pPr>
            <a:r>
              <a:rPr lang="cs-CZ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schvalovat strategii rozvoje společenství obcí,</a:t>
            </a:r>
          </a:p>
          <a:p>
            <a:pPr marL="800100" lvl="1" indent="-342900" algn="l">
              <a:spcAft>
                <a:spcPts val="200"/>
              </a:spcAft>
              <a:buFont typeface="+mj-lt"/>
              <a:buAutoNum type="alphaLcParenR"/>
            </a:pPr>
            <a:r>
              <a:rPr lang="cs-CZ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schvalovat rozpočet společenství obcí, střednědobý výhled rozpočtu společenství obcí, závěrečný účet společenství obcí a účetní závěrku společenství obcí sestavenou k rozvahovému dni,</a:t>
            </a:r>
            <a:endParaRPr lang="cs-CZ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 algn="l">
              <a:spcAft>
                <a:spcPts val="200"/>
              </a:spcAft>
              <a:buFont typeface="+mj-lt"/>
              <a:buAutoNum type="alphaLcParenR"/>
            </a:pPr>
            <a:r>
              <a:rPr lang="cs-CZ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zřizovat trvalé a dočasné peněžní fondy společenství obcí,</a:t>
            </a:r>
          </a:p>
          <a:p>
            <a:pPr marL="800100" lvl="1" indent="-342900" algn="l">
              <a:spcAft>
                <a:spcPts val="200"/>
              </a:spcAft>
              <a:buFont typeface="+mj-lt"/>
              <a:buAutoNum type="alphaLcParenR"/>
            </a:pPr>
            <a:r>
              <a:rPr lang="cs-CZ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rozhodovat o přistoupení další obce do společenství obcí,</a:t>
            </a:r>
          </a:p>
          <a:p>
            <a:pPr marL="800100" lvl="1" indent="-342900" algn="l">
              <a:spcAft>
                <a:spcPts val="200"/>
              </a:spcAft>
              <a:buFont typeface="+mj-lt"/>
              <a:buAutoNum type="alphaLcParenR"/>
            </a:pPr>
            <a:r>
              <a:rPr lang="cs-CZ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rozhodovat o vyloučení obce ze společenství obcí,</a:t>
            </a:r>
          </a:p>
          <a:p>
            <a:pPr marL="800100" lvl="1" indent="-342900" algn="l">
              <a:spcAft>
                <a:spcPts val="200"/>
              </a:spcAft>
              <a:buFont typeface="+mj-lt"/>
              <a:buAutoNum type="alphaLcParenR"/>
            </a:pPr>
            <a:r>
              <a:rPr lang="cs-CZ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rozhodovat o zrušení a zániku společenství obcí,</a:t>
            </a:r>
          </a:p>
          <a:p>
            <a:pPr marL="800100" lvl="1" indent="-342900" algn="l">
              <a:spcAft>
                <a:spcPts val="200"/>
              </a:spcAft>
              <a:buFont typeface="+mj-lt"/>
              <a:buAutoNum type="alphaLcParenR"/>
            </a:pPr>
            <a:r>
              <a:rPr lang="cs-CZ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rozhodovat v záležitostech stanovených zvláštním právním předpisem.</a:t>
            </a:r>
          </a:p>
        </p:txBody>
      </p:sp>
      <p:sp>
        <p:nvSpPr>
          <p:cNvPr id="21" name="Obdélník 20">
            <a:extLst>
              <a:ext uri="{FF2B5EF4-FFF2-40B4-BE49-F238E27FC236}">
                <a16:creationId xmlns:a16="http://schemas.microsoft.com/office/drawing/2014/main" id="{5576CC6F-684B-4E31-A1D8-14294C555577}"/>
              </a:ext>
            </a:extLst>
          </p:cNvPr>
          <p:cNvSpPr/>
          <p:nvPr/>
        </p:nvSpPr>
        <p:spPr bwMode="auto">
          <a:xfrm>
            <a:off x="0" y="6597352"/>
            <a:ext cx="12192000" cy="260648"/>
          </a:xfrm>
          <a:prstGeom prst="rect">
            <a:avLst/>
          </a:prstGeom>
          <a:solidFill>
            <a:srgbClr val="00A9E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3997921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bdélník 21">
            <a:extLst>
              <a:ext uri="{FF2B5EF4-FFF2-40B4-BE49-F238E27FC236}">
                <a16:creationId xmlns:a16="http://schemas.microsoft.com/office/drawing/2014/main" id="{50ED8A41-FB2E-47D1-8459-5CF822A45F83}"/>
              </a:ext>
            </a:extLst>
          </p:cNvPr>
          <p:cNvSpPr/>
          <p:nvPr/>
        </p:nvSpPr>
        <p:spPr bwMode="auto">
          <a:xfrm>
            <a:off x="0" y="0"/>
            <a:ext cx="12192000" cy="1390298"/>
          </a:xfrm>
          <a:prstGeom prst="rect">
            <a:avLst/>
          </a:prstGeom>
          <a:solidFill>
            <a:srgbClr val="272D58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77084F09-9411-4580-A0A9-C3686A93651F}"/>
              </a:ext>
            </a:extLst>
          </p:cNvPr>
          <p:cNvSpPr txBox="1"/>
          <p:nvPr/>
        </p:nvSpPr>
        <p:spPr>
          <a:xfrm>
            <a:off x="0" y="402761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500" b="1" dirty="0">
                <a:ln w="10160">
                  <a:noFill/>
                  <a:prstDash val="solid"/>
                </a:ln>
                <a:solidFill>
                  <a:srgbClr val="4FD1FF"/>
                </a:solidFill>
                <a:latin typeface="+mj-lt"/>
                <a:ea typeface="+mj-ea"/>
                <a:cs typeface="Calibri" panose="020F0502020204030204" pitchFamily="34" charset="0"/>
              </a:rPr>
              <a:t>Text legislativy, novela zákona 128/2000 Sb., o obcích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851E51D5-32C4-4A8C-88A5-3A73F0BAAC38}"/>
              </a:ext>
            </a:extLst>
          </p:cNvPr>
          <p:cNvSpPr txBox="1"/>
          <p:nvPr/>
        </p:nvSpPr>
        <p:spPr>
          <a:xfrm>
            <a:off x="1127448" y="1794569"/>
            <a:ext cx="9937104" cy="24919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§ 53d</a:t>
            </a: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cs-CZ" sz="24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269875" indent="449580" algn="just"/>
            <a:r>
              <a:rPr lang="cs-C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(2) </a:t>
            </a:r>
            <a:r>
              <a:rPr lang="cs-CZ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 čele shromáždění starostů stojí předseda</a:t>
            </a:r>
            <a:r>
              <a:rPr lang="cs-C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který je statutárním orgánem společenství obcí. Předsedu zastupuje místopředseda, případně více místopředsedů. Předseda a místopředseda jsou voleni shromážděním starostů z řad jeho členů. Je-li zvoleno více místopředsedů, určí shromáždění starostů, v jakém pořadí zastupují předsedu.</a:t>
            </a:r>
          </a:p>
        </p:txBody>
      </p:sp>
      <p:sp>
        <p:nvSpPr>
          <p:cNvPr id="21" name="Obdélník 20">
            <a:extLst>
              <a:ext uri="{FF2B5EF4-FFF2-40B4-BE49-F238E27FC236}">
                <a16:creationId xmlns:a16="http://schemas.microsoft.com/office/drawing/2014/main" id="{89BA7A33-E743-4185-AE00-37AD4242225E}"/>
              </a:ext>
            </a:extLst>
          </p:cNvPr>
          <p:cNvSpPr/>
          <p:nvPr/>
        </p:nvSpPr>
        <p:spPr bwMode="auto">
          <a:xfrm>
            <a:off x="0" y="6597352"/>
            <a:ext cx="12192000" cy="260648"/>
          </a:xfrm>
          <a:prstGeom prst="rect">
            <a:avLst/>
          </a:prstGeom>
          <a:solidFill>
            <a:srgbClr val="00A9E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6471297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Public Administration II - CZE">
  <a:themeElements>
    <a:clrScheme name="Public Administration - CZ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ublic Administration - CZ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Public Administration - CZ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ublic Administration - CZ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ublic Administration - CZ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ublic Administration - CZ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ublic Administration - CZ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ublic Administration - CZ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blic Administration - CZ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blic Administration - CZ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blic Administration - CZ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blic Administration - CZ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blic Administration - CZ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blic Administration - CZ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Public Administration II - CZE</Template>
  <TotalTime>19786</TotalTime>
  <Words>1260</Words>
  <Application>Microsoft Office PowerPoint</Application>
  <PresentationFormat>Širokoúhlá obrazovka</PresentationFormat>
  <Paragraphs>135</Paragraphs>
  <Slides>17</Slides>
  <Notes>17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3" baseType="lpstr">
      <vt:lpstr>Arial</vt:lpstr>
      <vt:lpstr>Calibri</vt:lpstr>
      <vt:lpstr>Courier New</vt:lpstr>
      <vt:lpstr>Times New Roman</vt:lpstr>
      <vt:lpstr>Wingdings</vt:lpstr>
      <vt:lpstr>Public Administration II - CZE</vt:lpstr>
      <vt:lpstr> Institut společenství obcí   Nová forma meziobecní spolupráce od 1. 1. 2024</vt:lpstr>
      <vt:lpstr>Prezentace aplikace PowerPoint</vt:lpstr>
      <vt:lpstr>Obce a meziobecní spolupráce</vt:lpstr>
      <vt:lpstr>Proč zavádět společenství obcí do právního řádu?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MV ČR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 administration in  the constitutional framework of the Czech Republic</dc:title>
  <dc:creator>Fejtek</dc:creator>
  <cp:lastModifiedBy>Ing. Marek Jetmar, Ph.D.</cp:lastModifiedBy>
  <cp:revision>889</cp:revision>
  <cp:lastPrinted>2021-12-02T08:27:05Z</cp:lastPrinted>
  <dcterms:created xsi:type="dcterms:W3CDTF">2015-04-22T08:39:42Z</dcterms:created>
  <dcterms:modified xsi:type="dcterms:W3CDTF">2024-03-22T07:51:32Z</dcterms:modified>
</cp:coreProperties>
</file>